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68" r:id="rId16"/>
    <p:sldId id="26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64" r:id="rId25"/>
    <p:sldId id="287" r:id="rId26"/>
    <p:sldId id="285" r:id="rId27"/>
    <p:sldId id="289" r:id="rId28"/>
    <p:sldId id="290" r:id="rId29"/>
    <p:sldId id="266" r:id="rId30"/>
    <p:sldId id="288" r:id="rId31"/>
    <p:sldId id="267" r:id="rId32"/>
    <p:sldId id="291" r:id="rId33"/>
    <p:sldId id="263" r:id="rId3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FAE4DA-58B2-491D-8076-9C67ACDE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E566C-631D-400E-86EE-0DE55A63B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7591-0248-48E6-87B1-51E49EF9A822}" type="datetimeFigureOut">
              <a:rPr lang="bg-BG" smtClean="0"/>
              <a:t>15.07.2025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36043-6D42-4999-B76A-AB37CE6E6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Проект "Русенски изследователски университет", финанасиран от Европейския съюз= NextGenerationEU, чрез Националния план за възстановяване и устойчивост на Република България, по договор № BG-RRP-2.013-0001-C01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D6041-1F85-421C-80E9-439060E84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2CC0-1BB0-4F80-80DC-CB4B553073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2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A961-E825-41B9-AC5F-7260F0B20A67}" type="datetimeFigureOut">
              <a:rPr lang="bg-BG" smtClean="0"/>
              <a:t>15.07.2025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Проект "Русенски изследователски университет", финанасиран от Европейския съюз= NextGenerationEU, чрез Националния план за възстановяване и устойчивост на Република България, по договор № BG-RRP-2.013-0001-C01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A0ECC-4701-4658-A364-8D67262D91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91567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E2F7-9042-45BE-B6E9-49BAD4B3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75946-8B40-44CD-AD60-289BAC500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A131A-ABD7-4CA1-825A-A1413362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A9-A906-42F6-9B53-1FB615742003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1160-4C79-4081-8369-FF3DD34C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DA1D-D344-43ED-A990-D98E6049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45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987-1AF3-4C8B-9137-723C5A9D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5FEF8-0FA9-47A4-879A-44935630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5F97-F025-439A-B5F2-A708628C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C0F-88EA-4D2D-8D20-7652B29F1D4E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CBEB-955D-4043-9D1D-FB2F4FF4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9AB0-AC8C-434B-AF1B-9191B0DB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44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7C714-D7CA-40AC-985D-54F30FB56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E318F-F98F-4D3D-BBEA-A5819DD88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86E0F-5C34-49F7-A23C-C055E590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FC-90DD-4D4B-8CA5-2C79BC1E4692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9083-260B-4899-AF96-89C63197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8F3A-1A6D-4422-9BEC-77CDC139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536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45F-CA34-4BCB-BBE3-AD3A449B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FD40-1A32-4FEB-8690-F6B08E9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49E79-F0A9-4BC6-B5D5-1E3EDD5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0C58-A3CB-43FB-BAE4-1FE0B5C7C04A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EEE2-223C-40D0-B6E2-0E051524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309F2-BF62-49D7-AB8A-4D799579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3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4CE9-CDAB-4DA2-BAE3-5F1A2E6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DA3-7855-4A7E-B3E0-C26219EF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32FD-FDFB-43D4-9C2F-42AA62AF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2175-3629-4CE2-9958-199D788B30CA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EE26E-1FBE-40F2-8B4C-E38389E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EAFC-B3C9-4EAB-82EA-D8ED0027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906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A9D4-AB97-4EED-8C27-5E67EEAE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161E-68A3-4A60-BD68-2659F4D44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7097-E98D-4775-9347-6B09FD0D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40E5-35C6-43CC-9A07-5D06E650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0D43-F0F0-4CEB-870B-B6F1843D9BA3}" type="datetime1">
              <a:rPr lang="bg-BG" smtClean="0"/>
              <a:t>15.07.2025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F41AE-97FE-4D70-81B9-0F7DD9B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A8D5-5FE9-4F61-81D5-800B3454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47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1519-BAFC-42BC-9140-091914EF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FD0B-6D75-4FC5-B32C-81B8B5255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E0DD9-959C-4FB1-A288-EB98FF73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E88C2-EBE8-457C-ABD6-96D4473DE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A7963-457A-4D33-9560-C01BBE235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C32B9-7212-4A7B-9AA8-8F9B3A6C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82DE-07B8-4E81-9FAB-EB5F056D2AEF}" type="datetime1">
              <a:rPr lang="bg-BG" smtClean="0"/>
              <a:t>15.07.2025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6651A-ED14-4095-AFC5-F9373A68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6741B-B186-41CD-B6D6-5717CC29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25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33DC-7165-47DC-951C-DC96654F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84DFB-2783-4A44-846F-5D605F4C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FC48-4E6E-4732-95A2-7D174A1B3F0F}" type="datetime1">
              <a:rPr lang="bg-BG" smtClean="0"/>
              <a:t>15.07.2025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4707-D111-4A43-9A3B-1FA27FC0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7269F-4DAF-4BB4-A044-06946B7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27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8B1CA-7538-4A8A-9DF0-48D16EAE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31D6-5590-4F99-9DAB-5ECA1F9080C0}" type="datetime1">
              <a:rPr lang="bg-BG" smtClean="0"/>
              <a:t>15.07.2025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E9204-D7D9-40E4-B07B-9B9E32C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4FDA-B653-47D2-9C46-9417FF86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6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070B-FC05-43BF-A05C-43052EC0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6886-165F-49D2-A451-2D1B1882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4977-CE6D-4F5E-AF78-52FFF2814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7AA61-E5C5-4DBC-9C5B-8DE59FB5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7139-B75C-447B-A9F9-645ADA11DA4A}" type="datetime1">
              <a:rPr lang="bg-BG" smtClean="0"/>
              <a:t>15.07.2025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EBB9-E071-4FAB-A998-2C78C955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4A405-A4AC-4EBA-8D42-3A1B6743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38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3335-CAE1-4CE9-AC5E-A3DC1A1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D8C41-B133-4584-B0FD-1EDD57EBB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28AF9-9B5B-4912-B135-E8D09D7A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181DC-8511-4B87-876B-E23D33CD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413-199C-4A8E-B0DD-92D21B2826FC}" type="datetime1">
              <a:rPr lang="bg-BG" smtClean="0"/>
              <a:t>15.07.2025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A93C4-3D3E-4631-8484-5C6B432C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1CE06-9BB6-4A76-9612-12CF0DB0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52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FD1F-AFE1-46F8-918B-49EDEFB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910E9-D5DB-4432-B5EB-AD41B28C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FA6E-1D4F-4D07-A1A4-BD3E8AF35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1771-13AF-4725-AA59-36FEE0AB798D}" type="datetime1">
              <a:rPr lang="bg-BG" smtClean="0"/>
              <a:t>15.07.2025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CC8B-EF03-4FAA-9B8A-6E3D5439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E12E-842F-4195-923D-F62F0A4BC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77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00DA-4D9A-4E50-A147-8D552DE351E5}"/>
              </a:ext>
            </a:extLst>
          </p:cNvPr>
          <p:cNvSpPr txBox="1"/>
          <p:nvPr/>
        </p:nvSpPr>
        <p:spPr>
          <a:xfrm>
            <a:off x="2321859" y="2232212"/>
            <a:ext cx="8238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НАПРЕДЪК ПО ИЗПЪЛНЕНИЕ НА НАУЧНАТА ПРОГРАМА </a:t>
            </a: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algn="ctr"/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Научна група 3.1.2. Устойчива транспортна мобилност (УТМ)</a:t>
            </a: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За периода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Ръководител: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проф. д-р Иван Христов Белоев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0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2. Развитие на ново поколение интелигентни транспортни системи, включително свързани технологии и системи за автономно шофиране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2.3.Разработване на системи за свързаност и автономност на превозните средства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иновативни системи за свързаност и автономност на превозни средства съответстващи на съществуващите експлоатационни условия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/>
              <a:t>: .</a:t>
            </a:r>
            <a:r>
              <a:rPr lang="en-US" dirty="0"/>
              <a:t>25</a:t>
            </a:r>
            <a:r>
              <a:rPr lang="ru-RU" dirty="0"/>
              <a:t>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3. Развитие на системи за управление, организация и логистика, сигурност и безопасност в транспорта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3.1.Моделиране и оптимизация на системи за управление, организация и логистика в транспортната дейност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оптимизационни модели на  системи за управление, организация и логистика в транспортната дейност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бр. научни публикации и библиографските им данни, приети за публикуване в издания, индексирани в WoS, през отчетния период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Подготвена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публикация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Asenov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Velizara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Pencheva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Aleksandar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Georgiev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Multifactor analysis of mass transit digitalization in the five largest cities of the Republic of Bulgaria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4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3. Развитие на системи за управление, организация и логистика, сигурност и безопасност в транспорта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3.2.Моделиране на системи за сигурност и безопасност в транспорта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модели на системи за сигурност и безопасност, съответстващи на съществуващи рискове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3. Развитие на системи за управление, организация и логистика, сигурност и безопасност в транспорта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3.3. Разработване на иновативни концептуални модели за управление, организация и логистика, сигурност и безопасност в транспорта.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иновативни концептуални иновативни модели за управление, организация и логистика, сигурност и безопасност в транспорта.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„Environmental Research: Infrastructure and Sustainability“.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Автори: проф. Иван Белоев и доц. Димитър Грозев.„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to optimizing and managing warehouse stock in a car service“.</a:t>
            </a:r>
          </a:p>
          <a:p>
            <a:pPr marL="0" indent="0" algn="just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of digital models in the training of students in the field of road transport organization and management“,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 съавтор Тончо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Балбузанов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Иван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Белоев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и Джемал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Топчу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„Using a web-based application for training, research and optimization of time values of taxi services“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за публикуване на Трета национална научно-практическа конференция „Дигитална трансформация на образованието – проблеми и решения“. С автори: Димитър Грозев, Иван Белоев и Джемал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Топчу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публикация „Система от ключови показатели за мониторинг на ефективността на обществения градски пътнически транспорт“ с автори: В. Пенчева, Ас. Асенов, А. Георгиев, К. Минева, М. Кулев.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Интернационализация и трансфер на научните изследвания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. Развитие на системи за управление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.3. Присъединяване към водещи международни изследователски мрежи.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Подписване на рамков договор за научно сътрудничество с докла съгласно приложена работна програма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Посещение на високотехнологична лаборатория по водородни технологии в Научен технологичен университет AGH Краков, както и Институт по Енергетика.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„Environmental Research: Infrastructure and Sustainability“.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Автори: проф. Иван Белоев и доц. Димитър Грозев.„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Approach to optimizing and managing warehouse stock in a car service“.</a:t>
            </a:r>
          </a:p>
          <a:p>
            <a:pPr marL="0" indent="0" algn="just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„Environmental Research: Infrastructure and Sustainability“.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Автори: проф. Иван Белоев и доц. Димитър Грозев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 for determining criteria for the selection of drivers in transport companies.</a:t>
            </a:r>
          </a:p>
          <a:p>
            <a:pPr marL="0" indent="0" algn="just">
              <a:buNone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Подготвя се публикация на тема „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of digital models in the training of students in the field of road transport organization and management“,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със съавтор Тончо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Балбузанов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, Иван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Белоев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и Джемал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Топчу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„Using a web-based application for training, research and optimization of time values of taxi services“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за публикуване на Трета национална научно-практическа конференция „Дигитална трансформация на образованието – проблеми и решения“. С автори: Димитър Грозев, Иван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Белоев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и Джемал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Топчу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04D5-A339-41D8-9FCE-47650030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806113"/>
            <a:ext cx="10515600" cy="369981"/>
          </a:xfrm>
        </p:spPr>
        <p:txBody>
          <a:bodyPr>
            <a:norm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ИЗПЪЛНЕНИЕ НА ИНДИКАТОРИТЕ НА НГ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F4536-5BB2-432E-84C9-7B2B9EE7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9" y="6356350"/>
            <a:ext cx="11761693" cy="365125"/>
          </a:xfrm>
        </p:spPr>
        <p:txBody>
          <a:bodyPr/>
          <a:lstStyle/>
          <a:p>
            <a:r>
              <a:rPr lang="ru-RU" i="1" dirty="0"/>
              <a:t>Проект "Русенски изследователски университет", финансиран от Европейския съюз - NextGenerationEU,BG-RRP-2.013-0001-C02</a:t>
            </a:r>
            <a:endParaRPr lang="bg-BG" i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9A7729E-B1F0-4891-AFFD-9B4E60CBC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68479"/>
              </p:ext>
            </p:extLst>
          </p:nvPr>
        </p:nvGraphicFramePr>
        <p:xfrm>
          <a:off x="94129" y="1282102"/>
          <a:ext cx="1200374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212">
                  <a:extLst>
                    <a:ext uri="{9D8B030D-6E8A-4147-A177-3AD203B41FA5}">
                      <a16:colId xmlns:a16="http://schemas.microsoft.com/office/drawing/2014/main" val="1589740188"/>
                    </a:ext>
                  </a:extLst>
                </a:gridCol>
                <a:gridCol w="1147483">
                  <a:extLst>
                    <a:ext uri="{9D8B030D-6E8A-4147-A177-3AD203B41FA5}">
                      <a16:colId xmlns:a16="http://schemas.microsoft.com/office/drawing/2014/main" val="4213018297"/>
                    </a:ext>
                  </a:extLst>
                </a:gridCol>
                <a:gridCol w="1039905">
                  <a:extLst>
                    <a:ext uri="{9D8B030D-6E8A-4147-A177-3AD203B41FA5}">
                      <a16:colId xmlns:a16="http://schemas.microsoft.com/office/drawing/2014/main" val="2615600550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4071089469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85479363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val="60962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към 2020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2024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юни 2026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Стойност за отчетния период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Стойност с натрупване от началото на проекта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6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научни публикации (индексирани в WoS)Качество на научните изследвания в предложената секторна специализация (Web of Science, Потвърждение за приети за публикуване материали в издания,реферирани в Web of Science)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4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Патентни заявки (Патентна активност и приложни разработки)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6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водещи изследователи (Висока квалификация на кадрите в областите на секторната специализация)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bg-BG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0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млади учени/постдокторанти, участващи в изследваниятаПривличане на млади учени и повишаване на квалификацията им запровеждане на приложни научни изследвания (Отчет на Програмата, сключени договори с млади учени/постдокторанти,участващи в изследванията на научните групи.) учени/постдокторанти,участващи в изследванията на научните групи.)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8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Споразумения/проекти с индустрията (Привлечено външно финансиране и индустриална подкрепа (Подписани нови споразумения и/или инициирани съвместни проекти с представители на заинтересованите страни от индустриите.)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0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международни мрежи или проекти (Международна активност и участие в мрежи (Подписани международни споразумения с цел реализиране на участие в международни мрежи и/или проекти.)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</a:t>
                      </a:r>
                      <a:endParaRPr lang="bg-BG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474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3CAD96C-CACE-42A0-BE5B-83D1DAC7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9" y="108742"/>
            <a:ext cx="1122370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1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 </a:t>
            </a:r>
            <a:r>
              <a:rPr lang="ru-RU" b="1" dirty="0"/>
              <a:t>проф. д-р инж. Иван Христов Белоев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10бр.;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=10</a:t>
            </a:r>
            <a:r>
              <a:rPr lang="bg-BG" b="1" i="1" dirty="0"/>
              <a:t>=4,75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4бр.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=4=2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bg-BG" b="1" dirty="0"/>
              <a:t>4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bg-BG" b="1" dirty="0"/>
              <a:t>4=2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2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2</a:t>
            </a:r>
            <a:r>
              <a:rPr lang="bg-BG" b="1" dirty="0"/>
              <a:t>=1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п</a:t>
            </a:r>
            <a:r>
              <a:rPr lang="ru-RU" b="1" dirty="0"/>
              <a:t>роф. д-р инж. Илия Кръстев Илиев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16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11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16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11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=.....бр.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=…..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=….бр.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=…..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доц. д-р Димитър Иванов Грозев 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=1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проф. д-р Асен Цветанов Асенов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=0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4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КРАТКО ПРЕДСТАВЯНЕ НА ЦЕЛИТЕ НА ИЗСЛЕДОВАТЕЛСКАТА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Основните цели на научната група са: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	Разработване на адаптивни модели за минимизиране на въглеродните емисии в съответствие с обхвата и потенциалите на транспортната системата.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	Изследване на въздействия от въвеждане и развитие на ново поколение интелигентни транспортни системи за намаляване на въглеродния отпечатък в условията на зелена икономика;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	Изследване и моделиране на фактори на ефективността, сигурността и безопасността в транспорта за оптимизиране на управлението и развитието на компоненти на транспортните системи.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4.	Интернационализация на научните изследвания и развитие на изследователския потенциал на научната група чрез краткосрочни специализации, обмен на опит, повишаване на квалификацията и привличане на млади учени и пост-докторанти;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	Подкрепа за развитие на устойчива транспортна мобилност в Дунавския регион и страната.</a:t>
            </a:r>
          </a:p>
          <a:p>
            <a:pPr marL="0" indent="0">
              <a:buNone/>
            </a:pP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599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проф. д-р Велизара Иванова Пенчева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=0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=0бр.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доц. д-р Тончо Гецов </a:t>
            </a:r>
            <a:r>
              <a:rPr lang="bg-BG" b="1" dirty="0" err="1"/>
              <a:t>Балбузанов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=1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гл.  ас. д-р Джемал Ерол </a:t>
            </a:r>
            <a:r>
              <a:rPr lang="bg-BG" b="1" dirty="0" err="1"/>
              <a:t>Топчу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=1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=2бр.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=1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проф. </a:t>
            </a:r>
            <a:r>
              <a:rPr lang="bg-BG" b="1" dirty="0" err="1"/>
              <a:t>Равиндер</a:t>
            </a:r>
            <a:r>
              <a:rPr lang="bg-BG" b="1" dirty="0"/>
              <a:t> Кумар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2бр.;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=1</a:t>
            </a:r>
            <a:r>
              <a:rPr lang="ru-RU" dirty="0"/>
              <a:t>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1бр.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=0,5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=1бр.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=0,5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=1бр.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=0,5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 3.1.2 ПРЕЗ ОТЧЕТНИЯ ПЕРИОД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/>
              <a:t>У</a:t>
            </a:r>
            <a:r>
              <a:rPr lang="ru-RU" sz="2000" dirty="0"/>
              <a:t>частие в ежегодното издание на състезанието за екстремна енергийна ефективност в областта на транспорта "Shell Eco Marathon Europe and Africa 2025“, което се проведе от 10 до 15 юни на пистата „Silesia Ring“ в Полша.</a:t>
            </a:r>
            <a:endParaRPr 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pic>
        <p:nvPicPr>
          <p:cNvPr id="10" name="Picture 2" descr="Може да бъде изображение с 8 души, сервизен автомобил и текстово съобщение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918840"/>
            <a:ext cx="4530969" cy="33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же да бъде изображение с 16 души и текстово съобщение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21" y="2918840"/>
            <a:ext cx="4596826" cy="34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9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 3.1.2 ПРЕЗ ОТЧЕТНИЯ ПЕРИОД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/>
              <a:t>У</a:t>
            </a:r>
            <a:r>
              <a:rPr lang="ru-RU" sz="2000" dirty="0"/>
              <a:t>частие работна среща с представители на фирма Фротком България в която бяха представени софтуерни и хардуерни решения в сферата на транспортните процеси за интелигентни възможности в организацията и логистиката. Също бяха обсъдени възможности за бъдещи съвместни дейности в областта на управление, организация и логистика в транспорта.</a:t>
            </a:r>
            <a:endParaRPr 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pic>
        <p:nvPicPr>
          <p:cNvPr id="2050" name="Picture 2" descr="Може да бъде изображение с 15 души, дърво и текстово съ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3068475"/>
            <a:ext cx="6078415" cy="31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lob:https://www.facebook.com/7f0115d2-5e60-4a54-bbb3-c512f18fe9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46" y="3068476"/>
            <a:ext cx="4220308" cy="31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634756"/>
            <a:ext cx="10515600" cy="1325563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НГ3.1.2 ПРЕЗ ОТЧЕТНИЯ ПЕРИОД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Участие на членове на научната група в работна среща и изследователско посещение на лаборатории и обучение в Чанаккале Онсекиз Март университет за периода от 26.05 – 31.05.2025г.</a:t>
            </a:r>
          </a:p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8" y="3530479"/>
            <a:ext cx="3438767" cy="257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5" y="3530478"/>
            <a:ext cx="3438769" cy="2579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31" y="3530479"/>
            <a:ext cx="3438769" cy="2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3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6" y="1117514"/>
            <a:ext cx="10515600" cy="715109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НГ3.1.2 ПРЕЗ ОТЧЕТНИЯ ПЕРИОД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980" y="2719753"/>
            <a:ext cx="5671927" cy="3279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31" y="1537524"/>
            <a:ext cx="10369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Участие на членове от НГ в обучителен </a:t>
            </a:r>
            <a:r>
              <a:rPr lang="bg-BG" dirty="0" err="1"/>
              <a:t>уебинар</a:t>
            </a:r>
            <a:r>
              <a:rPr lang="bg-BG" dirty="0"/>
              <a:t> на тема: Трансформиране на градската мобилност с управление на трафика в реално време (</a:t>
            </a:r>
            <a:r>
              <a:rPr lang="bg-BG" dirty="0" err="1"/>
              <a:t>Webinar</a:t>
            </a:r>
            <a:r>
              <a:rPr lang="bg-BG" dirty="0"/>
              <a:t> </a:t>
            </a:r>
            <a:r>
              <a:rPr lang="bg-BG" dirty="0" err="1"/>
              <a:t>Invitation</a:t>
            </a:r>
            <a:r>
              <a:rPr lang="bg-BG" dirty="0"/>
              <a:t>: </a:t>
            </a:r>
            <a:r>
              <a:rPr lang="bg-BG" dirty="0" err="1"/>
              <a:t>Transforming</a:t>
            </a:r>
            <a:r>
              <a:rPr lang="bg-BG" dirty="0"/>
              <a:t> </a:t>
            </a:r>
            <a:r>
              <a:rPr lang="bg-BG" dirty="0" err="1"/>
              <a:t>Urban</a:t>
            </a:r>
            <a:r>
              <a:rPr lang="bg-BG" dirty="0"/>
              <a:t> </a:t>
            </a:r>
            <a:r>
              <a:rPr lang="bg-BG" dirty="0" err="1"/>
              <a:t>Mobility</a:t>
            </a:r>
            <a:r>
              <a:rPr lang="bg-BG" dirty="0"/>
              <a:t> </a:t>
            </a:r>
            <a:r>
              <a:rPr lang="bg-BG" dirty="0" err="1"/>
              <a:t>with</a:t>
            </a:r>
            <a:r>
              <a:rPr lang="bg-BG" dirty="0"/>
              <a:t> </a:t>
            </a:r>
            <a:r>
              <a:rPr lang="bg-BG" dirty="0" err="1"/>
              <a:t>Real-Time</a:t>
            </a:r>
            <a:r>
              <a:rPr lang="bg-BG" dirty="0"/>
              <a:t> </a:t>
            </a:r>
            <a:r>
              <a:rPr lang="bg-BG" dirty="0" err="1"/>
              <a:t>Traffic</a:t>
            </a:r>
            <a:r>
              <a:rPr lang="bg-BG" dirty="0"/>
              <a:t> </a:t>
            </a:r>
            <a:r>
              <a:rPr lang="bg-BG" dirty="0" err="1"/>
              <a:t>Management</a:t>
            </a:r>
            <a:r>
              <a:rPr lang="bg-BG" dirty="0"/>
              <a:t>) организирано от фирма PTV Group. На </a:t>
            </a:r>
            <a:r>
              <a:rPr lang="bg-BG" dirty="0" err="1"/>
              <a:t>уебинара</a:t>
            </a:r>
            <a:r>
              <a:rPr lang="bg-BG" dirty="0"/>
              <a:t> бяха показани възможностите на новия софтуер за управление на трафика PTV </a:t>
            </a:r>
            <a:r>
              <a:rPr lang="bg-BG" dirty="0" err="1"/>
              <a:t>Optima</a:t>
            </a:r>
            <a:r>
              <a:rPr lang="bg-BG" dirty="0"/>
              <a:t> за оптимизация на транспортни потоци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9" y="2719752"/>
            <a:ext cx="4552950" cy="32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1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6" y="1117514"/>
            <a:ext cx="10515600" cy="715109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НГ3.1.2 ПРЕЗ ОТЧЕТНИЯ ПЕРИОД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31" y="1537524"/>
            <a:ext cx="10369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Участие в </a:t>
            </a:r>
            <a:r>
              <a:rPr lang="ru-RU" dirty="0"/>
              <a:t>работна среща с проф. д-р Магледан Дудек от Научен технологичен университет AGH, гр. Краков – Полша и с г-н Явор Йотов.</a:t>
            </a:r>
          </a:p>
          <a:p>
            <a:r>
              <a:rPr lang="ru-RU" dirty="0"/>
              <a:t>Проф. д-р Дудек представи презентация на тема: Potential uses of hydrogen and fuel cells in drones.</a:t>
            </a:r>
          </a:p>
          <a:p>
            <a:pPr lvl="0"/>
            <a:r>
              <a:rPr lang="bg-BG" dirty="0"/>
              <a:t>Явор Йотов представи презентация на тема: Манипулиращи системи за </a:t>
            </a:r>
            <a:r>
              <a:rPr lang="bg-BG" dirty="0" err="1"/>
              <a:t>телеуправляеми</a:t>
            </a:r>
            <a:r>
              <a:rPr lang="bg-BG" dirty="0"/>
              <a:t> летящи мобилни роботи. В края на презентацията беше демонстрирано пред членовете на НГ работата на Манипулиращи системи за </a:t>
            </a:r>
            <a:r>
              <a:rPr lang="bg-BG" dirty="0" err="1"/>
              <a:t>телеуправляеми</a:t>
            </a:r>
            <a:r>
              <a:rPr lang="bg-BG" dirty="0"/>
              <a:t> летящи мобилни роботи;</a:t>
            </a:r>
          </a:p>
          <a:p>
            <a:r>
              <a:rPr lang="bg-BG" dirty="0"/>
              <a:t>В края на срещата бяха обсъдени възможности за бъдещи съвместни дейности;</a:t>
            </a:r>
            <a:r>
              <a:rPr lang="ru-RU" dirty="0"/>
              <a:t> 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30898"/>
            <a:ext cx="3438769" cy="257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4" y="3630898"/>
            <a:ext cx="3505631" cy="2629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9" y="3630898"/>
            <a:ext cx="3646871" cy="27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ПОПУЛЯРИЗИРАНЕ НА НАУЧНАТА ГРУПА И НЕЙНИТЕ РЕЗУЛТАТИ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083835"/>
            <a:ext cx="11124256" cy="12878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1600" b="1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b="1" dirty="0"/>
              <a:t>ДЕВЕТО ИНОВАТИВНО МЛАДЕЖКО ЕКСПО В РУСЕНСКИ УНИВЕРСИТЕТ</a:t>
            </a:r>
            <a:endParaRPr lang="en-US" sz="1600" b="1" dirty="0"/>
          </a:p>
          <a:p>
            <a:pPr algn="just">
              <a:lnSpc>
                <a:spcPct val="100000"/>
              </a:lnSpc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 txBox="1">
            <a:spLocks/>
          </p:cNvSpPr>
          <p:nvPr/>
        </p:nvSpPr>
        <p:spPr>
          <a:xfrm>
            <a:off x="8458199" y="12206500"/>
            <a:ext cx="3960000" cy="25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/>
              <a:t>[</a:t>
            </a:r>
            <a:r>
              <a:rPr lang="bg-BG" sz="1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описват се събития или организирани дейности, на които е представена научната група или нейни постижения извън участията в конференции – напр. срещи с други изследователи или изследователски групи/ участия в изложения/ семинари, дискусии; подготвени презентационни материали, медийни публикации, видеоматериали и др.</a:t>
            </a:r>
            <a:r>
              <a:rPr lang="en-US"/>
              <a:t>]</a:t>
            </a:r>
          </a:p>
          <a:p>
            <a:pPr algn="just">
              <a:lnSpc>
                <a:spcPct val="100000"/>
              </a:lnSpc>
            </a:pPr>
            <a:r>
              <a:rPr lang="ru-RU" sz="1600" b="1"/>
              <a:t>Посещение на ученици и техните преподаватели от 18. СУ "Уилям Гладстон", град София в Русенския университет „Ангел Кънчев“</a:t>
            </a:r>
            <a:endParaRPr lang="ru-RU" sz="160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3074" name="Picture 2" descr="Може да бъде изображение с 3 души и текстово съ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71" y="2585104"/>
            <a:ext cx="5821046" cy="31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6" y="2585104"/>
            <a:ext cx="3348600" cy="31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ПРЕДСТАВЯНЕ НА ЕКИПА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проф. д-р Иван Христов Белоев, R4, назначен от 24.04.2024г.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проф. д-р Илия Кръстев Илиев, R3, назначен от 13.05.2024г.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доц. д-р Димитър Иванов Грозев, R3, назначен от 13.05.2024г.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проф. д-р Асен Цветанов Асенов, R3, назначен от 20.05.2024г.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проф. д-р Велизара Иванова  Пенчева, R3, назначен от 20.05.2024г.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доц. д-р Тончо Гецов Балбузанов, R3, назначен от 17.06.2024г.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ас. д-р Джемал Ерол Топчу, R2, назначен от 17.06.2024г.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Dr. Ravinder Kumar, Водещ учен, Граждански договор, назначен от 03.06.2024 г.</a:t>
            </a:r>
          </a:p>
          <a:p>
            <a:pPr marL="0" indent="0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Общ брой изследователи в научната група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Брой привлечени изследователи извън одобрения със СНИИПР обхват на научната група, чрез допълнителен подбор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Брой привлечени изследователи извън одобрения със СНИИПР обхват на научната с доброволен труд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Брой привлечени водещи изследователи извън одобрения със СНИИПР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ПОПУЛЯРИЗИРАНЕ НА НАУЧНАТА ГРУПА И НЕЙНИТЕ РЕЗУЛТАТИ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675887"/>
            <a:ext cx="11124256" cy="20520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В периода 09 – 11 април 2025</a:t>
            </a:r>
            <a:r>
              <a:rPr lang="en-US" dirty="0"/>
              <a:t> </a:t>
            </a:r>
            <a:r>
              <a:rPr lang="bg-BG" dirty="0"/>
              <a:t>е проведена</a:t>
            </a:r>
            <a:r>
              <a:rPr lang="ru-RU" dirty="0"/>
              <a:t> работна среща с представители на отборът на ПГ по транспорт гр. Русе по мини водородни автомобили и представители на Средно училище „Св. Св. Кирил и Методи“ – гр. Белица. Представени са последните технологични иновации в автомобилния транспорт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 txBox="1">
            <a:spLocks/>
          </p:cNvSpPr>
          <p:nvPr/>
        </p:nvSpPr>
        <p:spPr>
          <a:xfrm>
            <a:off x="8458199" y="12206500"/>
            <a:ext cx="3960000" cy="25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/>
              <a:t>[</a:t>
            </a:r>
            <a:r>
              <a:rPr lang="bg-BG" sz="1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описват се събития или организирани дейности, на които е представена научната група или нейни постижения извън участията в конференции – напр. срещи с други изследователи или изследователски групи/ участия в изложения/ семинари, дискусии; подготвени презентационни материали, медийни публикации, видеоматериали и др.</a:t>
            </a:r>
            <a:r>
              <a:rPr lang="en-US"/>
              <a:t>]</a:t>
            </a:r>
          </a:p>
          <a:p>
            <a:pPr algn="just">
              <a:lnSpc>
                <a:spcPct val="100000"/>
              </a:lnSpc>
            </a:pPr>
            <a:r>
              <a:rPr lang="ru-RU" sz="1600" b="1"/>
              <a:t>Посещение на ученици и техните преподаватели от 18. СУ "Уилям Гладстон", град София в Русенския университет „Ангел Кънчев“</a:t>
            </a:r>
            <a:endParaRPr lang="ru-RU" sz="160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7939"/>
            <a:ext cx="3188677" cy="239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76" y="3730031"/>
            <a:ext cx="3340812" cy="2505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98" y="3727939"/>
            <a:ext cx="3343602" cy="25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4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ТТИС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bg-BG" sz="2400" dirty="0"/>
              <a:t>Беше възложено на спец. ТТИС да организира работна среща с представители на бизнеса с цел трансфер на технологии;</a:t>
            </a:r>
          </a:p>
          <a:p>
            <a:pPr lvl="0" algn="just"/>
            <a:r>
              <a:rPr lang="bg-BG" sz="2400" dirty="0"/>
              <a:t>Беше възложено на спец. ТТИС да регистрира за участие членове от НГ в </a:t>
            </a:r>
            <a:r>
              <a:rPr lang="bg-BG" sz="2400" dirty="0" err="1"/>
              <a:t>уебинар</a:t>
            </a:r>
            <a:r>
              <a:rPr lang="bg-BG" sz="2400" dirty="0"/>
              <a:t> на тема: Трансформиране на градската мобилност с управление на трафика в реално време (</a:t>
            </a:r>
            <a:r>
              <a:rPr lang="bg-BG" sz="2400" dirty="0" err="1"/>
              <a:t>Webinar</a:t>
            </a:r>
            <a:r>
              <a:rPr lang="bg-BG" sz="2400" dirty="0"/>
              <a:t> </a:t>
            </a:r>
            <a:r>
              <a:rPr lang="bg-BG" sz="2400" dirty="0" err="1"/>
              <a:t>Invitation</a:t>
            </a:r>
            <a:r>
              <a:rPr lang="bg-BG" sz="2400" dirty="0"/>
              <a:t>: </a:t>
            </a:r>
            <a:r>
              <a:rPr lang="bg-BG" sz="2400" dirty="0" err="1"/>
              <a:t>Transforming</a:t>
            </a:r>
            <a:r>
              <a:rPr lang="bg-BG" sz="2400" dirty="0"/>
              <a:t> </a:t>
            </a:r>
            <a:r>
              <a:rPr lang="bg-BG" sz="2400" dirty="0" err="1"/>
              <a:t>Urban</a:t>
            </a:r>
            <a:r>
              <a:rPr lang="bg-BG" sz="2400" dirty="0"/>
              <a:t> </a:t>
            </a:r>
            <a:r>
              <a:rPr lang="bg-BG" sz="2400" dirty="0" err="1"/>
              <a:t>Mobility</a:t>
            </a:r>
            <a:r>
              <a:rPr lang="bg-BG" sz="2400" dirty="0"/>
              <a:t> </a:t>
            </a:r>
            <a:r>
              <a:rPr lang="bg-BG" sz="2400" dirty="0" err="1"/>
              <a:t>with</a:t>
            </a:r>
            <a:r>
              <a:rPr lang="bg-BG" sz="2400" dirty="0"/>
              <a:t> </a:t>
            </a:r>
            <a:r>
              <a:rPr lang="bg-BG" sz="2400" dirty="0" err="1"/>
              <a:t>Real-Time</a:t>
            </a:r>
            <a:r>
              <a:rPr lang="bg-BG" sz="2400" dirty="0"/>
              <a:t> </a:t>
            </a:r>
            <a:r>
              <a:rPr lang="bg-BG" sz="2400" dirty="0" err="1"/>
              <a:t>Traffic</a:t>
            </a:r>
            <a:r>
              <a:rPr lang="bg-BG" sz="2400" dirty="0"/>
              <a:t> </a:t>
            </a:r>
            <a:r>
              <a:rPr lang="bg-BG" sz="2400" dirty="0" err="1"/>
              <a:t>Management</a:t>
            </a:r>
            <a:r>
              <a:rPr lang="bg-BG" sz="2400" dirty="0"/>
              <a:t>) организирано от фирма PTV Group;</a:t>
            </a:r>
          </a:p>
          <a:p>
            <a:pPr lvl="0" algn="just"/>
            <a:r>
              <a:rPr lang="ru-RU" sz="2400" dirty="0"/>
              <a:t>Беше възложено на специалист ТТИС да организира кореспонденция и подготовка на необходимите документи свързани с участието в работната среща с университета Чанаккале Онсекиз Март;</a:t>
            </a:r>
          </a:p>
          <a:p>
            <a:pPr lvl="0" algn="just"/>
            <a:r>
              <a:rPr lang="ru-RU" sz="2400" dirty="0"/>
              <a:t>Беше възложено на специалист ТТИС да организира посещение на чуждестранен учен от AGH, Краков Полша в Русенския университет в областта на водородните технологии;</a:t>
            </a:r>
          </a:p>
          <a:p>
            <a:pPr algn="just"/>
            <a:r>
              <a:rPr lang="bg-BG" sz="2400" dirty="0"/>
              <a:t>Беше възложено на спец. ТТИС да организира работна среща с проф. д-р Магдалена </a:t>
            </a:r>
            <a:r>
              <a:rPr lang="bg-BG" sz="2400" dirty="0" err="1"/>
              <a:t>Дудек</a:t>
            </a:r>
            <a:r>
              <a:rPr lang="bg-BG" sz="2400" dirty="0"/>
              <a:t> от Научен технологичен университет AGH Краков;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ТТИС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bg-BG" dirty="0"/>
              <a:t>Беше взето е решение специалист ТТИС да участва в XIII национален семинар с международно участие на тема: „Интелектуалната собственост и новите измерения в изкуството и науката: предизвикателства и възможности”, който ще се проведе на 25.04.25. в гр. София;</a:t>
            </a:r>
          </a:p>
          <a:p>
            <a:pPr lvl="0" algn="just"/>
            <a:r>
              <a:rPr lang="bg-BG" dirty="0"/>
              <a:t>Беше възложено на специалист ТТИС да организира регистрацията на членовете на научната група за участие в предстоящата трета национална научно-практическа конференция „Дигитална трансформация на образованието – проблеми и решения“;</a:t>
            </a:r>
          </a:p>
          <a:p>
            <a:pPr lvl="0" algn="just"/>
            <a:r>
              <a:rPr lang="bg-BG" dirty="0"/>
              <a:t>Представени са технологичните възможности на лабораторията по УТМ към Русенски изследователски университет и ключовите изследователски проблеми, по които работи научната група пред представители на отбора по мини водородни автомобили на ПГ по Транспорт гр. Русе;</a:t>
            </a:r>
          </a:p>
          <a:p>
            <a:pPr lvl="0" algn="just"/>
            <a:r>
              <a:rPr lang="bg-BG" dirty="0"/>
              <a:t>Бяха обсъдени възможностите за прилагане на иновативни технологии и методи в автомобилния транспорт с оглед на трансфер на технологии и добри практики;</a:t>
            </a:r>
          </a:p>
          <a:p>
            <a:pPr lvl="0" algn="just"/>
            <a:r>
              <a:rPr lang="bg-BG" dirty="0"/>
              <a:t>Бяха обсъдени възможности за бъдещо сътрудничество между представителите на отбора по мини водородни автомобили на ПГ по Транспорт гр. Русе и научната група.</a:t>
            </a:r>
          </a:p>
          <a:p>
            <a:pPr lvl="0"/>
            <a:endParaRPr lang="bg-BG" sz="24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9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КЛЮЧОВИ ПРОБЛЕМИ, РИСКОВЕ И ПРЕДИЗВИКАТЕЛСТВА ЗА ИЗПЪЛНЕНИЕТО НА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893"/>
            <a:ext cx="10515600" cy="3864069"/>
          </a:xfrm>
        </p:spPr>
        <p:txBody>
          <a:bodyPr>
            <a:normAutofit/>
          </a:bodyPr>
          <a:lstStyle/>
          <a:p>
            <a:pPr algn="just"/>
            <a:r>
              <a:rPr lang="bg-BG" sz="2400" dirty="0"/>
              <a:t>Като цяло изпълнението на заложените дейности работните пакети върви по начертания план и се очаква поставените задачи да бъдат изпълнени.</a:t>
            </a:r>
          </a:p>
          <a:p>
            <a:pPr algn="just"/>
            <a:r>
              <a:rPr lang="bg-BG" sz="2400" dirty="0"/>
              <a:t>В известна степен притеснително е голямото забавяне на обществените поръчки за покупка на планираното оборудване, което води до забавяне планираните дейности по някои работни пакети. Реализацията на дейности тези работни пакети е обвързана със закупуването на специализирано оборудване. В следствие забавянето на закупуването му, съществува известен риск от неизпълнение на част от планираните дейности в научната програма.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797988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WP 1.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Нисковъглеродна мобилност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№.1.1.Изследване на енергийната ефективност на компоненти на различни по обхват транспортни системи в динамични среди 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Създадена методика за определяне на енергийната ефективност на превозни средства при различни експолатационни условия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8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WP 1.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Нисковъглеродна мобилност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1.2. Изследване на системната осигуреност и свързаност за развитие на електромобилността в интегрирани среди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Симулации в лабораторни и експлоатационни условия, методики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Публикуване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online)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статия в научно списание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Science Web of Science, Scopus, IF=1.1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I.,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Filimonova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Chichirovac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Laković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Mayorov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Beloev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(2025). Investigation of Processes in the "Reformer-Fuel Cell" System by the Mathematical Modeling Method, Thermal Science, 1-12 </a:t>
            </a:r>
          </a:p>
          <a:p>
            <a:pPr marL="514350" indent="-514350" algn="just">
              <a:buAutoNum type="alphaLcParenR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Публикуване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online)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статия в научно списание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Energies,  Web of Science, Scopus, IF=3.0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Beloev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S.Saitov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A.Filimonova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N.Chichirova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E.Mayorov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O.Babikov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I.Iliev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(2025). Solid Oxide Fuel Cell Voltage Prediction by a Data-Driven Approach Energies, 18 (9), 1-24 https://doi.org/10.3390/en18092174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 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WP 1.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Нисковъглеродна мобилност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1.3. Изследване на фактори на въздействията при трансформации на  системи, базирани на конвенционални енергийни източници в системи с алтернативни или хибридни технологии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Симулации в лабораторни и експлоатационни условия, методики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dirty="0"/>
              <a:t>Публикуване на статия в научно списание </a:t>
            </a:r>
            <a:r>
              <a:rPr lang="en-US" dirty="0" err="1"/>
              <a:t>Plasmonics</a:t>
            </a:r>
            <a:r>
              <a:rPr lang="bg-BG" dirty="0"/>
              <a:t>, </a:t>
            </a:r>
            <a:r>
              <a:rPr lang="en-US" dirty="0"/>
              <a:t>Web of Science</a:t>
            </a:r>
            <a:r>
              <a:rPr lang="bg-BG" dirty="0"/>
              <a:t>, </a:t>
            </a:r>
            <a:r>
              <a:rPr lang="en-US" dirty="0"/>
              <a:t>Scopus</a:t>
            </a:r>
            <a:r>
              <a:rPr lang="bg-BG" dirty="0"/>
              <a:t>, I</a:t>
            </a:r>
            <a:r>
              <a:rPr lang="en-US" dirty="0"/>
              <a:t>F</a:t>
            </a:r>
            <a:r>
              <a:rPr lang="ru-RU" dirty="0"/>
              <a:t>=3.3 </a:t>
            </a:r>
            <a:r>
              <a:rPr lang="en-GB" dirty="0" err="1"/>
              <a:t>Pawan</a:t>
            </a:r>
            <a:r>
              <a:rPr lang="en-GB" dirty="0"/>
              <a:t> Kumar</a:t>
            </a:r>
            <a:r>
              <a:rPr lang="ru-RU" dirty="0"/>
              <a:t>· </a:t>
            </a:r>
            <a:r>
              <a:rPr lang="en-GB" dirty="0" err="1"/>
              <a:t>Ravinder</a:t>
            </a:r>
            <a:r>
              <a:rPr lang="en-GB" dirty="0"/>
              <a:t> Kumar </a:t>
            </a:r>
            <a:r>
              <a:rPr lang="en-GB" b="1" i="1" dirty="0" err="1"/>
              <a:t>Iliya</a:t>
            </a:r>
            <a:r>
              <a:rPr lang="en-GB" b="1" i="1" dirty="0"/>
              <a:t> K</a:t>
            </a:r>
            <a:r>
              <a:rPr lang="ru-RU" b="1" i="1" dirty="0"/>
              <a:t>. </a:t>
            </a:r>
            <a:r>
              <a:rPr lang="en-GB" b="1" i="1" dirty="0" err="1"/>
              <a:t>Iliev</a:t>
            </a:r>
            <a:r>
              <a:rPr lang="ru-RU" dirty="0"/>
              <a:t>, </a:t>
            </a:r>
            <a:r>
              <a:rPr lang="en-GB" b="1" i="1" dirty="0" err="1"/>
              <a:t>Hristo</a:t>
            </a:r>
            <a:r>
              <a:rPr lang="en-GB" b="1" i="1" dirty="0"/>
              <a:t> I</a:t>
            </a:r>
            <a:r>
              <a:rPr lang="ru-RU" b="1" i="1" dirty="0"/>
              <a:t>. </a:t>
            </a:r>
            <a:r>
              <a:rPr lang="en-GB" b="1" i="1" dirty="0" err="1"/>
              <a:t>Beloev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en-GB" dirty="0" err="1"/>
              <a:t>Seepana</a:t>
            </a:r>
            <a:r>
              <a:rPr lang="en-GB" dirty="0"/>
              <a:t> </a:t>
            </a:r>
            <a:r>
              <a:rPr lang="en-GB" dirty="0" err="1"/>
              <a:t>Praveenkumar</a:t>
            </a:r>
            <a:r>
              <a:rPr lang="en-GB" dirty="0"/>
              <a:t> </a:t>
            </a:r>
            <a:r>
              <a:rPr lang="en-GB" dirty="0" err="1"/>
              <a:t>Nagaraju</a:t>
            </a:r>
            <a:r>
              <a:rPr lang="en-GB" dirty="0"/>
              <a:t> </a:t>
            </a:r>
            <a:r>
              <a:rPr lang="en-GB" dirty="0" err="1"/>
              <a:t>Sunnam</a:t>
            </a:r>
            <a:r>
              <a:rPr lang="ru-RU" dirty="0"/>
              <a:t>, </a:t>
            </a:r>
            <a:r>
              <a:rPr lang="en-GB" dirty="0"/>
              <a:t>Amit Bhatia</a:t>
            </a:r>
            <a:r>
              <a:rPr lang="ru-RU" dirty="0"/>
              <a:t>, </a:t>
            </a:r>
            <a:r>
              <a:rPr lang="en-GB" dirty="0"/>
              <a:t>Engineered Quantum Dot Solar Cells</a:t>
            </a:r>
            <a:r>
              <a:rPr lang="ru-RU" dirty="0"/>
              <a:t>: </a:t>
            </a:r>
            <a:r>
              <a:rPr lang="en-GB" dirty="0"/>
              <a:t>From Fundamentals to Applications</a:t>
            </a:r>
            <a:r>
              <a:rPr lang="ru-RU" dirty="0"/>
              <a:t>, </a:t>
            </a:r>
            <a:r>
              <a:rPr lang="en-GB" dirty="0" err="1"/>
              <a:t>doi</a:t>
            </a:r>
            <a:r>
              <a:rPr lang="ru-RU" dirty="0"/>
              <a:t>.</a:t>
            </a:r>
            <a:r>
              <a:rPr lang="en-GB" dirty="0"/>
              <a:t>org</a:t>
            </a:r>
            <a:r>
              <a:rPr lang="ru-RU" dirty="0"/>
              <a:t>/10.1007/</a:t>
            </a:r>
            <a:r>
              <a:rPr lang="en-GB" dirty="0"/>
              <a:t>s</a:t>
            </a:r>
            <a:r>
              <a:rPr lang="ru-RU" dirty="0"/>
              <a:t>11468-025-02915-7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Pawan</a:t>
            </a:r>
            <a:r>
              <a:rPr lang="en-US" dirty="0"/>
              <a:t> Kumar· </a:t>
            </a:r>
            <a:r>
              <a:rPr lang="en-US" dirty="0" err="1"/>
              <a:t>Ravinder</a:t>
            </a:r>
            <a:r>
              <a:rPr lang="en-US" dirty="0"/>
              <a:t> Kumar, </a:t>
            </a:r>
            <a:r>
              <a:rPr lang="en-US" dirty="0" err="1"/>
              <a:t>Seepana</a:t>
            </a:r>
            <a:r>
              <a:rPr lang="en-US" dirty="0"/>
              <a:t> </a:t>
            </a:r>
            <a:r>
              <a:rPr lang="en-US" dirty="0" err="1"/>
              <a:t>Praveenkumar</a:t>
            </a:r>
            <a:r>
              <a:rPr lang="en-US" dirty="0"/>
              <a:t> </a:t>
            </a:r>
            <a:r>
              <a:rPr lang="en-US" dirty="0" err="1"/>
              <a:t>Nagaraju</a:t>
            </a:r>
            <a:r>
              <a:rPr lang="en-US" dirty="0"/>
              <a:t> </a:t>
            </a:r>
            <a:r>
              <a:rPr lang="en-US" dirty="0" err="1"/>
              <a:t>Sunnam</a:t>
            </a:r>
            <a:r>
              <a:rPr lang="en-US" dirty="0"/>
              <a:t>,  Jan </a:t>
            </a:r>
            <a:r>
              <a:rPr lang="en-US" dirty="0" err="1"/>
              <a:t>Najser</a:t>
            </a:r>
            <a:r>
              <a:rPr lang="en-US" dirty="0"/>
              <a:t>, Jaroslav </a:t>
            </a:r>
            <a:r>
              <a:rPr lang="en-US" dirty="0" err="1"/>
              <a:t>Frantik</a:t>
            </a:r>
            <a:r>
              <a:rPr lang="en-US" dirty="0"/>
              <a:t>, Anju </a:t>
            </a:r>
            <a:r>
              <a:rPr lang="en-US" dirty="0" err="1"/>
              <a:t>Manuja</a:t>
            </a:r>
            <a:r>
              <a:rPr lang="en-US" dirty="0"/>
              <a:t>, Advances in </a:t>
            </a:r>
            <a:r>
              <a:rPr lang="en-US" dirty="0" err="1"/>
              <a:t>bioink</a:t>
            </a:r>
            <a:r>
              <a:rPr lang="en-US" dirty="0"/>
              <a:t>-based 3D printed scaffolds: optimizing biocompatibility and mechanical properties for bone regeneration, DOI:10.1039/D4BM01606H</a:t>
            </a:r>
          </a:p>
          <a:p>
            <a:pPr marL="0" indent="0" algn="just">
              <a:buNone/>
            </a:pPr>
            <a:r>
              <a:rPr lang="bg-BG" dirty="0"/>
              <a:t>Подготовка на публикация за научно списание </a:t>
            </a:r>
            <a:r>
              <a:rPr lang="en-US" dirty="0"/>
              <a:t>Energies,  Web of Science, Scopus, IF=3.0 Ivan </a:t>
            </a:r>
            <a:r>
              <a:rPr lang="en-US" dirty="0" err="1"/>
              <a:t>Beloev</a:t>
            </a:r>
            <a:r>
              <a:rPr lang="en-US" dirty="0"/>
              <a:t>, Mikhail </a:t>
            </a:r>
            <a:r>
              <a:rPr lang="en-US" dirty="0" err="1"/>
              <a:t>Alpatov</a:t>
            </a:r>
            <a:r>
              <a:rPr lang="en-US" dirty="0"/>
              <a:t>, Marcel </a:t>
            </a:r>
            <a:r>
              <a:rPr lang="en-US" dirty="0" err="1"/>
              <a:t>Garifullin</a:t>
            </a:r>
            <a:r>
              <a:rPr lang="en-US" dirty="0"/>
              <a:t>, </a:t>
            </a:r>
            <a:r>
              <a:rPr lang="en-US" dirty="0" err="1"/>
              <a:t>Ilgiz</a:t>
            </a:r>
            <a:r>
              <a:rPr lang="en-US" dirty="0"/>
              <a:t> </a:t>
            </a:r>
            <a:r>
              <a:rPr lang="en-US" dirty="0" err="1"/>
              <a:t>Galiev</a:t>
            </a:r>
            <a:r>
              <a:rPr lang="en-US" dirty="0"/>
              <a:t>, </a:t>
            </a:r>
            <a:r>
              <a:rPr lang="en-US" dirty="0" err="1"/>
              <a:t>Shamil</a:t>
            </a:r>
            <a:r>
              <a:rPr lang="en-US" dirty="0"/>
              <a:t> </a:t>
            </a:r>
            <a:r>
              <a:rPr lang="en-US" dirty="0" err="1"/>
              <a:t>Rakhmankulov</a:t>
            </a:r>
            <a:r>
              <a:rPr lang="en-US" dirty="0"/>
              <a:t>, </a:t>
            </a:r>
            <a:r>
              <a:rPr lang="en-US" dirty="0" err="1"/>
              <a:t>Iliya</a:t>
            </a:r>
            <a:r>
              <a:rPr lang="en-US" dirty="0"/>
              <a:t> </a:t>
            </a:r>
            <a:r>
              <a:rPr lang="en-US" dirty="0" err="1"/>
              <a:t>Iliev</a:t>
            </a:r>
            <a:r>
              <a:rPr lang="en-US" dirty="0"/>
              <a:t>, </a:t>
            </a:r>
            <a:r>
              <a:rPr lang="en-US" dirty="0" err="1"/>
              <a:t>Yulia</a:t>
            </a:r>
            <a:r>
              <a:rPr lang="en-US" dirty="0"/>
              <a:t> </a:t>
            </a:r>
            <a:r>
              <a:rPr lang="en-US" dirty="0" err="1"/>
              <a:t>Valeeva</a:t>
            </a:r>
            <a:r>
              <a:rPr lang="en-US" dirty="0"/>
              <a:t>; Development of a hybrid intelligent expert system for diagnostics of power transformers based on the integration of computing and measuring information complexes.</a:t>
            </a:r>
          </a:p>
          <a:p>
            <a:pPr marL="0" indent="0" algn="just">
              <a:buNone/>
            </a:pPr>
            <a:r>
              <a:rPr lang="bg-BG" dirty="0"/>
              <a:t>Публикуване (</a:t>
            </a:r>
            <a:r>
              <a:rPr lang="en-US" dirty="0"/>
              <a:t>online) </a:t>
            </a:r>
            <a:r>
              <a:rPr lang="bg-BG" dirty="0"/>
              <a:t>на статия в научно списание </a:t>
            </a:r>
            <a:r>
              <a:rPr lang="en-US" dirty="0"/>
              <a:t>Applied Science Web of Science, Scopus, IF=2.5; Q1</a:t>
            </a:r>
            <a:r>
              <a:rPr lang="bg-BG" dirty="0"/>
              <a:t>с автори: </a:t>
            </a:r>
            <a:r>
              <a:rPr lang="en-US" dirty="0" err="1"/>
              <a:t>Iliev</a:t>
            </a:r>
            <a:r>
              <a:rPr lang="en-US" dirty="0"/>
              <a:t> I., A </a:t>
            </a:r>
            <a:r>
              <a:rPr lang="en-US" dirty="0" err="1"/>
              <a:t>Kryukov</a:t>
            </a:r>
            <a:r>
              <a:rPr lang="en-US" dirty="0"/>
              <a:t>, K </a:t>
            </a:r>
            <a:r>
              <a:rPr lang="en-US" dirty="0" err="1"/>
              <a:t>Suslov</a:t>
            </a:r>
            <a:r>
              <a:rPr lang="en-US" dirty="0"/>
              <a:t>, E </a:t>
            </a:r>
            <a:r>
              <a:rPr lang="en-US" dirty="0" err="1"/>
              <a:t>Voronina</a:t>
            </a:r>
            <a:r>
              <a:rPr lang="en-US" dirty="0"/>
              <a:t>, A </a:t>
            </a:r>
            <a:r>
              <a:rPr lang="en-US" dirty="0" err="1"/>
              <a:t>Batukhtin</a:t>
            </a:r>
            <a:r>
              <a:rPr lang="en-US" dirty="0"/>
              <a:t>, I </a:t>
            </a:r>
            <a:r>
              <a:rPr lang="en-US" dirty="0" err="1"/>
              <a:t>Beloev</a:t>
            </a:r>
            <a:r>
              <a:rPr lang="en-US" dirty="0"/>
              <a:t> and Yu </a:t>
            </a:r>
            <a:r>
              <a:rPr lang="en-US" dirty="0" err="1"/>
              <a:t>Valeeva</a:t>
            </a:r>
            <a:r>
              <a:rPr lang="en-US" dirty="0"/>
              <a:t> (2025). Modeling of Electromagnetic Fields of the Traction Network Taking into Account the Influence of Metal Structures Applied Sciences, 15(12), 6451, </a:t>
            </a:r>
            <a:r>
              <a:rPr lang="en-US" dirty="0" err="1"/>
              <a:t>doi</a:t>
            </a:r>
            <a:r>
              <a:rPr lang="en-US" dirty="0"/>
              <a:t>: 10.3390/app15126451</a:t>
            </a:r>
            <a:endParaRPr lang="bg-BG" dirty="0"/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WP 1.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Нисковъглеродна мобилност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1.4. Разработване на иновативни концептуални модели и технологии за развитие и интегриране на компоненти, осигуряващи енергийна ефективност и намаляване на въглеродния отпечатък на транспортните системи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иновативни модели и технологии за развитие и интегриране на компоненти, осигуряващи енергийна ефективност и намаляване на въглеродния отпечатък на транспортните системи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bg-BG" dirty="0"/>
              <a:t>Публикуване (</a:t>
            </a:r>
            <a:r>
              <a:rPr lang="en-US" dirty="0"/>
              <a:t>online</a:t>
            </a:r>
            <a:r>
              <a:rPr lang="bg-BG" dirty="0"/>
              <a:t>) на статия в научно списание </a:t>
            </a:r>
            <a:r>
              <a:rPr lang="en-US" dirty="0"/>
              <a:t>Advances in Science and Technology Research Journal</a:t>
            </a:r>
            <a:r>
              <a:rPr lang="bg-BG" dirty="0"/>
              <a:t>, </a:t>
            </a:r>
            <a:r>
              <a:rPr lang="en-US" dirty="0"/>
              <a:t>Web of Science</a:t>
            </a:r>
            <a:r>
              <a:rPr lang="bg-BG" dirty="0"/>
              <a:t>, </a:t>
            </a:r>
            <a:r>
              <a:rPr lang="en-US" dirty="0"/>
              <a:t>Scopus</a:t>
            </a:r>
            <a:r>
              <a:rPr lang="bg-BG" dirty="0"/>
              <a:t>, </a:t>
            </a:r>
            <a:r>
              <a:rPr lang="en-US" dirty="0"/>
              <a:t>SJR=0.23 </a:t>
            </a:r>
            <a:r>
              <a:rPr lang="en-US" dirty="0" err="1"/>
              <a:t>Agnieszka</a:t>
            </a:r>
            <a:r>
              <a:rPr lang="en-US" dirty="0"/>
              <a:t> </a:t>
            </a:r>
            <a:r>
              <a:rPr lang="en-US" dirty="0" err="1"/>
              <a:t>Kijo</a:t>
            </a:r>
            <a:r>
              <a:rPr lang="bg-BG" dirty="0"/>
              <a:t>-</a:t>
            </a:r>
            <a:r>
              <a:rPr lang="en-US" dirty="0" err="1"/>
              <a:t>Kleczkowska</a:t>
            </a:r>
            <a:r>
              <a:rPr lang="bg-BG" dirty="0"/>
              <a:t>, </a:t>
            </a:r>
            <a:r>
              <a:rPr lang="en-US" dirty="0"/>
              <a:t>Adam </a:t>
            </a:r>
            <a:r>
              <a:rPr lang="en-US" dirty="0" err="1"/>
              <a:t>Gnatowski</a:t>
            </a:r>
            <a:r>
              <a:rPr lang="bg-BG" dirty="0"/>
              <a:t>, </a:t>
            </a:r>
            <a:r>
              <a:rPr lang="en-US" dirty="0" err="1"/>
              <a:t>Jaroslaw</a:t>
            </a:r>
            <a:r>
              <a:rPr lang="en-US" dirty="0"/>
              <a:t> </a:t>
            </a:r>
            <a:r>
              <a:rPr lang="en-US" dirty="0" err="1"/>
              <a:t>Krzywanski</a:t>
            </a:r>
            <a:r>
              <a:rPr lang="bg-BG" dirty="0"/>
              <a:t>, </a:t>
            </a:r>
            <a:r>
              <a:rPr lang="en-US" dirty="0" err="1"/>
              <a:t>Dariusz</a:t>
            </a:r>
            <a:r>
              <a:rPr lang="en-US" dirty="0"/>
              <a:t> Kwiatkowski</a:t>
            </a:r>
            <a:r>
              <a:rPr lang="bg-BG" dirty="0"/>
              <a:t>, </a:t>
            </a:r>
            <a:r>
              <a:rPr lang="en-US" b="1" i="1" dirty="0" err="1"/>
              <a:t>Iliya</a:t>
            </a:r>
            <a:r>
              <a:rPr lang="en-US" b="1" i="1" dirty="0"/>
              <a:t> </a:t>
            </a:r>
            <a:r>
              <a:rPr lang="en-US" b="1" i="1" dirty="0" err="1"/>
              <a:t>Iliev</a:t>
            </a:r>
            <a:r>
              <a:rPr lang="bg-BG" b="1" i="1" dirty="0"/>
              <a:t>, </a:t>
            </a:r>
            <a:r>
              <a:rPr lang="en-US" b="1" i="1" dirty="0"/>
              <a:t>Ivan </a:t>
            </a:r>
            <a:r>
              <a:rPr lang="en-US" b="1" i="1" dirty="0" err="1"/>
              <a:t>Beloev</a:t>
            </a:r>
            <a:r>
              <a:rPr lang="bg-BG" dirty="0"/>
              <a:t>, </a:t>
            </a:r>
            <a:r>
              <a:rPr lang="en-US" dirty="0"/>
              <a:t>Muhammad Wakil </a:t>
            </a:r>
            <a:r>
              <a:rPr lang="en-US" dirty="0" err="1"/>
              <a:t>Shahzad</a:t>
            </a:r>
            <a:r>
              <a:rPr lang="bg-BG" dirty="0"/>
              <a:t>, </a:t>
            </a:r>
            <a:r>
              <a:rPr lang="en-US" dirty="0" err="1"/>
              <a:t>Rasikh</a:t>
            </a:r>
            <a:r>
              <a:rPr lang="en-US" dirty="0"/>
              <a:t> Tariq</a:t>
            </a:r>
            <a:r>
              <a:rPr lang="bg-BG" dirty="0"/>
              <a:t>, </a:t>
            </a:r>
            <a:r>
              <a:rPr lang="bg-BG" dirty="0" err="1"/>
              <a:t>Harnessing</a:t>
            </a:r>
            <a:r>
              <a:rPr lang="bg-BG" dirty="0"/>
              <a:t> </a:t>
            </a:r>
            <a:r>
              <a:rPr lang="bg-BG" dirty="0" err="1"/>
              <a:t>waste-to-energy</a:t>
            </a:r>
            <a:r>
              <a:rPr lang="bg-BG" dirty="0"/>
              <a:t> </a:t>
            </a:r>
            <a:r>
              <a:rPr lang="bg-BG" dirty="0" err="1"/>
              <a:t>potential</a:t>
            </a:r>
            <a:r>
              <a:rPr lang="bg-BG" dirty="0"/>
              <a:t> </a:t>
            </a:r>
            <a:r>
              <a:rPr lang="bg-BG" dirty="0" err="1"/>
              <a:t>from</a:t>
            </a:r>
            <a:r>
              <a:rPr lang="bg-BG" dirty="0"/>
              <a:t> </a:t>
            </a:r>
            <a:r>
              <a:rPr lang="bg-BG" dirty="0" err="1"/>
              <a:t>plastic</a:t>
            </a:r>
            <a:r>
              <a:rPr lang="bg-BG" dirty="0"/>
              <a:t> </a:t>
            </a:r>
            <a:r>
              <a:rPr lang="bg-BG" dirty="0" err="1"/>
              <a:t>waste</a:t>
            </a:r>
            <a:r>
              <a:rPr lang="bg-BG" dirty="0"/>
              <a:t> </a:t>
            </a:r>
            <a:r>
              <a:rPr lang="bg-BG" dirty="0" err="1"/>
              <a:t>co-incineration</a:t>
            </a:r>
            <a:r>
              <a:rPr lang="bg-BG" dirty="0"/>
              <a:t>, </a:t>
            </a:r>
            <a:r>
              <a:rPr lang="bg-BG" dirty="0" err="1"/>
              <a:t>Advances</a:t>
            </a:r>
            <a:r>
              <a:rPr lang="bg-BG" dirty="0"/>
              <a:t> </a:t>
            </a:r>
            <a:r>
              <a:rPr lang="bg-BG" dirty="0" err="1"/>
              <a:t>in</a:t>
            </a:r>
            <a:r>
              <a:rPr lang="bg-BG" dirty="0"/>
              <a:t> Science </a:t>
            </a:r>
            <a:r>
              <a:rPr lang="bg-BG" dirty="0" err="1"/>
              <a:t>and</a:t>
            </a:r>
            <a:r>
              <a:rPr lang="bg-BG" dirty="0"/>
              <a:t> Technology </a:t>
            </a:r>
            <a:r>
              <a:rPr lang="bg-BG" dirty="0" err="1"/>
              <a:t>Research</a:t>
            </a:r>
            <a:r>
              <a:rPr lang="bg-BG" dirty="0"/>
              <a:t> </a:t>
            </a:r>
            <a:r>
              <a:rPr lang="bg-BG" dirty="0" err="1"/>
              <a:t>Journal</a:t>
            </a:r>
            <a:r>
              <a:rPr lang="bg-BG" dirty="0"/>
              <a:t> 2025, 19(5), 232–247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Подготовка на статия за сп. </a:t>
            </a:r>
            <a:r>
              <a:rPr lang="en-US" dirty="0"/>
              <a:t>Energies, Web of Science, Scopus, IF=3.0; Q1</a:t>
            </a:r>
          </a:p>
          <a:p>
            <a:pPr marL="0" indent="0">
              <a:buNone/>
            </a:pPr>
            <a:r>
              <a:rPr lang="en-US" dirty="0"/>
              <a:t>Enhancing the Dynamic Stability of Electric Power Systems through the Coordinated Tuning of Generator Predictive Con-</a:t>
            </a:r>
            <a:r>
              <a:rPr lang="en-US" dirty="0" err="1"/>
              <a:t>trollers</a:t>
            </a:r>
            <a:r>
              <a:rPr lang="en-US" dirty="0"/>
              <a:t>, </a:t>
            </a:r>
            <a:r>
              <a:rPr lang="en-US" dirty="0" err="1"/>
              <a:t>Hristo</a:t>
            </a:r>
            <a:r>
              <a:rPr lang="en-US" dirty="0"/>
              <a:t> </a:t>
            </a:r>
            <a:r>
              <a:rPr lang="en-US" dirty="0" err="1"/>
              <a:t>Beloev</a:t>
            </a:r>
            <a:r>
              <a:rPr lang="en-US" dirty="0"/>
              <a:t>, Yuri </a:t>
            </a:r>
            <a:r>
              <a:rPr lang="en-US" dirty="0" err="1"/>
              <a:t>Bulatov</a:t>
            </a:r>
            <a:r>
              <a:rPr lang="en-US" dirty="0"/>
              <a:t>, Andrey </a:t>
            </a:r>
            <a:r>
              <a:rPr lang="en-US" dirty="0" err="1"/>
              <a:t>Kryukov</a:t>
            </a:r>
            <a:r>
              <a:rPr lang="en-US" dirty="0"/>
              <a:t>, Konstantin </a:t>
            </a:r>
            <a:r>
              <a:rPr lang="en-US" dirty="0" err="1"/>
              <a:t>Suslov</a:t>
            </a:r>
            <a:r>
              <a:rPr lang="en-US" dirty="0"/>
              <a:t>, Magdalena </a:t>
            </a:r>
            <a:r>
              <a:rPr lang="en-US" dirty="0" err="1"/>
              <a:t>Dudek</a:t>
            </a:r>
            <a:r>
              <a:rPr lang="en-US" dirty="0"/>
              <a:t>, </a:t>
            </a:r>
            <a:r>
              <a:rPr lang="en-US" dirty="0" err="1"/>
              <a:t>Iliya</a:t>
            </a:r>
            <a:r>
              <a:rPr lang="en-US" dirty="0"/>
              <a:t> </a:t>
            </a:r>
            <a:r>
              <a:rPr lang="en-US" dirty="0" err="1"/>
              <a:t>Iliev</a:t>
            </a:r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514350" indent="-514350">
              <a:buAutoNum type="alphaL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2. Развитие на ново поколение интелигентни транспортни системи, включително свързани технологии и системи за автономно шофиране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2.1. Проучване на технологиите за цифрова трансформация в подкрепа на декарбонизацията, управлението, организацията и безопасността на транспорта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Направен преглед и анализ на технологиите за цифрова трансформация в подкрепа на декарбонизацията, управлението, организацията и безопасността на транспорта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5"/>
            <a:ext cx="11465856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WP 2. Развитие на ново поколение интелигентни транспортни системи, включително свързани технологии и системи за автономно шофиране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 напредък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проекта)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№. 2.2.Разработване на интелигентни системи и технологии за насърчаване на декарбонизацията, управлението, организацията и безопасността на транспорта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Разработени интелигентни системи и технологии за насърчаване на декарбонизацията, управлението, организацията и безопасността на транспорта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доклади и публикции в реферирани издания.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Публикуване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статия в научно списание сп.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FUELS, Q1 (IF=2.7)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индексиран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 of Science.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Автори: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Antonina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Filimonova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Andrey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Chichirov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Alena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Vlasova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Ruzina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Kamalieva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Ivan 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Beloev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Natural and waste material adsorbents for the removal of sulfur compounds from gaseous fuel and petroleum products, 2025, 6, 13, pp.1-15, doi.org/10.3390/fuels6010013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библиографските им данни, приети за публикуване в издания, индексирани в WoS, през отчетния период </a:t>
            </a:r>
            <a:r>
              <a:rPr lang="bg-BG" dirty="0"/>
              <a:t>Изготвен и предаден за рецензиране е доклад на тема: </a:t>
            </a:r>
            <a:r>
              <a:rPr lang="en-US" dirty="0"/>
              <a:t>Car or bicycle? Empirical analysis of travel times in a settlement using GPS data. </a:t>
            </a:r>
            <a:r>
              <a:rPr lang="bg-BG" dirty="0"/>
              <a:t>С автори:</a:t>
            </a:r>
            <a:r>
              <a:rPr lang="en-US" dirty="0"/>
              <a:t> </a:t>
            </a:r>
            <a:r>
              <a:rPr lang="en-US" dirty="0" err="1"/>
              <a:t>Toncho</a:t>
            </a:r>
            <a:r>
              <a:rPr lang="en-US" dirty="0"/>
              <a:t> Balbuzanov1, Ivan Beloev1, </a:t>
            </a:r>
            <a:r>
              <a:rPr lang="en-US" dirty="0" err="1"/>
              <a:t>Dzhemal</a:t>
            </a:r>
            <a:r>
              <a:rPr lang="en-US" dirty="0"/>
              <a:t> Topchu1.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endParaRPr lang="en-US" dirty="0"/>
          </a:p>
          <a:p>
            <a:pPr marL="514350" indent="-514350" algn="just">
              <a:buAutoNum type="alphaL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информация, в процес на подготовка за подаване към издания/конференции, индексирани в WoS, през отчетния период </a:t>
            </a: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7001</Words>
  <Application>Microsoft Office PowerPoint</Application>
  <PresentationFormat>Widescreen</PresentationFormat>
  <Paragraphs>442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КРАТКО ПРЕДСТАВЯНЕ НА ЦЕЛИТЕ НА ИЗСЛЕДОВАТЕЛСКАТА ПРОГРАМА НА НАУЧНАТА ГРУПА</vt:lpstr>
      <vt:lpstr>ПРЕДСТАВЯНЕ НА ЕКИПА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РАБОТНАТА ПРОГРАМА НА НАУЧНАТА ГРУПА</vt:lpstr>
      <vt:lpstr>ИЗПЪЛНЕНИЕ НА ИНДИКАТОРИТЕ НА НГ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УЧАСТИЯ В МЕЖДУНАРОДНИ КОНФЕРЕНЦИИ ИЛИ ДРУГИ НАУЧНИ ФОРУМИ НА ЧЛЕНОВЕ НА НГ 3.1.2 ПРЕЗ ОТЧЕТНИЯ ПЕРИОД</vt:lpstr>
      <vt:lpstr>УЧАСТИЯ В МЕЖДУНАРОДНИ КОНФЕРЕНЦИИ ИЛИ ДРУГИ НАУЧНИ ФОРУМИ НА ЧЛЕНОВЕ НА НГ 3.1.2 ПРЕЗ ОТЧЕТНИЯ ПЕРИОД</vt:lpstr>
      <vt:lpstr>УЧАСТИЯ В МЕЖДУНАРОДНИ КОНФЕРЕНЦИИ ИЛИ ДРУГИ НАУЧНИ ФОРУМИ НА ЧЛЕНОВЕ НА НГ3.1.2 ПРЕЗ ОТЧЕТНИЯ ПЕРИОД</vt:lpstr>
      <vt:lpstr>УЧАСТИЯ В МЕЖДУНАРОДНИ КОНФЕРЕНЦИИ ИЛИ ДРУГИ НАУЧНИ ФОРУМИ НА ЧЛЕНОВЕ НА НГ3.1.2 ПРЕЗ ОТЧЕТНИЯ ПЕРИОД  </vt:lpstr>
      <vt:lpstr>УЧАСТИЯ В МЕЖДУНАРОДНИ КОНФЕРЕНЦИИ ИЛИ ДРУГИ НАУЧНИ ФОРУМИ НА ЧЛЕНОВЕ НА НГ3.1.2 ПРЕЗ ОТЧЕТНИЯ ПЕРИОД  </vt:lpstr>
      <vt:lpstr>ДЕЙНОСТИ ПО ПОПУЛЯРИЗИРАНЕ НА НАУЧНАТА ГРУПА И НЕЙНИТЕ РЕЗУЛТАТИ </vt:lpstr>
      <vt:lpstr>ДЕЙНОСТИ ПО ПОПУЛЯРИЗИРАНЕ НА НАУЧНАТА ГРУПА И НЕЙНИТЕ РЕЗУЛТАТИ </vt:lpstr>
      <vt:lpstr>ДЕЙНОСТИ ПО ТТИС</vt:lpstr>
      <vt:lpstr>ДЕЙНОСТИ ПО ТТИС</vt:lpstr>
      <vt:lpstr>КЛЮЧОВИ ПРОБЛЕМИ, РИСКОВЕ И ПРЕДИЗВИКАТЕЛСТВА ЗА ИЗПЪЛНЕНИЕТО НА ПРОГРАМА НА НАУЧНАТА ГРУПА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Наталия Венелинова</dc:creator>
  <cp:lastModifiedBy>User15</cp:lastModifiedBy>
  <cp:revision>79</cp:revision>
  <dcterms:created xsi:type="dcterms:W3CDTF">2024-04-13T08:35:21Z</dcterms:created>
  <dcterms:modified xsi:type="dcterms:W3CDTF">2025-07-15T13:16:53Z</dcterms:modified>
</cp:coreProperties>
</file>