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8" r:id="rId3"/>
    <p:sldId id="259" r:id="rId4"/>
    <p:sldId id="272" r:id="rId5"/>
    <p:sldId id="280" r:id="rId6"/>
    <p:sldId id="302" r:id="rId7"/>
    <p:sldId id="283" r:id="rId8"/>
    <p:sldId id="306" r:id="rId9"/>
    <p:sldId id="285" r:id="rId10"/>
    <p:sldId id="307" r:id="rId11"/>
    <p:sldId id="300" r:id="rId12"/>
    <p:sldId id="288" r:id="rId13"/>
    <p:sldId id="303" r:id="rId14"/>
    <p:sldId id="304" r:id="rId15"/>
    <p:sldId id="289" r:id="rId16"/>
    <p:sldId id="274" r:id="rId17"/>
    <p:sldId id="301" r:id="rId18"/>
    <p:sldId id="291" r:id="rId19"/>
    <p:sldId id="292" r:id="rId20"/>
    <p:sldId id="294" r:id="rId21"/>
    <p:sldId id="290" r:id="rId22"/>
    <p:sldId id="293" r:id="rId23"/>
    <p:sldId id="295" r:id="rId24"/>
    <p:sldId id="296" r:id="rId25"/>
    <p:sldId id="297" r:id="rId26"/>
    <p:sldId id="298" r:id="rId27"/>
    <p:sldId id="278" r:id="rId28"/>
    <p:sldId id="279" r:id="rId29"/>
    <p:sldId id="308" r:id="rId30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35" autoAdjust="0"/>
    <p:restoredTop sz="94660"/>
  </p:normalViewPr>
  <p:slideViewPr>
    <p:cSldViewPr snapToGrid="0">
      <p:cViewPr varScale="1">
        <p:scale>
          <a:sx n="61" d="100"/>
          <a:sy n="61" d="100"/>
        </p:scale>
        <p:origin x="68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4FAE4DA-58B2-491D-8076-9C67ACDEAB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E566C-631D-400E-86EE-0DE55A63B0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E7591-0248-48E6-87B1-51E49EF9A822}" type="datetimeFigureOut">
              <a:rPr lang="bg-BG" smtClean="0"/>
              <a:t>1.7.2025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36043-6D42-4999-B76A-AB37CE6E62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4D6041-1F85-421C-80E9-439060E84AD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B2CC0-1BB0-4F80-80DC-CB4B5530731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6829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58A961-E825-41B9-AC5F-7260F0B20A67}" type="datetimeFigureOut">
              <a:rPr lang="bg-BG" smtClean="0"/>
              <a:t>1.7.2025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A0ECC-4701-4658-A364-8D67262D91A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3915672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17171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9748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00003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86372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154756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13923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FE2F7-9042-45BE-B6E9-49BAD4B38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975946-8B40-44CD-AD60-289BAC500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A131A-ABD7-4CA1-825A-A1413362E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006A9-A906-42F6-9B53-1FB615742003}" type="datetime1">
              <a:rPr lang="bg-BG" smtClean="0"/>
              <a:t>1.7.2025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31160-4C79-4081-8369-FF3DD34C7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FDA1D-D344-43ED-A990-D98E60493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28459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83987-1AF3-4C8B-9137-723C5A9D0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5FEF8-0FA9-47A4-879A-44935630A4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35F97-F025-439A-B5F2-A708628CB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19C0F-88EA-4D2D-8D20-7652B29F1D4E}" type="datetime1">
              <a:rPr lang="bg-BG" smtClean="0"/>
              <a:t>1.7.2025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8CBEB-955D-4043-9D1D-FB2F4FF48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79AB0-AC8C-434B-AF1B-9191B0DB5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14479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F7C714-D7CA-40AC-985D-54F30FB566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CE318F-F98F-4D3D-BBEA-A5819DD88F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86E0F-5C34-49F7-A23C-C055E5901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24FC-90DD-4D4B-8CA5-2C79BC1E4692}" type="datetime1">
              <a:rPr lang="bg-BG" smtClean="0"/>
              <a:t>1.7.2025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69083-260B-4899-AF96-89C63197E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98F3A-1A6D-4422-9BEC-77CDC139B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2536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9845F-CA34-4BCB-BBE3-AD3A449BC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8FD40-1A32-4FEB-8690-F6B08E947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49E79-F0A9-4BC6-B5D5-1E3EDD50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0C58-A3CB-43FB-BAE4-1FE0B5C7C04A}" type="datetime1">
              <a:rPr lang="bg-BG" smtClean="0"/>
              <a:t>1.7.2025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1EEE2-223C-40D0-B6E2-0E0515240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309F2-BF62-49D7-AB8A-4D799579A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9346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64CE9-CDAB-4DA2-BAE3-5F1A2E632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589DA3-7855-4A7E-B3E0-C26219EF4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D32FD-FDFB-43D4-9C2F-42AA62AF6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2175-3629-4CE2-9958-199D788B30CA}" type="datetime1">
              <a:rPr lang="bg-BG" smtClean="0"/>
              <a:t>1.7.2025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EE26E-1FBE-40F2-8B4C-E38389E0D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AEAFC-B3C9-4EAB-82EA-D8ED00274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6906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EA9D4-AB97-4EED-8C27-5E67EEAE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0161E-68A3-4A60-BD68-2659F4D44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EA7097-E98D-4775-9347-6B09FD0D1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4340E5-35C6-43CC-9A07-5D06E650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0D43-F0F0-4CEB-870B-B6F1843D9BA3}" type="datetime1">
              <a:rPr lang="bg-BG" smtClean="0"/>
              <a:t>1.7.2025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FF41AE-97FE-4D70-81B9-0F7DD9B1A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FA8D5-5FE9-4F61-81D5-800B34544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54725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11519-BAFC-42BC-9140-091914EFD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EFD0B-6D75-4FC5-B32C-81B8B5255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3E0DD9-959C-4FB1-A288-EB98FF736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EE88C2-EBE8-457C-ABD6-96D4473DEF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BA7963-457A-4D33-9560-C01BBE235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CC32B9-7212-4A7B-9AA8-8F9B3A6CE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82DE-07B8-4E81-9FAB-EB5F056D2AEF}" type="datetime1">
              <a:rPr lang="bg-BG" smtClean="0"/>
              <a:t>1.7.2025 г.</a:t>
            </a:fld>
            <a:endParaRPr lang="bg-B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16651A-ED14-4095-AFC5-F9373A687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A6741B-B186-41CD-B6D6-5717CC294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05255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233DC-7165-47DC-951C-DC96654F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384DFB-2783-4A44-846F-5D605F4C0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FC48-4E6E-4732-95A2-7D174A1B3F0F}" type="datetime1">
              <a:rPr lang="bg-BG" smtClean="0"/>
              <a:t>1.7.2025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3D4707-D111-4A43-9A3B-1FA27FC01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17269F-4DAF-4BB4-A044-06946B7C8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1927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28B1CA-7538-4A8A-9DF0-48D16EAED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531D6-5590-4F99-9DAB-5ECA1F9080C0}" type="datetime1">
              <a:rPr lang="bg-BG" smtClean="0"/>
              <a:t>1.7.2025 г.</a:t>
            </a:fld>
            <a:endParaRPr lang="bg-B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6E9204-D7D9-40E4-B07B-9B9E32CE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DD4FDA-B653-47D2-9C46-9417FF86B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1465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0070B-FC05-43BF-A05C-43052EC0E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16886-165F-49D2-A451-2D1B18825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524977-CE6D-4F5E-AF78-52FFF2814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C7AA61-E5C5-4DBC-9C5B-8DE59FB5B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7139-B75C-447B-A9F9-645ADA11DA4A}" type="datetime1">
              <a:rPr lang="bg-BG" smtClean="0"/>
              <a:t>1.7.2025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5EBB9-E071-4FAB-A998-2C78C9552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04A405-A4AC-4EBA-8D42-3A1B6743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33386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33335-CAE1-4CE9-AC5E-A3DC1A1D6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2D8C41-B133-4584-B0FD-1EDD57EBB6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228AF9-9B5B-4912-B135-E8D09D7AEE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8181DC-8511-4B87-876B-E23D33CD4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6A413-199C-4A8E-B0DD-92D21B2826FC}" type="datetime1">
              <a:rPr lang="bg-BG" smtClean="0"/>
              <a:t>1.7.2025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FA93C4-3D3E-4631-8484-5C6B432C8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1CE06-9BB6-4A76-9612-12CF0DB0D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9529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D5FD1F-AFE1-46F8-918B-49EDEFB87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5910E9-D5DB-4432-B5EB-AD41B28CD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CFA6E-1D4F-4D07-A1A4-BD3E8AF355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61771-13AF-4725-AA59-36FEE0AB798D}" type="datetime1">
              <a:rPr lang="bg-BG" smtClean="0"/>
              <a:t>1.7.2025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3CC8B-EF03-4FAA-9B8A-6E3D5439EF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0E12E-842F-4195-923D-F62F0A4BC6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773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501650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</a:t>
            </a:r>
            <a:r>
              <a:rPr lang="ru-RU" sz="1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RRP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-2.013-0001</a:t>
            </a:r>
            <a:endParaRPr lang="en-GB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DAE00DA-4D9A-4E50-A147-8D552DE351E5}"/>
              </a:ext>
            </a:extLst>
          </p:cNvPr>
          <p:cNvSpPr txBox="1"/>
          <p:nvPr/>
        </p:nvSpPr>
        <p:spPr>
          <a:xfrm>
            <a:off x="1976717" y="2213162"/>
            <a:ext cx="823856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НАПРЕДЪК ПО ИЗПЪЛНЕНИЕ НА НАУЧНАТА ПРОГРАМА </a:t>
            </a: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 </a:t>
            </a:r>
          </a:p>
          <a:p>
            <a:pPr algn="ctr"/>
            <a:endParaRPr lang="bg-BG" dirty="0"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Научна група 3.1.3. </a:t>
            </a:r>
            <a:r>
              <a:rPr lang="ru-RU" dirty="0">
                <a:latin typeface="Arial Black" panose="020B0A04020102020204" pitchFamily="34" charset="0"/>
              </a:rPr>
              <a:t>„ИНТЕЛИГЕНТНИ КИБЕРФИЗИЧНИ СИСТЕМИ И ТЕХНОЛОГИИ ЗА ГЕНЕРИРАНЕ И ВИЗУАЛИЗАЦИЯ НА ПРОСТРАНСТВЕНИ ОБЕКТИ И ПРОЦЕСИ“ </a:t>
            </a:r>
            <a:endParaRPr lang="bg-BG" dirty="0">
              <a:latin typeface="Arial Black" panose="020B0A04020102020204" pitchFamily="34" charset="0"/>
            </a:endParaRPr>
          </a:p>
          <a:p>
            <a:pPr algn="ctr"/>
            <a:endParaRPr lang="bg-BG" dirty="0"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За периода </a:t>
            </a:r>
            <a:r>
              <a:rPr lang="en-GB" dirty="0">
                <a:latin typeface="Arial Black" panose="020B0A04020102020204" pitchFamily="34" charset="0"/>
              </a:rPr>
              <a:t>01</a:t>
            </a:r>
            <a:r>
              <a:rPr lang="bg-BG" dirty="0">
                <a:latin typeface="Arial Black" panose="020B0A04020102020204" pitchFamily="34" charset="0"/>
              </a:rPr>
              <a:t>.04.202</a:t>
            </a:r>
            <a:r>
              <a:rPr lang="en-GB" dirty="0">
                <a:latin typeface="Arial Black" panose="020B0A04020102020204" pitchFamily="34" charset="0"/>
              </a:rPr>
              <a:t>5</a:t>
            </a:r>
            <a:r>
              <a:rPr lang="bg-BG" dirty="0">
                <a:latin typeface="Arial Black" panose="020B0A04020102020204" pitchFamily="34" charset="0"/>
              </a:rPr>
              <a:t> – </a:t>
            </a:r>
            <a:r>
              <a:rPr lang="en-GB" dirty="0">
                <a:latin typeface="Arial Black" panose="020B0A04020102020204" pitchFamily="34" charset="0"/>
              </a:rPr>
              <a:t>30.06</a:t>
            </a:r>
            <a:r>
              <a:rPr lang="bg-BG" dirty="0">
                <a:latin typeface="Arial Black" panose="020B0A04020102020204" pitchFamily="34" charset="0"/>
              </a:rPr>
              <a:t>.202</a:t>
            </a:r>
            <a:r>
              <a:rPr lang="en-GB" dirty="0">
                <a:latin typeface="Arial Black" panose="020B0A04020102020204" pitchFamily="34" charset="0"/>
              </a:rPr>
              <a:t>5</a:t>
            </a:r>
            <a:endParaRPr lang="en-US" dirty="0">
              <a:latin typeface="Arial Black" panose="020B0A04020102020204" pitchFamily="34" charset="0"/>
            </a:endParaRPr>
          </a:p>
          <a:p>
            <a:pPr algn="ctr"/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Ръководител: проф. д-р Георги Христов</a:t>
            </a:r>
          </a:p>
        </p:txBody>
      </p:sp>
    </p:spTree>
    <p:extLst>
      <p:ext uri="{BB962C8B-B14F-4D97-AF65-F5344CB8AC3E}">
        <p14:creationId xmlns:p14="http://schemas.microsoft.com/office/powerpoint/2010/main" val="694808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1DD281-11D9-AD64-5347-27364F4CD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BEABDB-32DB-7ECE-A9C6-051C3AFEA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9829"/>
            <a:ext cx="10515600" cy="592052"/>
          </a:xfrm>
        </p:spPr>
        <p:txBody>
          <a:bodyPr>
            <a:normAutofit/>
          </a:bodyPr>
          <a:lstStyle/>
          <a:p>
            <a:pPr algn="ctr"/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059C5B9-4B18-40F3-B200-944406CF8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6" y="1363060"/>
            <a:ext cx="11616714" cy="457517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bg-BG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РП3</a:t>
            </a:r>
            <a:r>
              <a:rPr lang="en-GB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bg-BG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Математически анализ и </a:t>
            </a:r>
            <a:r>
              <a:rPr lang="bg-BG" sz="1200" i="1" noProof="0" dirty="0">
                <a:latin typeface="Arial" panose="020B0604020202020204" pitchFamily="34" charset="0"/>
                <a:cs typeface="Arial" panose="020B0604020202020204" pitchFamily="34" charset="0"/>
              </a:rPr>
              <a:t>моделиране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200" i="1" noProof="0" dirty="0">
                <a:latin typeface="Arial" panose="020B0604020202020204" pitchFamily="34" charset="0"/>
                <a:cs typeface="Arial" panose="020B0604020202020204" pitchFamily="34" charset="0"/>
              </a:rPr>
              <a:t>на процеси по генериране на двумерни изображения и многомерни модели</a:t>
            </a:r>
            <a:r>
              <a:rPr lang="en-GB" sz="1200" i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200" i="1" noProof="0" dirty="0">
                <a:latin typeface="Arial" panose="020B0604020202020204" pitchFamily="34" charset="0"/>
                <a:cs typeface="Arial" panose="020B0604020202020204" pitchFamily="34" charset="0"/>
              </a:rPr>
              <a:t>– 177,00 % напредък</a:t>
            </a:r>
          </a:p>
          <a:p>
            <a:pPr algn="just"/>
            <a:r>
              <a:rPr lang="bg-BG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Дейност 3.2</a:t>
            </a:r>
            <a:r>
              <a:rPr lang="bg-BG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 Разработване на алгоритми за прогнозиране на времеви редове с приложения в съвременните дигитални технологии. </a:t>
            </a:r>
          </a:p>
          <a:p>
            <a:pPr algn="just"/>
            <a:r>
              <a:rPr lang="bg-BG" sz="11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Очакван резултат: </a:t>
            </a:r>
            <a:r>
              <a:rPr lang="bg-BG" sz="1100" noProof="0" dirty="0">
                <a:latin typeface="Arial" panose="020B0604020202020204" pitchFamily="34" charset="0"/>
                <a:cs typeface="Arial" panose="020B0604020202020204" pitchFamily="34" charset="0"/>
              </a:rPr>
              <a:t>Анализ на класически алгоритми за прогнозиране, изследване и автоматизиране на методи от тип АРИМА за прогнозиране. Развиване и усъвършенстване на алгоритми, базирани на невронни мрежи за прогнозиране. Развиване на алгоритми за прогнозиране, базирани на подхода на модифицираните обикновени диференциални уравнения.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bg-BG" sz="11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Отчитан резултат: Проведеното изследване е насочено към демонстриране на прилагането на показатели за въздействие върху околната среда, използването и устойчивостта с показатели за безопасност и опасност, включително нови показатели, като например епидемии. Представено е математическо моделиране на топлинното състояние на вятърна турбина с вертикална ос с мощност 1000 W, като са отчетени външните фактори, механичните загуби и охладителни системи.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bg-BG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Публикационна активност</a:t>
            </a:r>
            <a:r>
              <a:rPr kumimoji="0" lang="bg-BG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бр.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Adem Korkmaz, Tarık Talan, Selahattin Koşunalp and Teodor Iliev</a:t>
            </a:r>
            <a:r>
              <a:rPr lang="bg-BG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Comparison of deep learning models in automatic classification of coffee bean species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Akın Özdemir, Mehmet Erdem, Selahattin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Kosunalp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Teodor Iliev. Evaluation of Sustainable and Intelligent Transportation Processes Considering Environmental, Social, and Risk Assessment Pillars Employing an Integrated Intuitionistic Fuzzy-Embedded Decision-Making Methodology </a:t>
            </a:r>
            <a:endParaRPr kumimoji="0" lang="bg-BG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 информация, пода</a:t>
            </a:r>
            <a:r>
              <a:rPr lang="bg-BG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дена за публикуване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към издания/конференции, индексирани в </a:t>
            </a:r>
            <a:r>
              <a:rPr kumimoji="0" lang="bg-BG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Alina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Fazylova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Yaroslav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Napadailo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Galina V.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Rybina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Baurzhan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Tultayev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and Teodor Iliev. Mathematical modelling of the thermal state of a wind generator taking into account external factors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Процент на 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изпълнение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на дейността към края на отчетния период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00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%</a:t>
            </a:r>
            <a:endParaRPr lang="bg-BG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9FE462C-CF73-ED57-4A2C-569AE475F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</a:t>
            </a:r>
            <a:r>
              <a:rPr kumimoji="0" lang="ru-RU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8E1BA21-8673-3375-614D-30EF8397AB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495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4C7F3-24C3-ACB1-41A7-B4EE13873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B51BBD-DFD1-A72C-2B6A-8B0F0C51B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pPr algn="ctr"/>
            <a:r>
              <a:rPr lang="bg-BG" sz="1400" b="1" noProof="0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8C92BD-6F9E-AADF-6E8E-95F513A88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6" y="1557611"/>
            <a:ext cx="11422070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bg-BG" sz="1300" b="1" i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РП3</a:t>
            </a:r>
            <a:r>
              <a:rPr lang="bg-BG" sz="1300" b="1" i="1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bg-BG" sz="1300" i="1" noProof="0" dirty="0">
                <a:latin typeface="Arial" panose="020B0604020202020204" pitchFamily="34" charset="0"/>
                <a:cs typeface="Arial" panose="020B0604020202020204" pitchFamily="34" charset="0"/>
              </a:rPr>
              <a:t>Математически анализ и моделиране на процеси по генериране на двумерни изображения и многомерни модели</a:t>
            </a:r>
            <a:r>
              <a:rPr lang="en-GB" sz="1300" i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300" i="1" noProof="0" dirty="0">
                <a:latin typeface="Arial" panose="020B0604020202020204" pitchFamily="34" charset="0"/>
                <a:cs typeface="Arial" panose="020B0604020202020204" pitchFamily="34" charset="0"/>
              </a:rPr>
              <a:t>– 1</a:t>
            </a:r>
            <a:r>
              <a:rPr lang="en-GB" sz="1300" i="1" noProof="0" dirty="0">
                <a:latin typeface="Arial" panose="020B0604020202020204" pitchFamily="34" charset="0"/>
                <a:cs typeface="Arial" panose="020B0604020202020204" pitchFamily="34" charset="0"/>
              </a:rPr>
              <a:t>77</a:t>
            </a:r>
            <a:r>
              <a:rPr lang="bg-BG" sz="1300" i="1" noProof="0" dirty="0">
                <a:latin typeface="Arial" panose="020B0604020202020204" pitchFamily="34" charset="0"/>
                <a:cs typeface="Arial" panose="020B0604020202020204" pitchFamily="34" charset="0"/>
              </a:rPr>
              <a:t>,00 % напредък</a:t>
            </a:r>
          </a:p>
          <a:p>
            <a:pPr algn="just"/>
            <a:r>
              <a:rPr lang="bg-BG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Дейност 3.</a:t>
            </a:r>
            <a:r>
              <a:rPr lang="bg-BG" sz="13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bg-BG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Разработване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стохастични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методи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с приложение в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обучението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невронни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мрежи и при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пресмятане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на лица,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обеми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, криви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върху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повърхнини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и др.</a:t>
            </a:r>
            <a:endParaRPr lang="en-GB" sz="13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g-BG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Очакван</a:t>
            </a:r>
            <a:r>
              <a:rPr lang="bg-BG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резултат</a:t>
            </a:r>
            <a:r>
              <a:rPr lang="bg-BG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Разработване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алгоритъм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създаване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генериращи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вектори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генериращи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матрици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bg-BG" sz="13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g-BG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Отчитан резултат: </a:t>
            </a: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редставени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са</a:t>
            </a:r>
            <a:r>
              <a:rPr lang="en-GB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стъпките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създаване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аналитична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система за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откриване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класифициране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кибертормоз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който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се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осъществява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чрез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поставянето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коментари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платформата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за видео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споделяне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YouTube.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Изследвани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са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различни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методи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дълбоко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обучение,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включително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Bi-LSTM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LSTM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, CNN и CNN-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LSTM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които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се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прилагат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класифицирането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коментарите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двоични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класове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многокласови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категории</a:t>
            </a:r>
            <a:endParaRPr lang="bg-BG" sz="1300" b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kumimoji="0" lang="bg-BG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Публикационна активност</a:t>
            </a:r>
            <a:r>
              <a:rPr kumimoji="0" lang="bg-BG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1 бр.</a:t>
            </a:r>
          </a:p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GB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Yahya </a:t>
            </a:r>
            <a:r>
              <a:rPr kumimoji="0" lang="en-GB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Tashtoush</a:t>
            </a:r>
            <a:r>
              <a:rPr kumimoji="0" lang="en-GB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Areen </a:t>
            </a:r>
            <a:r>
              <a:rPr kumimoji="0" lang="en-GB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Banysalim</a:t>
            </a:r>
            <a:r>
              <a:rPr kumimoji="0" lang="en-GB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Majdi </a:t>
            </a:r>
            <a:r>
              <a:rPr kumimoji="0" lang="en-GB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Maabreh</a:t>
            </a:r>
            <a:r>
              <a:rPr kumimoji="0" lang="en-GB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Shorouq</a:t>
            </a:r>
            <a:r>
              <a:rPr kumimoji="0" lang="en-GB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Al-Eidi, Ola </a:t>
            </a:r>
            <a:r>
              <a:rPr kumimoji="0" lang="en-GB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Karajeh</a:t>
            </a:r>
            <a:r>
              <a:rPr kumimoji="0" lang="bg-BG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kumimoji="0" lang="en-GB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and</a:t>
            </a:r>
            <a:r>
              <a:rPr kumimoji="0" lang="bg-BG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Plamen Zahariev.</a:t>
            </a:r>
            <a:r>
              <a:rPr kumimoji="0" lang="bg-BG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GB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 Deep Learning Framework for Automatic Detection and Classification of Arabic Cyberbullying in Social Networks </a:t>
            </a:r>
            <a:endParaRPr kumimoji="0" lang="bg-BG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бр. </a:t>
            </a: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информация, пода</a:t>
            </a:r>
            <a:r>
              <a:rPr lang="bg-BG" sz="1300" b="1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дена за публикуване</a:t>
            </a:r>
            <a:r>
              <a:rPr kumimoji="0" lang="bg-BG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към издания/конференции, индексирани в </a:t>
            </a:r>
            <a:r>
              <a:rPr kumimoji="0" lang="bg-BG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бр.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Процент на изпълнение на дейността към края на отчетния период:</a:t>
            </a:r>
            <a:r>
              <a:rPr kumimoji="0" lang="bg-BG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bg-BG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50,00 %</a:t>
            </a:r>
            <a:endParaRPr lang="bg-BG" sz="1300" b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57EC59A-E4F5-DD26-0697-AD694429A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NextGenerationEU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чрез Националния план за възстановяване и устойчивост на Република България,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B2EA0B-9738-2C9B-190A-5C3C013074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230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BC482-B5F1-F27B-746E-62D3E44E3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F598D4-E4D4-8D5D-B78A-8285078CE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pPr algn="ctr"/>
            <a:r>
              <a:rPr lang="bg-BG" sz="1400" b="1" noProof="0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41FD5F6-CAFE-5016-9BAF-E2BC37B41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885"/>
            <a:ext cx="10515600" cy="4378073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bg-BG" sz="2500" b="1" i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WP4</a:t>
            </a:r>
            <a:r>
              <a:rPr lang="bg-BG" sz="2500" b="1" i="1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bg-BG" sz="2500" i="1" noProof="0" dirty="0">
                <a:latin typeface="Arial" panose="020B0604020202020204" pitchFamily="34" charset="0"/>
                <a:cs typeface="Arial" panose="020B0604020202020204" pitchFamily="34" charset="0"/>
              </a:rPr>
              <a:t>Интелигентни киберфизични системи – 2</a:t>
            </a:r>
            <a:r>
              <a:rPr lang="en-GB" sz="2500" i="1" noProof="0" dirty="0">
                <a:latin typeface="Arial" panose="020B0604020202020204" pitchFamily="34" charset="0"/>
                <a:cs typeface="Arial" panose="020B0604020202020204" pitchFamily="34" charset="0"/>
              </a:rPr>
              <a:t>44</a:t>
            </a:r>
            <a:r>
              <a:rPr lang="bg-BG" sz="2500" i="1" noProof="0" dirty="0">
                <a:latin typeface="Arial" panose="020B0604020202020204" pitchFamily="34" charset="0"/>
                <a:cs typeface="Arial" panose="020B0604020202020204" pitchFamily="34" charset="0"/>
              </a:rPr>
              <a:t>,00 % напредък</a:t>
            </a:r>
          </a:p>
          <a:p>
            <a:pPr algn="just"/>
            <a:r>
              <a:rPr lang="bg-BG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Дейност 4.1</a:t>
            </a:r>
            <a:r>
              <a:rPr lang="bg-BG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Изследване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зрителната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модалност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с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киберфизични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r>
              <a:rPr lang="bg-BG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bg-BG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Очакван резултат: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Разработване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на нови модели за анализ на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поведението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изследване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характеристиките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и оценка на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качеството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киберфизичните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endParaRPr lang="bg-BG" sz="25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bg-BG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Отчитан резултат: </a:t>
            </a:r>
            <a:r>
              <a:rPr lang="ru-RU" sz="25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Създаване</a:t>
            </a:r>
            <a:r>
              <a:rPr lang="ru-RU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5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алгоритми</a:t>
            </a:r>
            <a:r>
              <a:rPr lang="ru-RU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25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измерване</a:t>
            </a:r>
            <a:r>
              <a:rPr lang="ru-RU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, анализ и </a:t>
            </a:r>
            <a:r>
              <a:rPr lang="ru-RU" sz="25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статистическа</a:t>
            </a:r>
            <a:r>
              <a:rPr lang="ru-RU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оценка на </a:t>
            </a:r>
            <a:r>
              <a:rPr lang="ru-RU" sz="25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качеството</a:t>
            </a:r>
            <a:r>
              <a:rPr lang="ru-RU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5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възприемане</a:t>
            </a:r>
            <a:r>
              <a:rPr lang="ru-RU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25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работоспособността</a:t>
            </a:r>
            <a:r>
              <a:rPr lang="ru-RU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5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киберфизичните</a:t>
            </a:r>
            <a:r>
              <a:rPr lang="ru-RU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r>
              <a:rPr lang="bg-BG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2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1 бр.</a:t>
            </a:r>
          </a:p>
          <a:p>
            <a:pPr marL="0" indent="0" algn="just">
              <a:lnSpc>
                <a:spcPct val="130000"/>
              </a:lnSpc>
              <a:spcAft>
                <a:spcPts val="600"/>
              </a:spcAft>
              <a:buNone/>
              <a:defRPr/>
            </a:pPr>
            <a:r>
              <a:rPr lang="en-GB" sz="25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Bunyarat</a:t>
            </a:r>
            <a:r>
              <a:rPr lang="en-GB" sz="25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5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Umsura</a:t>
            </a:r>
            <a:r>
              <a:rPr lang="en-GB" sz="25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5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Wanus</a:t>
            </a:r>
            <a:r>
              <a:rPr lang="en-GB" sz="25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5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Srimaharaj</a:t>
            </a:r>
            <a:r>
              <a:rPr lang="en-GB" sz="25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5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Phakkharawat</a:t>
            </a:r>
            <a:r>
              <a:rPr lang="en-GB" sz="25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5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Sittiprapaporn</a:t>
            </a:r>
            <a:r>
              <a:rPr lang="en-GB" sz="25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Nina </a:t>
            </a:r>
            <a:r>
              <a:rPr lang="en-GB" sz="25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Bencheva</a:t>
            </a:r>
            <a:r>
              <a:rPr lang="en-GB" sz="25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5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Roungsan</a:t>
            </a:r>
            <a:r>
              <a:rPr lang="en-GB" sz="25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5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Chaisricharoen</a:t>
            </a:r>
            <a:r>
              <a:rPr lang="en-GB" sz="25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25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Ratchuporn</a:t>
            </a:r>
            <a:r>
              <a:rPr lang="en-GB" sz="25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5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Suksathan</a:t>
            </a:r>
            <a:r>
              <a:rPr lang="bg-BG" sz="25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25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EEG-Based Detection of Induced Relaxation</a:t>
            </a:r>
            <a:endParaRPr kumimoji="0" lang="bg-BG" sz="2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2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2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-  бр.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Процент на изпълнение на дейността към края на отчетния период: </a:t>
            </a:r>
            <a:r>
              <a:rPr lang="bg-BG" sz="25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,33 %</a:t>
            </a:r>
            <a:endParaRPr lang="bg-BG" sz="25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bg-BG" noProof="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0125376-6C80-8B0F-A9F2-5C9ECC77C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NextGenerationEU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чрез Националния план за възстановяване и устойчивост на Република България,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4A51DF7-54FA-1C5B-6EC7-06C9F3EB60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91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3B24B-6755-3618-548E-4CC8F2345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2FA12C-7F2E-6D23-42DD-22F6C2B47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pPr algn="ctr"/>
            <a:r>
              <a:rPr lang="bg-BG" sz="1400" b="1" noProof="0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F38ACA9-7CDC-7C67-9EF0-05B45EB4A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885"/>
            <a:ext cx="10515600" cy="4378073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bg-BG" sz="2500" b="1" i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WP4</a:t>
            </a:r>
            <a:r>
              <a:rPr lang="bg-BG" sz="2500" b="1" i="1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bg-BG" sz="2500" i="1" noProof="0" dirty="0">
                <a:latin typeface="Arial" panose="020B0604020202020204" pitchFamily="34" charset="0"/>
                <a:cs typeface="Arial" panose="020B0604020202020204" pitchFamily="34" charset="0"/>
              </a:rPr>
              <a:t>Интелигентни киберфизични системи – </a:t>
            </a:r>
            <a:r>
              <a:rPr lang="bg-BG" sz="25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500" i="1" dirty="0">
                <a:latin typeface="Arial" panose="020B0604020202020204" pitchFamily="34" charset="0"/>
                <a:cs typeface="Arial" panose="020B0604020202020204" pitchFamily="34" charset="0"/>
              </a:rPr>
              <a:t>44</a:t>
            </a:r>
            <a:r>
              <a:rPr lang="bg-BG" sz="2500" i="1" noProof="0" dirty="0">
                <a:latin typeface="Arial" panose="020B0604020202020204" pitchFamily="34" charset="0"/>
                <a:cs typeface="Arial" panose="020B0604020202020204" pitchFamily="34" charset="0"/>
              </a:rPr>
              <a:t>,00 % напредък</a:t>
            </a:r>
          </a:p>
          <a:p>
            <a:pPr algn="just"/>
            <a:r>
              <a:rPr lang="bg-BG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Дейност 4.2</a:t>
            </a:r>
            <a:r>
              <a:rPr lang="bg-BG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Изследвания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звукови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жестови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модалности</a:t>
            </a:r>
            <a:r>
              <a:rPr lang="bg-BG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bg-BG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Очакван резултат: 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Мониторинг и анализ на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големи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обеми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сензорни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пространствено-времеви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данни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реално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време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, чрез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методи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от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изкуствения</a:t>
            </a:r>
            <a:r>
              <a:rPr lang="ru-RU" sz="25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интелект</a:t>
            </a:r>
            <a:endParaRPr lang="bg-BG" sz="25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g-BG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Отчитан резултат: </a:t>
            </a:r>
            <a:r>
              <a:rPr lang="ru-RU" sz="25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Проектиране</a:t>
            </a:r>
            <a:r>
              <a:rPr lang="ru-RU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5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разпределена</a:t>
            </a:r>
            <a:r>
              <a:rPr lang="ru-RU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 схема за </a:t>
            </a:r>
            <a:r>
              <a:rPr lang="ru-RU" sz="25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търсене</a:t>
            </a:r>
            <a:r>
              <a:rPr lang="ru-RU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5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съхранение</a:t>
            </a:r>
            <a:r>
              <a:rPr lang="ru-RU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, обработка и </a:t>
            </a:r>
            <a:r>
              <a:rPr lang="ru-RU" sz="25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разпространение</a:t>
            </a:r>
            <a:r>
              <a:rPr lang="ru-RU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5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данните</a:t>
            </a:r>
            <a:r>
              <a:rPr lang="bg-BG" sz="2500" b="1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2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2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-</a:t>
            </a:r>
            <a:r>
              <a:rPr kumimoji="0" lang="en-GB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бр.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информация, подадени за публикуване към издания/конференции, индексирани в </a:t>
            </a:r>
            <a:r>
              <a:rPr kumimoji="0" lang="bg-BG" sz="2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-  </a:t>
            </a:r>
            <a:r>
              <a:rPr kumimoji="0" lang="en-GB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</a:t>
            </a:r>
            <a:endParaRPr kumimoji="0" lang="en-GB" sz="2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GB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Roberto Nascimento, Dante Barone, Regina Heidrich, Arthur Araújo, Henrique Lindemann, Nina </a:t>
            </a:r>
            <a:r>
              <a:rPr kumimoji="0" lang="en-GB" sz="2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Bencheva</a:t>
            </a:r>
            <a:r>
              <a:rPr kumimoji="0" lang="en-GB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A web application as a pedagogical accessibility tool to assist sighted professor in learning the Braille system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bg-BG" sz="2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Процент на изпълнение на дейността към края на отчетния период: 33,33 %</a:t>
            </a:r>
            <a:endParaRPr lang="bg-BG" sz="25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bg-BG" noProof="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AAD783B-0F6A-E50E-FFF0-679A09E7E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NextGenerationEU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чрез Националния план за възстановяване и устойчивост на Република България,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9E76A5B-AE65-1655-1C2A-8D1D2C45EA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240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B34C4-2CA4-B1A1-36A8-5E8C638F6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00A72F9-E46C-FE9F-B998-A7AF87FDB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2196"/>
            <a:ext cx="10515600" cy="592052"/>
          </a:xfrm>
        </p:spPr>
        <p:txBody>
          <a:bodyPr>
            <a:normAutofit/>
          </a:bodyPr>
          <a:lstStyle/>
          <a:p>
            <a:pPr algn="ctr"/>
            <a:r>
              <a:rPr lang="bg-BG" sz="1400" b="1" noProof="0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8290F6-7E01-2C97-D1FE-8709EA23D53C}"/>
              </a:ext>
            </a:extLst>
          </p:cNvPr>
          <p:cNvSpPr>
            <a:spLocks noGrp="1" noChangeAspect="1"/>
          </p:cNvSpPr>
          <p:nvPr>
            <p:ph idx="1"/>
          </p:nvPr>
        </p:nvSpPr>
        <p:spPr>
          <a:xfrm>
            <a:off x="246186" y="1312662"/>
            <a:ext cx="11609484" cy="505284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bg-BG" sz="5600" b="1" i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WP4</a:t>
            </a:r>
            <a:r>
              <a:rPr lang="bg-BG" sz="5600" b="1" i="1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bg-BG" sz="5600" i="1" noProof="0" dirty="0">
                <a:latin typeface="Arial" panose="020B0604020202020204" pitchFamily="34" charset="0"/>
                <a:cs typeface="Arial" panose="020B0604020202020204" pitchFamily="34" charset="0"/>
              </a:rPr>
              <a:t>Интелигентни киберфизични системи – 2</a:t>
            </a:r>
            <a:r>
              <a:rPr lang="en-GB" sz="5600" i="1" noProof="0" dirty="0">
                <a:latin typeface="Arial" panose="020B0604020202020204" pitchFamily="34" charset="0"/>
                <a:cs typeface="Arial" panose="020B0604020202020204" pitchFamily="34" charset="0"/>
              </a:rPr>
              <a:t>44</a:t>
            </a:r>
            <a:r>
              <a:rPr lang="bg-BG" sz="5600" i="1" noProof="0" dirty="0">
                <a:latin typeface="Arial" panose="020B0604020202020204" pitchFamily="34" charset="0"/>
                <a:cs typeface="Arial" panose="020B0604020202020204" pitchFamily="34" charset="0"/>
              </a:rPr>
              <a:t>,00 % напредък</a:t>
            </a:r>
          </a:p>
          <a:p>
            <a:pPr algn="just">
              <a:spcBef>
                <a:spcPts val="600"/>
              </a:spcBef>
            </a:pPr>
            <a:r>
              <a:rPr lang="bg-BG" sz="5200" b="1" noProof="0" dirty="0">
                <a:latin typeface="Arial" panose="020B0604020202020204" pitchFamily="34" charset="0"/>
                <a:cs typeface="Arial" panose="020B0604020202020204" pitchFamily="34" charset="0"/>
              </a:rPr>
              <a:t>Дейност 4.3</a:t>
            </a:r>
            <a:r>
              <a:rPr lang="bg-BG" sz="5200" noProof="0" dirty="0">
                <a:latin typeface="Arial" panose="020B0604020202020204" pitchFamily="34" charset="0"/>
                <a:cs typeface="Arial" panose="020B0604020202020204" pitchFamily="34" charset="0"/>
              </a:rPr>
              <a:t> Изучаване и моделиране на човеко-машинни взаимодействия. </a:t>
            </a:r>
          </a:p>
          <a:p>
            <a:pPr algn="just">
              <a:spcBef>
                <a:spcPts val="600"/>
              </a:spcBef>
            </a:pPr>
            <a:r>
              <a:rPr lang="bg-BG" sz="52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Очакван резултат: </a:t>
            </a:r>
            <a:r>
              <a:rPr lang="bg-BG" sz="5200" noProof="0" dirty="0">
                <a:latin typeface="Arial" panose="020B0604020202020204" pitchFamily="34" charset="0"/>
                <a:cs typeface="Arial" panose="020B0604020202020204" pitchFamily="34" charset="0"/>
              </a:rPr>
              <a:t>Анализ на мултимодалната комуникация човек – компютър, човек – машина и човек – робот.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bg-BG" sz="52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Отчитан резултат: </a:t>
            </a:r>
            <a:r>
              <a:rPr lang="bg-BG" sz="5200" dirty="0">
                <a:latin typeface="Arial" panose="020B0604020202020204" pitchFamily="34" charset="0"/>
                <a:cs typeface="Arial" panose="020B0604020202020204" pitchFamily="34" charset="0"/>
              </a:rPr>
              <a:t>Създаване и изследване на модели на затворени човеко-машинни системи на базата на мултимодални интерфейси. Разработка на нови методи и алгоритми, приложими в киберфизичните системи, на базата на изкуствен интелект и обработка на големи масиви от данни. Приложение на създадените модели при реализация на проекти за сериозни игри</a:t>
            </a:r>
            <a:r>
              <a:rPr lang="bg-BG" sz="5200" b="1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5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bg-BG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Публикационна активност: </a:t>
            </a:r>
          </a:p>
          <a:p>
            <a:pPr marL="263525" lvl="0" indent="-263525" algn="just">
              <a:spcBef>
                <a:spcPts val="600"/>
              </a:spcBef>
              <a:buFont typeface="+mj-lt"/>
              <a:buAutoNum type="alphaLcParenR"/>
              <a:defRPr/>
            </a:pPr>
            <a:r>
              <a:rPr kumimoji="0" lang="bg-BG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5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</a:t>
            </a:r>
            <a:r>
              <a:rPr lang="bg-BG" sz="52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</a:t>
            </a:r>
            <a:r>
              <a:rPr kumimoji="0" lang="bg-BG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3525" marR="0" lvl="0" indent="-263525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5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бр. </a:t>
            </a:r>
          </a:p>
          <a:p>
            <a:pPr marL="263525" marR="0" lvl="0" indent="-263525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информация, подадени за публикуване към издания/конференции, индексирани в </a:t>
            </a:r>
            <a:r>
              <a:rPr kumimoji="0" lang="bg-BG" sz="5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-  3 бр.</a:t>
            </a:r>
          </a:p>
          <a:p>
            <a:pPr marL="95250" marR="0" lvl="0" indent="0" algn="just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ru-RU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Георги Георгиев, Георги Христов, Пламен Захариев, </a:t>
            </a:r>
            <a:r>
              <a:rPr kumimoji="0" lang="ru-RU" sz="5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Дияна</a:t>
            </a:r>
            <a:r>
              <a:rPr kumimoji="0" lang="ru-RU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5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Кинанева</a:t>
            </a:r>
            <a:r>
              <a:rPr kumimoji="0" lang="ru-RU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Венцеслав Колев и </a:t>
            </a:r>
            <a:r>
              <a:rPr kumimoji="0" lang="ru-RU" sz="5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Радовеста</a:t>
            </a:r>
            <a:r>
              <a:rPr kumimoji="0" lang="ru-RU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Стюарт. </a:t>
            </a:r>
            <a:r>
              <a:rPr kumimoji="0" lang="en-GB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Enhancing Engineering Education with Robotics: From Theory to Practice</a:t>
            </a:r>
            <a:endParaRPr kumimoji="0" lang="bg-BG" sz="5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marR="0" lvl="0" indent="0" algn="just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ru-RU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Пламен Захариев, Георги Христов, </a:t>
            </a:r>
            <a:r>
              <a:rPr kumimoji="0" lang="bg-BG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Петър Стоилов </a:t>
            </a:r>
            <a:r>
              <a:rPr kumimoji="0" lang="ru-RU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 Георги Георгиев. </a:t>
            </a:r>
            <a:r>
              <a:rPr kumimoji="0" lang="bg-BG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Електронните спортове в образованието – предимства, недостатъци, възможности и предизвикателства</a:t>
            </a:r>
            <a:endParaRPr kumimoji="0" lang="ru-RU" sz="5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 algn="just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kumimoji="0" lang="ru-RU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Пламен Захариев, Георги Христов и Георги Георгиев. </a:t>
            </a:r>
            <a:r>
              <a:rPr kumimoji="0" lang="bg-BG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Разработването на приложения за мобилни устройства като иновативен подход за трансформация на образователните процеси</a:t>
            </a:r>
            <a:endParaRPr kumimoji="0" lang="ru-RU" sz="5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 algn="just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GB" sz="5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Nikolay </a:t>
            </a:r>
            <a:r>
              <a:rPr lang="en-GB" sz="56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Gospodinov</a:t>
            </a:r>
            <a:r>
              <a:rPr lang="en-GB" sz="5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Georgi Krastev</a:t>
            </a:r>
            <a:r>
              <a:rPr lang="bg-BG" sz="5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5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Architecture of cyber-physical system for improving safety in public life “Safety</a:t>
            </a:r>
            <a:endParaRPr lang="bg-BG" sz="5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3525" marR="0" lvl="0" indent="-263525" algn="just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lphaLcParenR" startAt="4"/>
              <a:tabLst/>
              <a:defRPr/>
            </a:pPr>
            <a:r>
              <a:rPr kumimoji="0" lang="bg-BG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5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</a:t>
            </a:r>
            <a:r>
              <a:rPr kumimoji="0" lang="ru-RU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bg-BG" sz="5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en-GB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5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</a:t>
            </a:r>
            <a:r>
              <a:rPr kumimoji="0" lang="ru-RU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GB" sz="5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Nina </a:t>
            </a:r>
            <a:r>
              <a:rPr lang="en-GB" sz="56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Bencheva</a:t>
            </a:r>
            <a:r>
              <a:rPr lang="bg-BG" sz="5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5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5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Hyperparameter Tuning of Gated Recurrent Unit on Completeness of Sequential Data with Freezing Remora Optimization</a:t>
            </a:r>
            <a:endParaRPr lang="bg-BG" sz="5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Процент на изпълнение на дейността към края на отчетния период: </a:t>
            </a:r>
            <a:r>
              <a:rPr lang="bg-BG" sz="5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167</a:t>
            </a:r>
            <a:r>
              <a:rPr kumimoji="0" lang="bg-BG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,00 %</a:t>
            </a:r>
            <a:endParaRPr lang="bg-BG" sz="52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bg-BG" noProof="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288E7B0-D2B5-41DE-5785-B5124C2F5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65737" y="6365509"/>
            <a:ext cx="7831015" cy="50165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NextGenerationEU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чрез Националния план за възстановяване и устойчивост на Република България, </a:t>
            </a:r>
            <a:r>
              <a:rPr kumimoji="0" lang="en-GB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F595914-1A97-CF42-BDB4-6469B44E90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857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604D5-A339-41D8-9FCE-47650030F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29" y="806113"/>
            <a:ext cx="10515600" cy="369981"/>
          </a:xfrm>
        </p:spPr>
        <p:txBody>
          <a:bodyPr>
            <a:normAutofit/>
          </a:bodyPr>
          <a:lstStyle/>
          <a:p>
            <a:r>
              <a:rPr lang="bg-BG" sz="1600" b="1" dirty="0">
                <a:latin typeface="Arial" panose="020B0604020202020204" pitchFamily="34" charset="0"/>
                <a:cs typeface="Arial" panose="020B0604020202020204" pitchFamily="34" charset="0"/>
              </a:rPr>
              <a:t>ИЗПЪЛНЕНИЕ НА ИНДИКАТОРИТЕ НА НГ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F4536-5BB2-432E-84C9-7B2B9EE79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8259" y="6356350"/>
            <a:ext cx="11761693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Проект "Русенски изследователски университет", финансиран от Европейския съюз - </a:t>
            </a:r>
            <a:r>
              <a:rPr kumimoji="0" lang="ru-RU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NextGenerationEU,BG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</a:t>
            </a:r>
            <a:r>
              <a:rPr kumimoji="0" lang="ru-RU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RRP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-2.013-0001</a:t>
            </a:r>
            <a:endParaRPr kumimoji="0" lang="bg-BG" sz="12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B9A7729E-B1F0-4891-AFFD-9B4E60CBC9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816877"/>
              </p:ext>
            </p:extLst>
          </p:nvPr>
        </p:nvGraphicFramePr>
        <p:xfrm>
          <a:off x="94129" y="1282102"/>
          <a:ext cx="12003741" cy="544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3212">
                  <a:extLst>
                    <a:ext uri="{9D8B030D-6E8A-4147-A177-3AD203B41FA5}">
                      <a16:colId xmlns:a16="http://schemas.microsoft.com/office/drawing/2014/main" val="1589740188"/>
                    </a:ext>
                  </a:extLst>
                </a:gridCol>
                <a:gridCol w="1147483">
                  <a:extLst>
                    <a:ext uri="{9D8B030D-6E8A-4147-A177-3AD203B41FA5}">
                      <a16:colId xmlns:a16="http://schemas.microsoft.com/office/drawing/2014/main" val="4213018297"/>
                    </a:ext>
                  </a:extLst>
                </a:gridCol>
                <a:gridCol w="1039905">
                  <a:extLst>
                    <a:ext uri="{9D8B030D-6E8A-4147-A177-3AD203B41FA5}">
                      <a16:colId xmlns:a16="http://schemas.microsoft.com/office/drawing/2014/main" val="2615600550"/>
                    </a:ext>
                  </a:extLst>
                </a:gridCol>
                <a:gridCol w="1174377">
                  <a:extLst>
                    <a:ext uri="{9D8B030D-6E8A-4147-A177-3AD203B41FA5}">
                      <a16:colId xmlns:a16="http://schemas.microsoft.com/office/drawing/2014/main" val="4071089469"/>
                    </a:ext>
                  </a:extLst>
                </a:gridCol>
                <a:gridCol w="995082">
                  <a:extLst>
                    <a:ext uri="{9D8B030D-6E8A-4147-A177-3AD203B41FA5}">
                      <a16:colId xmlns:a16="http://schemas.microsoft.com/office/drawing/2014/main" val="85479363"/>
                    </a:ext>
                  </a:extLst>
                </a:gridCol>
                <a:gridCol w="1223682">
                  <a:extLst>
                    <a:ext uri="{9D8B030D-6E8A-4147-A177-3AD203B41FA5}">
                      <a16:colId xmlns:a16="http://schemas.microsoft.com/office/drawing/2014/main" val="6096293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Индикатор</a:t>
                      </a:r>
                    </a:p>
                    <a:p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Базова стойност </a:t>
                      </a:r>
                    </a:p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към 2020</a:t>
                      </a:r>
                    </a:p>
                    <a:p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Целева стойност </a:t>
                      </a:r>
                    </a:p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 2024</a:t>
                      </a:r>
                    </a:p>
                    <a:p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Целева стойност </a:t>
                      </a:r>
                    </a:p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юни 2026</a:t>
                      </a:r>
                    </a:p>
                    <a:p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Стойност за отчетния период</a:t>
                      </a:r>
                    </a:p>
                    <a:p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Стойност с натрупване от началото на проекта</a:t>
                      </a:r>
                    </a:p>
                    <a:p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165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Брой научни публикации (индексирани в WoS)Качество на научните изследвания в предложената секторна специализация (Web of Science, Потвърждение за приети за публикуване материали в издания,реферирани в Web of Science)</a:t>
                      </a:r>
                    </a:p>
                    <a:p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u="none" strike="noStrike" noProof="0" dirty="0">
                          <a:effectLst/>
                        </a:rPr>
                        <a:t>15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noProof="0" dirty="0">
                          <a:effectLst/>
                        </a:rPr>
                        <a:t>16 </a:t>
                      </a:r>
                      <a:endParaRPr lang="bg-BG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fontAlgn="b" latinLnBrk="0" hangingPunct="1">
                        <a:buNone/>
                      </a:pPr>
                      <a:r>
                        <a:rPr lang="bg-BG" sz="10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en-GB" sz="10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bg-BG" sz="10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публ. индекс.</a:t>
                      </a:r>
                      <a:endParaRPr lang="en-GB" sz="1000" u="none" strike="noStrike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914400" rtl="0" eaLnBrk="1" fontAlgn="b" latinLnBrk="0" hangingPunct="1">
                        <a:buNone/>
                      </a:pPr>
                      <a:r>
                        <a:rPr lang="bg-BG" sz="10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публ. </a:t>
                      </a:r>
                      <a:r>
                        <a:rPr lang="bg-BG" sz="1000" u="none" strike="noStrike" kern="1200" noProof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неиндекс</a:t>
                      </a:r>
                      <a:r>
                        <a:rPr lang="bg-BG" sz="10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0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indent="0" algn="ctr" defTabSz="914400" rtl="0" eaLnBrk="1" fontAlgn="b" latinLnBrk="0" hangingPunct="1">
                        <a:buNone/>
                      </a:pPr>
                      <a:r>
                        <a:rPr lang="ru-RU" sz="10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GB" sz="10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10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u="none" strike="noStrike" kern="1200" noProof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подадени</a:t>
                      </a:r>
                      <a:r>
                        <a:rPr lang="ru-RU" sz="10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 </a:t>
                      </a:r>
                      <a:r>
                        <a:rPr lang="ru-RU" sz="1000" u="none" strike="noStrike" kern="1200" noProof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публ</a:t>
                      </a:r>
                      <a:r>
                        <a:rPr lang="ru-RU" sz="10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indent="0" algn="ctr" defTabSz="914400" rtl="0" eaLnBrk="1" fontAlgn="b" latinLnBrk="0" hangingPunct="1">
                        <a:buNone/>
                      </a:pPr>
                      <a:endParaRPr lang="ru-RU" sz="1000" u="none" strike="noStrike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914400" rtl="0" eaLnBrk="1" fontAlgn="b" latinLnBrk="0" hangingPunct="1">
                        <a:buNone/>
                      </a:pPr>
                      <a:endParaRPr lang="ru-RU" sz="1000" u="none" strike="noStrike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u="none" strike="noStrike" noProof="0" dirty="0">
                          <a:effectLst/>
                        </a:rPr>
                        <a:t>23</a:t>
                      </a:r>
                      <a:r>
                        <a:rPr lang="ru-RU" sz="1100" u="none" strike="noStrike" noProof="0" dirty="0">
                          <a:effectLst/>
                        </a:rPr>
                        <a:t> </a:t>
                      </a:r>
                      <a:r>
                        <a:rPr lang="ru-RU" sz="1100" u="none" strike="noStrike" noProof="0" dirty="0" err="1">
                          <a:effectLst/>
                        </a:rPr>
                        <a:t>публ</a:t>
                      </a:r>
                      <a:r>
                        <a:rPr lang="ru-RU" sz="1100" u="none" strike="noStrike" noProof="0" dirty="0">
                          <a:effectLst/>
                        </a:rPr>
                        <a:t>. индекс.</a:t>
                      </a:r>
                    </a:p>
                    <a:p>
                      <a:pPr algn="ctr" fontAlgn="b"/>
                      <a:r>
                        <a:rPr lang="en-GB" sz="1100" u="none" strike="noStrike" noProof="0" dirty="0">
                          <a:effectLst/>
                        </a:rPr>
                        <a:t>(</a:t>
                      </a:r>
                      <a:r>
                        <a:rPr lang="bg-BG" sz="1100" u="none" strike="noStrike" noProof="0" dirty="0">
                          <a:effectLst/>
                        </a:rPr>
                        <a:t>от които 18 в </a:t>
                      </a:r>
                      <a:r>
                        <a:rPr lang="en-GB" sz="1100" u="none" strike="noStrike" noProof="0" dirty="0" err="1">
                          <a:effectLst/>
                        </a:rPr>
                        <a:t>Q1</a:t>
                      </a:r>
                      <a:r>
                        <a:rPr lang="bg-BG" sz="1100" u="none" strike="noStrike" noProof="0" dirty="0">
                          <a:effectLst/>
                        </a:rPr>
                        <a:t> или </a:t>
                      </a:r>
                      <a:r>
                        <a:rPr lang="en-GB" sz="1100" u="none" strike="noStrike" noProof="0" dirty="0" err="1">
                          <a:effectLst/>
                        </a:rPr>
                        <a:t>Q2</a:t>
                      </a:r>
                      <a:r>
                        <a:rPr lang="en-GB" sz="1100" u="none" strike="noStrike" noProof="0" dirty="0">
                          <a:effectLst/>
                        </a:rPr>
                        <a:t>)</a:t>
                      </a:r>
                      <a:endParaRPr lang="ru-RU" sz="1100" u="none" strike="noStrike" noProof="0" dirty="0">
                        <a:effectLst/>
                      </a:endParaRPr>
                    </a:p>
                    <a:p>
                      <a:pPr algn="ctr" fontAlgn="b"/>
                      <a:r>
                        <a:rPr lang="en-GB" sz="1100" u="none" strike="noStrike" noProof="0" dirty="0">
                          <a:effectLst/>
                        </a:rPr>
                        <a:t>1</a:t>
                      </a:r>
                      <a:r>
                        <a:rPr lang="bg-BG" sz="1100" u="none" strike="noStrike" noProof="0" dirty="0">
                          <a:effectLst/>
                        </a:rPr>
                        <a:t>1</a:t>
                      </a:r>
                      <a:r>
                        <a:rPr lang="ru-RU" sz="1100" u="none" strike="noStrike" noProof="0" dirty="0">
                          <a:effectLst/>
                        </a:rPr>
                        <a:t> </a:t>
                      </a:r>
                      <a:r>
                        <a:rPr lang="ru-RU" sz="1100" u="none" strike="noStrike" noProof="0" dirty="0" err="1">
                          <a:effectLst/>
                        </a:rPr>
                        <a:t>публ</a:t>
                      </a:r>
                      <a:r>
                        <a:rPr lang="ru-RU" sz="1100" u="none" strike="noStrike" noProof="0" dirty="0">
                          <a:effectLst/>
                        </a:rPr>
                        <a:t>. </a:t>
                      </a:r>
                      <a:r>
                        <a:rPr lang="ru-RU" sz="1100" u="none" strike="noStrike" noProof="0" dirty="0" err="1">
                          <a:effectLst/>
                        </a:rPr>
                        <a:t>неиндекс</a:t>
                      </a:r>
                      <a:r>
                        <a:rPr lang="ru-RU" sz="1100" u="none" strike="noStrike" noProof="0" dirty="0">
                          <a:effectLst/>
                        </a:rPr>
                        <a:t>.</a:t>
                      </a:r>
                    </a:p>
                    <a:p>
                      <a:pPr algn="ctr" fontAlgn="b"/>
                      <a:r>
                        <a:rPr lang="en-GB" sz="1100" u="none" strike="noStrike" noProof="0" dirty="0">
                          <a:effectLst/>
                        </a:rPr>
                        <a:t>4</a:t>
                      </a:r>
                      <a:r>
                        <a:rPr lang="ru-RU" sz="1100" u="none" strike="noStrike" noProof="0" dirty="0">
                          <a:effectLst/>
                        </a:rPr>
                        <a:t> </a:t>
                      </a:r>
                      <a:r>
                        <a:rPr lang="bg-BG" sz="1100" u="none" strike="noStrike" noProof="0" dirty="0">
                          <a:effectLst/>
                        </a:rPr>
                        <a:t>приети</a:t>
                      </a:r>
                      <a:r>
                        <a:rPr lang="ru-RU" sz="1100" u="none" strike="noStrike" noProof="0" dirty="0">
                          <a:effectLst/>
                        </a:rPr>
                        <a:t> за </a:t>
                      </a:r>
                      <a:r>
                        <a:rPr lang="ru-RU" sz="1100" u="none" strike="noStrike" noProof="0" dirty="0" err="1">
                          <a:effectLst/>
                        </a:rPr>
                        <a:t>публ</a:t>
                      </a:r>
                      <a:r>
                        <a:rPr lang="ru-RU" sz="1100" u="none" strike="noStrike" noProof="0" dirty="0">
                          <a:effectLst/>
                        </a:rPr>
                        <a:t>.</a:t>
                      </a:r>
                    </a:p>
                    <a:p>
                      <a:pPr algn="ctr" fontAlgn="b"/>
                      <a:r>
                        <a:rPr lang="bg-BG" sz="1100" b="0" i="0" u="none" strike="noStrike" noProof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 </a:t>
                      </a:r>
                      <a:r>
                        <a:rPr lang="bg-BG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подадени за публ.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01943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Патентни заявки (Патентна активност и приложни разработки)</a:t>
                      </a:r>
                    </a:p>
                    <a:p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u="none" strike="noStrike" noProof="0" dirty="0">
                          <a:effectLst/>
                        </a:rPr>
                        <a:t>1 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noProof="0" dirty="0">
                          <a:effectLst/>
                        </a:rPr>
                        <a:t>1</a:t>
                      </a:r>
                      <a:endParaRPr lang="bg-BG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200" u="none" strike="noStrike" kern="1200" noProof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noProof="0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bg-BG" sz="1200" b="0" i="0" u="none" strike="noStrike" noProof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80163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Брой водещи изследователи (Висока квалификация на кадрите в областите на секторната специализация)</a:t>
                      </a:r>
                    </a:p>
                    <a:p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u="none" strike="noStrike" noProof="0" dirty="0">
                          <a:effectLst/>
                        </a:rPr>
                        <a:t>1 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2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2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2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90006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Брой млади учени/постдокторанти, </a:t>
                      </a:r>
                      <a:r>
                        <a:rPr lang="ru-RU" sz="1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участващи</a:t>
                      </a:r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bg-BG" sz="10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изследванията Привличане </a:t>
                      </a:r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млади учени и повишаване на квалификацията им запровеждане на приложни научни изследвания (Отчет на Програмата, сключени договори с млади учени/постдокторанти,участващи в изследванията на научните групи.) учени/постдокторанти,участващи в изследванията на научните групи.)</a:t>
                      </a:r>
                    </a:p>
                    <a:p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u="none" strike="noStrike" noProof="0" dirty="0">
                          <a:effectLst/>
                        </a:rPr>
                        <a:t>4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2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2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2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bg-BG" sz="1200" u="none" strike="noStrike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43084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/>
                        <a:t>Споразумения/проекти с индустрията (Привлечено външно финансиране и индустриална подкрепа (Подписани нови споразумения и/или инициирани съвместни проекти с представители на заинтересованите страни от индустриите.)</a:t>
                      </a:r>
                    </a:p>
                    <a:p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u="none" strike="noStrike" noProof="0" dirty="0">
                          <a:effectLst/>
                        </a:rPr>
                        <a:t>3 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2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200" u="none" strike="noStrike" kern="1200" noProof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200" u="none" strike="noStrike" kern="1200" noProof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59402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Участие в международни мрежи или проекти (Международна активност и участие в мрежи (Подписани международни споразумения с цел реализиране на участие в международни мрежи и/или проекти.)</a:t>
                      </a:r>
                    </a:p>
                    <a:p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u="none" strike="noStrike" noProof="0" dirty="0">
                          <a:effectLst/>
                        </a:rPr>
                        <a:t>1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2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2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bg-BG" sz="1200" u="none" strike="noStrike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2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19847464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B3CAD96C-CACE-42A0-BE5B-83D1DAC79B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639" y="108742"/>
            <a:ext cx="11223709" cy="59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18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3718"/>
            <a:ext cx="10515600" cy="592052"/>
          </a:xfrm>
        </p:spPr>
        <p:txBody>
          <a:bodyPr>
            <a:normAutofit/>
          </a:bodyPr>
          <a:lstStyle/>
          <a:p>
            <a:pPr algn="ctr"/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253330"/>
            <a:ext cx="11620500" cy="50584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bg-BG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ИЗПЪЛНЕНИЕ НА ИНДИКАТОРИТЕ – % ОТ КРАЙНИЯ  БРОЙ</a:t>
            </a:r>
          </a:p>
          <a:p>
            <a:pPr marL="0" indent="0">
              <a:buNone/>
            </a:pPr>
            <a:endParaRPr lang="bg-BG" sz="24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</a:t>
            </a:r>
            <a:r>
              <a:rPr lang="ru-RU" sz="1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RRP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C8AE5F3C-02F2-4869-BC04-33948F82BAE3}"/>
              </a:ext>
            </a:extLst>
          </p:cNvPr>
          <p:cNvSpPr txBox="1">
            <a:spLocks/>
          </p:cNvSpPr>
          <p:nvPr/>
        </p:nvSpPr>
        <p:spPr>
          <a:xfrm>
            <a:off x="43114" y="1585399"/>
            <a:ext cx="11577386" cy="50584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** </a:t>
            </a:r>
            <a:r>
              <a:rPr lang="bg-BG" sz="1600" dirty="0">
                <a:latin typeface="Calibri" panose="020F0502020204030204" pitchFamily="34" charset="0"/>
                <a:cs typeface="Calibri" panose="020F0502020204030204" pitchFamily="34" charset="0"/>
              </a:rPr>
              <a:t>Участие в международни мрежи и проекти </a:t>
            </a:r>
            <a:r>
              <a:rPr lang="bg-BG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 бр</a:t>
            </a:r>
            <a:r>
              <a:rPr lang="bg-BG" sz="16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bg-BG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Проект </a:t>
            </a:r>
            <a:r>
              <a:rPr lang="en-US" sz="1500" b="1" dirty="0">
                <a:latin typeface="Calibri" panose="020F0502020204030204" pitchFamily="34" charset="0"/>
                <a:cs typeface="Calibri" panose="020F0502020204030204" pitchFamily="34" charset="0"/>
              </a:rPr>
              <a:t>DRP0301013 Blueprint for Responsive AI and </a:t>
            </a:r>
            <a:r>
              <a:rPr lang="en-US" sz="15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INtegrated</a:t>
            </a:r>
            <a:r>
              <a:rPr lang="en-US" sz="1500" b="1" dirty="0">
                <a:latin typeface="Calibri" panose="020F0502020204030204" pitchFamily="34" charset="0"/>
                <a:cs typeface="Calibri" panose="020F0502020204030204" pitchFamily="34" charset="0"/>
              </a:rPr>
              <a:t> Skills (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План за развитие на изкуствения интелект и интегрираните умения) – </a:t>
            </a:r>
            <a:r>
              <a:rPr lang="en-US" sz="1500" b="1" dirty="0">
                <a:latin typeface="Calibri" panose="020F0502020204030204" pitchFamily="34" charset="0"/>
                <a:cs typeface="Calibri" panose="020F0502020204030204" pitchFamily="34" charset="0"/>
              </a:rPr>
              <a:t>BRAINS, 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подаден по програма </a:t>
            </a:r>
            <a:r>
              <a:rPr lang="en-US" sz="1500" b="1" i="1" dirty="0">
                <a:latin typeface="Calibri" panose="020F0502020204030204" pitchFamily="34" charset="0"/>
                <a:cs typeface="Calibri" panose="020F0502020204030204" pitchFamily="34" charset="0"/>
              </a:rPr>
              <a:t>Interreg VI-B Danube Region</a:t>
            </a:r>
            <a:r>
              <a:rPr lang="en-US" sz="15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с общ бюджет за Русенски университет в размер на 121 000 Евро (партньор);</a:t>
            </a:r>
          </a:p>
          <a:p>
            <a:pPr lvl="1" algn="just">
              <a:spcBef>
                <a:spcPts val="600"/>
              </a:spcBef>
            </a:pP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Проект </a:t>
            </a:r>
            <a:r>
              <a:rPr lang="en-US" sz="1500" b="1" dirty="0">
                <a:latin typeface="Calibri" panose="020F0502020204030204" pitchFamily="34" charset="0"/>
                <a:cs typeface="Calibri" panose="020F0502020204030204" pitchFamily="34" charset="0"/>
              </a:rPr>
              <a:t>ROBG00331 Vocational Education </a:t>
            </a:r>
            <a:r>
              <a:rPr lang="en-GB" sz="1500" b="1" noProof="0" dirty="0">
                <a:latin typeface="Calibri" panose="020F0502020204030204" pitchFamily="34" charset="0"/>
                <a:cs typeface="Calibri" panose="020F0502020204030204" pitchFamily="34" charset="0"/>
              </a:rPr>
              <a:t>Centres</a:t>
            </a:r>
            <a:r>
              <a:rPr lang="en-US" sz="1500" b="1" dirty="0">
                <a:latin typeface="Calibri" panose="020F0502020204030204" pitchFamily="34" charset="0"/>
                <a:cs typeface="Calibri" panose="020F0502020204030204" pitchFamily="34" charset="0"/>
              </a:rPr>
              <a:t> for Digital and Innovative Technologies (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Професионални образователни центрове за дигитални и иновативни технологии) – </a:t>
            </a:r>
            <a:r>
              <a:rPr lang="en-US" sz="1500" b="1" dirty="0">
                <a:latin typeface="Calibri" panose="020F0502020204030204" pitchFamily="34" charset="0"/>
                <a:cs typeface="Calibri" panose="020F0502020204030204" pitchFamily="34" charset="0"/>
              </a:rPr>
              <a:t>VEC4DIT, 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подаден по програма </a:t>
            </a:r>
            <a:r>
              <a:rPr lang="en-US" sz="1500" b="1" i="1" dirty="0">
                <a:latin typeface="Calibri" panose="020F0502020204030204" pitchFamily="34" charset="0"/>
                <a:cs typeface="Calibri" panose="020F0502020204030204" pitchFamily="34" charset="0"/>
              </a:rPr>
              <a:t>Interreg VI-A Romania-Bulgaria</a:t>
            </a:r>
            <a:r>
              <a:rPr lang="en-US" sz="15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с общ бюджет за Русенски университет в размер на 289 529 Евро (водещ партньор);</a:t>
            </a:r>
          </a:p>
          <a:p>
            <a:pPr lvl="1" algn="just">
              <a:spcBef>
                <a:spcPts val="600"/>
              </a:spcBef>
            </a:pP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Проектното предложение с наименование „</a:t>
            </a:r>
            <a:r>
              <a:rPr lang="en-US" sz="1500" b="1" dirty="0">
                <a:latin typeface="Calibri" panose="020F0502020204030204" pitchFamily="34" charset="0"/>
                <a:cs typeface="Calibri" panose="020F0502020204030204" pitchFamily="34" charset="0"/>
              </a:rPr>
              <a:t>Ruse University Robotics lab – </a:t>
            </a:r>
            <a:r>
              <a:rPr lang="en-US" sz="1500" b="1" dirty="0" err="1">
                <a:latin typeface="Calibri" panose="020F0502020204030204" pitchFamily="34" charset="0"/>
                <a:cs typeface="Calibri" panose="020F0502020204030204" pitchFamily="34" charset="0"/>
              </a:rPr>
              <a:t>Rubotics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5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е одобрено за финансиране по програма </a:t>
            </a:r>
            <a:r>
              <a:rPr lang="en-US" sz="15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Skill.ED</a:t>
            </a:r>
            <a:r>
              <a:rPr lang="en-US" sz="1500" b="1" i="1" dirty="0">
                <a:latin typeface="Calibri" panose="020F0502020204030204" pitchFamily="34" charset="0"/>
                <a:cs typeface="Calibri" panose="020F0502020204030204" pitchFamily="34" charset="0"/>
              </a:rPr>
              <a:t> 2024 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на Фондация </a:t>
            </a:r>
            <a:r>
              <a:rPr lang="en-US" sz="1500" b="1" dirty="0">
                <a:latin typeface="Calibri" panose="020F0502020204030204" pitchFamily="34" charset="0"/>
                <a:cs typeface="Calibri" panose="020F0502020204030204" pitchFamily="34" charset="0"/>
              </a:rPr>
              <a:t>Kronospan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 в размер на 10 000 Евро;</a:t>
            </a:r>
          </a:p>
          <a:p>
            <a:pPr lvl="1" algn="just">
              <a:spcBef>
                <a:spcPts val="600"/>
              </a:spcBef>
            </a:pP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Подготвено е проектно предложение на тема "</a:t>
            </a:r>
            <a:r>
              <a:rPr lang="en-GB" sz="1500" b="1" dirty="0">
                <a:latin typeface="Calibri" panose="020F0502020204030204" pitchFamily="34" charset="0"/>
                <a:cs typeface="Calibri" panose="020F0502020204030204" pitchFamily="34" charset="0"/>
              </a:rPr>
              <a:t>Safer web surfing in the Danube region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GB" sz="15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и е подадено с входящ номер </a:t>
            </a:r>
            <a:r>
              <a:rPr lang="en-GB" sz="1500" b="1" dirty="0">
                <a:latin typeface="Calibri" panose="020F0502020204030204" pitchFamily="34" charset="0"/>
                <a:cs typeface="Calibri" panose="020F0502020204030204" pitchFamily="34" charset="0"/>
              </a:rPr>
              <a:t>BG-175467353-2024-18-0021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 в  </a:t>
            </a:r>
            <a:r>
              <a:rPr lang="ru-RU" sz="1500" b="1" dirty="0">
                <a:latin typeface="Calibri" panose="020F0502020204030204" pitchFamily="34" charset="0"/>
                <a:cs typeface="Calibri" panose="020F0502020204030204" pitchFamily="34" charset="0"/>
              </a:rPr>
              <a:t>"</a:t>
            </a:r>
            <a:r>
              <a:rPr lang="bg-BG" sz="1500" b="1" noProof="0" dirty="0">
                <a:latin typeface="Calibri" panose="020F0502020204030204" pitchFamily="34" charset="0"/>
                <a:cs typeface="Calibri" panose="020F0502020204030204" pitchFamily="34" charset="0"/>
              </a:rPr>
              <a:t>Многостранен конкурс за научно и технологично сътрудничество в Дунавския </a:t>
            </a:r>
            <a:r>
              <a:rPr lang="ru-RU" sz="1500" b="1" dirty="0">
                <a:latin typeface="Calibri" panose="020F0502020204030204" pitchFamily="34" charset="0"/>
                <a:cs typeface="Calibri" panose="020F0502020204030204" pitchFamily="34" charset="0"/>
              </a:rPr>
              <a:t>регион – 2024 г.;</a:t>
            </a:r>
          </a:p>
          <a:p>
            <a:pPr lvl="1" algn="just">
              <a:spcBef>
                <a:spcPts val="600"/>
              </a:spcBef>
            </a:pP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Подадена е проектна заявка на тема "</a:t>
            </a:r>
            <a:r>
              <a:rPr lang="en-GB" sz="1500" b="1" dirty="0">
                <a:latin typeface="Calibri" panose="020F0502020204030204" pitchFamily="34" charset="0"/>
                <a:cs typeface="Calibri" panose="020F0502020204030204" pitchFamily="34" charset="0"/>
              </a:rPr>
              <a:t>Empowering Rural Farmers with Drone Literacy and Maintenance" 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с № </a:t>
            </a:r>
            <a:r>
              <a:rPr lang="en-GB" sz="1500" b="1" dirty="0" err="1">
                <a:cs typeface="Calibri" panose="020F0502020204030204" pitchFamily="34" charset="0"/>
              </a:rPr>
              <a:t>KA220</a:t>
            </a:r>
            <a:r>
              <a:rPr lang="en-GB" sz="1500" b="1" dirty="0">
                <a:cs typeface="Calibri" panose="020F0502020204030204" pitchFamily="34" charset="0"/>
              </a:rPr>
              <a:t>-ADU-</a:t>
            </a:r>
            <a:r>
              <a:rPr lang="en-GB" sz="1500" b="1" dirty="0" err="1">
                <a:cs typeface="Calibri" panose="020F0502020204030204" pitchFamily="34" charset="0"/>
              </a:rPr>
              <a:t>54A6BE3A</a:t>
            </a:r>
            <a:r>
              <a:rPr lang="bg-BG" sz="1500" b="1" dirty="0">
                <a:cs typeface="Calibri" panose="020F0502020204030204" pitchFamily="34" charset="0"/>
              </a:rPr>
              <a:t>  </a:t>
            </a:r>
            <a:r>
              <a:rPr lang="bg-BG" sz="1500" b="1" dirty="0">
                <a:effectLst/>
                <a:ea typeface="Calibri" panose="020F0502020204030204" pitchFamily="34" charset="0"/>
              </a:rPr>
              <a:t>по покана - </a:t>
            </a:r>
            <a:r>
              <a:rPr lang="en-GB" sz="1500" b="1" noProof="0" dirty="0">
                <a:effectLst/>
                <a:ea typeface="Calibri" panose="020F0502020204030204" pitchFamily="34" charset="0"/>
              </a:rPr>
              <a:t>Cooperation partnerships in adult education</a:t>
            </a:r>
            <a:r>
              <a:rPr lang="bg-BG" sz="1500" b="1" noProof="0" dirty="0">
                <a:effectLst/>
                <a:ea typeface="Calibri" panose="020F0502020204030204" pitchFamily="34" charset="0"/>
              </a:rPr>
              <a:t>;</a:t>
            </a:r>
          </a:p>
          <a:p>
            <a:pPr lvl="1" algn="just">
              <a:spcBef>
                <a:spcPts val="600"/>
              </a:spcBef>
            </a:pP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Подадена е проектна заявка на тема "</a:t>
            </a:r>
            <a:r>
              <a:rPr lang="en-GB" sz="1500" b="1" dirty="0">
                <a:latin typeface="Calibri" panose="020F0502020204030204" pitchFamily="34" charset="0"/>
                <a:cs typeface="Calibri" panose="020F0502020204030204" pitchFamily="34" charset="0"/>
              </a:rPr>
              <a:t>Girls' Empowerment in Nurturing their Education and STEM Innovation for Success - GENESIS" 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с № </a:t>
            </a:r>
            <a:r>
              <a:rPr lang="en-GB" sz="1500" b="1" dirty="0" err="1">
                <a:latin typeface="Calibri" panose="020F0502020204030204" pitchFamily="34" charset="0"/>
                <a:cs typeface="Calibri" panose="020F0502020204030204" pitchFamily="34" charset="0"/>
              </a:rPr>
              <a:t>KA220</a:t>
            </a:r>
            <a:r>
              <a:rPr lang="en-GB" sz="1500" b="1" dirty="0">
                <a:latin typeface="Calibri" panose="020F0502020204030204" pitchFamily="34" charset="0"/>
                <a:cs typeface="Calibri" panose="020F0502020204030204" pitchFamily="34" charset="0"/>
              </a:rPr>
              <a:t>-SCH-</a:t>
            </a:r>
            <a:r>
              <a:rPr lang="en-GB" sz="1500" b="1" dirty="0" err="1">
                <a:latin typeface="Calibri" panose="020F0502020204030204" pitchFamily="34" charset="0"/>
                <a:cs typeface="Calibri" panose="020F0502020204030204" pitchFamily="34" charset="0"/>
              </a:rPr>
              <a:t>5601B9EF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 по покана </a:t>
            </a:r>
            <a:r>
              <a:rPr lang="en-GB" sz="1500" b="1" dirty="0">
                <a:latin typeface="Calibri" panose="020F0502020204030204" pitchFamily="34" charset="0"/>
                <a:cs typeface="Calibri" panose="020F0502020204030204" pitchFamily="34" charset="0"/>
              </a:rPr>
              <a:t>Cooperation partnerships in school education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lvl="1" algn="just">
              <a:spcBef>
                <a:spcPts val="600"/>
              </a:spcBef>
            </a:pP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Подадена е проектна заявка на тема „</a:t>
            </a:r>
            <a:r>
              <a:rPr lang="en-GB" sz="1500" b="1" dirty="0">
                <a:latin typeface="Calibri" panose="020F0502020204030204" pitchFamily="34" charset="0"/>
                <a:cs typeface="Calibri" panose="020F0502020204030204" pitchFamily="34" charset="0"/>
              </a:rPr>
              <a:t>We take action for our future - </a:t>
            </a:r>
            <a:r>
              <a:rPr lang="en-GB" sz="1500" b="1" dirty="0" err="1">
                <a:latin typeface="Calibri" panose="020F0502020204030204" pitchFamily="34" charset="0"/>
                <a:cs typeface="Calibri" panose="020F0502020204030204" pitchFamily="34" charset="0"/>
              </a:rPr>
              <a:t>WETAFOF</a:t>
            </a:r>
            <a:r>
              <a:rPr lang="en-GB" sz="1500" b="1" dirty="0">
                <a:latin typeface="Calibri" panose="020F0502020204030204" pitchFamily="34" charset="0"/>
                <a:cs typeface="Calibri" panose="020F0502020204030204" pitchFamily="34" charset="0"/>
              </a:rPr>
              <a:t>" 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с № </a:t>
            </a:r>
            <a:r>
              <a:rPr lang="en-GB" sz="1500" b="1" dirty="0" err="1">
                <a:latin typeface="Calibri" panose="020F0502020204030204" pitchFamily="34" charset="0"/>
                <a:cs typeface="Calibri" panose="020F0502020204030204" pitchFamily="34" charset="0"/>
              </a:rPr>
              <a:t>KA220</a:t>
            </a:r>
            <a:r>
              <a:rPr lang="en-GB" sz="1500" b="1" dirty="0">
                <a:latin typeface="Calibri" panose="020F0502020204030204" pitchFamily="34" charset="0"/>
                <a:cs typeface="Calibri" panose="020F0502020204030204" pitchFamily="34" charset="0"/>
              </a:rPr>
              <a:t>-SCH-</a:t>
            </a:r>
            <a:r>
              <a:rPr lang="en-GB" sz="1500" b="1" dirty="0" err="1">
                <a:latin typeface="Calibri" panose="020F0502020204030204" pitchFamily="34" charset="0"/>
                <a:cs typeface="Calibri" panose="020F0502020204030204" pitchFamily="34" charset="0"/>
              </a:rPr>
              <a:t>D9C509E7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 по покана </a:t>
            </a:r>
            <a:r>
              <a:rPr lang="en-GB" sz="1500" b="1" dirty="0">
                <a:latin typeface="Calibri" panose="020F0502020204030204" pitchFamily="34" charset="0"/>
                <a:cs typeface="Calibri" panose="020F0502020204030204" pitchFamily="34" charset="0"/>
              </a:rPr>
              <a:t>Cooperation partnerships in school education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4943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3D206-7458-CC79-FF74-6E2CAB4CC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DB2E50-70F8-DEE9-EC1A-FD418A801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3718"/>
            <a:ext cx="10515600" cy="592052"/>
          </a:xfrm>
        </p:spPr>
        <p:txBody>
          <a:bodyPr>
            <a:normAutofit/>
          </a:bodyPr>
          <a:lstStyle/>
          <a:p>
            <a:pPr algn="ctr"/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D76DC77-E446-A0DE-FFF0-6E00886D2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253330"/>
            <a:ext cx="11223812" cy="50584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bg-BG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ИЗПЪЛНЕНИЕ НА ИНДИКАТОРИТЕ – % ОТ КРАЙНИЯ  БРОЙ</a:t>
            </a:r>
          </a:p>
          <a:p>
            <a:pPr marL="0" indent="0">
              <a:buNone/>
            </a:pPr>
            <a:endParaRPr lang="bg-BG" sz="24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CEADDE8-A894-0D9F-D106-E9E0F8E6C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</a:t>
            </a:r>
            <a:r>
              <a:rPr lang="ru-RU" sz="1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RRP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2E5B0CE-EA58-AE0D-4BA9-64E7766501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B186CD9C-CFD2-A797-F4BF-F52B8C199D45}"/>
              </a:ext>
            </a:extLst>
          </p:cNvPr>
          <p:cNvSpPr txBox="1">
            <a:spLocks/>
          </p:cNvSpPr>
          <p:nvPr/>
        </p:nvSpPr>
        <p:spPr>
          <a:xfrm>
            <a:off x="571500" y="2143946"/>
            <a:ext cx="10058400" cy="29010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</a:pPr>
            <a:r>
              <a:rPr lang="bg-BG" sz="1500" dirty="0">
                <a:cs typeface="Calibri" panose="020F0502020204030204" pitchFamily="34" charset="0"/>
              </a:rPr>
              <a:t>Организация на конференции и събития (3 бр.):</a:t>
            </a:r>
          </a:p>
          <a:p>
            <a:pPr lvl="1" algn="just">
              <a:spcBef>
                <a:spcPts val="600"/>
              </a:spcBef>
            </a:pPr>
            <a:r>
              <a:rPr lang="bg-BG" sz="1500" dirty="0">
                <a:cs typeface="Calibri" panose="020F0502020204030204" pitchFamily="34" charset="0"/>
              </a:rPr>
              <a:t>Международна научна конференция </a:t>
            </a:r>
            <a:r>
              <a:rPr lang="en-US" sz="1500" dirty="0">
                <a:cs typeface="Calibri" panose="020F0502020204030204" pitchFamily="34" charset="0"/>
              </a:rPr>
              <a:t>International Conference on Intelligent Data Science Technologies and Applications (</a:t>
            </a:r>
            <a:r>
              <a:rPr lang="en-US" sz="1500" dirty="0" err="1">
                <a:cs typeface="Calibri" panose="020F0502020204030204" pitchFamily="34" charset="0"/>
              </a:rPr>
              <a:t>IDSTA2025</a:t>
            </a:r>
            <a:r>
              <a:rPr lang="en-US" sz="1500" dirty="0">
                <a:cs typeface="Calibri" panose="020F0502020204030204" pitchFamily="34" charset="0"/>
              </a:rPr>
              <a:t>), 1-4.09.2025, </a:t>
            </a:r>
            <a:r>
              <a:rPr lang="bg-BG" sz="1500" dirty="0">
                <a:cs typeface="Calibri" panose="020F0502020204030204" pitchFamily="34" charset="0"/>
              </a:rPr>
              <a:t>Варна, България - конференцията е технически спонсорирана от </a:t>
            </a:r>
            <a:r>
              <a:rPr lang="en-US" sz="1500" dirty="0">
                <a:cs typeface="Calibri" panose="020F0502020204030204" pitchFamily="34" charset="0"/>
              </a:rPr>
              <a:t>IEEE </a:t>
            </a:r>
            <a:r>
              <a:rPr lang="bg-BG" sz="1500" dirty="0">
                <a:cs typeface="Calibri" panose="020F0502020204030204" pitchFamily="34" charset="0"/>
              </a:rPr>
              <a:t>България и докладите ще се публикуват в </a:t>
            </a:r>
            <a:r>
              <a:rPr lang="en-US" sz="1500" dirty="0">
                <a:cs typeface="Calibri" panose="020F0502020204030204" pitchFamily="34" charset="0"/>
              </a:rPr>
              <a:t>IEEE Xplore </a:t>
            </a:r>
            <a:r>
              <a:rPr lang="bg-BG" sz="1500" dirty="0">
                <a:cs typeface="Calibri" panose="020F0502020204030204" pitchFamily="34" charset="0"/>
              </a:rPr>
              <a:t>с индексиране в </a:t>
            </a:r>
            <a:r>
              <a:rPr lang="en-US" sz="1500" b="1" i="1" dirty="0">
                <a:cs typeface="Calibri" panose="020F0502020204030204" pitchFamily="34" charset="0"/>
              </a:rPr>
              <a:t>Scopus </a:t>
            </a:r>
            <a:r>
              <a:rPr lang="bg-BG" sz="1500" b="1" i="1" dirty="0">
                <a:cs typeface="Calibri" panose="020F0502020204030204" pitchFamily="34" charset="0"/>
              </a:rPr>
              <a:t>и </a:t>
            </a:r>
            <a:r>
              <a:rPr lang="en-US" sz="1500" b="1" i="1" dirty="0" err="1">
                <a:cs typeface="Calibri" panose="020F0502020204030204" pitchFamily="34" charset="0"/>
              </a:rPr>
              <a:t>WoS</a:t>
            </a:r>
            <a:r>
              <a:rPr lang="en-US" sz="1500" dirty="0">
                <a:cs typeface="Calibri" panose="020F0502020204030204" pitchFamily="34" charset="0"/>
              </a:rPr>
              <a:t>;</a:t>
            </a:r>
          </a:p>
          <a:p>
            <a:pPr lvl="1" algn="just">
              <a:spcBef>
                <a:spcPts val="600"/>
              </a:spcBef>
            </a:pPr>
            <a:r>
              <a:rPr lang="bg-BG" sz="1500" dirty="0">
                <a:cs typeface="Calibri" panose="020F0502020204030204" pitchFamily="34" charset="0"/>
              </a:rPr>
              <a:t>Международна научна конференция </a:t>
            </a:r>
            <a:r>
              <a:rPr lang="en-US" sz="1500" dirty="0">
                <a:cs typeface="Calibri" panose="020F0502020204030204" pitchFamily="34" charset="0"/>
              </a:rPr>
              <a:t>International Conference on Intelligent Computing, Communication, Networking and Services (</a:t>
            </a:r>
            <a:r>
              <a:rPr lang="en-US" sz="1500" dirty="0" err="1">
                <a:cs typeface="Calibri" panose="020F0502020204030204" pitchFamily="34" charset="0"/>
              </a:rPr>
              <a:t>ICCNS2025</a:t>
            </a:r>
            <a:r>
              <a:rPr lang="en-US" sz="1500" dirty="0">
                <a:cs typeface="Calibri" panose="020F0502020204030204" pitchFamily="34" charset="0"/>
              </a:rPr>
              <a:t>), 1-4.09.2025, </a:t>
            </a:r>
            <a:r>
              <a:rPr lang="bg-BG" sz="1500" dirty="0">
                <a:cs typeface="Calibri" panose="020F0502020204030204" pitchFamily="34" charset="0"/>
              </a:rPr>
              <a:t>Варна, България - конференцията е технически спонсорирана от </a:t>
            </a:r>
            <a:r>
              <a:rPr lang="en-US" sz="1500" dirty="0">
                <a:cs typeface="Calibri" panose="020F0502020204030204" pitchFamily="34" charset="0"/>
              </a:rPr>
              <a:t>IEEE </a:t>
            </a:r>
            <a:r>
              <a:rPr lang="bg-BG" sz="1500" dirty="0">
                <a:cs typeface="Calibri" panose="020F0502020204030204" pitchFamily="34" charset="0"/>
              </a:rPr>
              <a:t>България и докладите ще се публикуват в </a:t>
            </a:r>
            <a:r>
              <a:rPr lang="en-US" sz="1500" dirty="0">
                <a:cs typeface="Calibri" panose="020F0502020204030204" pitchFamily="34" charset="0"/>
              </a:rPr>
              <a:t>IEEE Xplore </a:t>
            </a:r>
            <a:r>
              <a:rPr lang="bg-BG" sz="1500" dirty="0">
                <a:cs typeface="Calibri" panose="020F0502020204030204" pitchFamily="34" charset="0"/>
              </a:rPr>
              <a:t>с индексиране </a:t>
            </a:r>
            <a:r>
              <a:rPr lang="bg-BG" sz="1500" b="1" i="1" dirty="0">
                <a:cs typeface="Calibri" panose="020F0502020204030204" pitchFamily="34" charset="0"/>
              </a:rPr>
              <a:t>в </a:t>
            </a:r>
            <a:r>
              <a:rPr lang="en-US" sz="1500" b="1" i="1" dirty="0">
                <a:cs typeface="Calibri" panose="020F0502020204030204" pitchFamily="34" charset="0"/>
              </a:rPr>
              <a:t>Scopus </a:t>
            </a:r>
            <a:r>
              <a:rPr lang="bg-BG" sz="1500" b="1" i="1" dirty="0">
                <a:cs typeface="Calibri" panose="020F0502020204030204" pitchFamily="34" charset="0"/>
              </a:rPr>
              <a:t>и </a:t>
            </a:r>
            <a:r>
              <a:rPr lang="en-US" sz="1500" b="1" i="1" dirty="0" err="1">
                <a:cs typeface="Calibri" panose="020F0502020204030204" pitchFamily="34" charset="0"/>
              </a:rPr>
              <a:t>WoS</a:t>
            </a:r>
            <a:r>
              <a:rPr lang="en-US" sz="1500" dirty="0">
                <a:cs typeface="Calibri" panose="020F0502020204030204" pitchFamily="34" charset="0"/>
              </a:rPr>
              <a:t>;</a:t>
            </a:r>
            <a:endParaRPr lang="bg-BG" sz="1500" dirty="0">
              <a:cs typeface="Calibri" panose="020F0502020204030204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en-US" sz="1500" b="0" i="0" dirty="0">
                <a:effectLst/>
              </a:rPr>
              <a:t>Cyber-AI 2025 2025 The International Conference on Cybersecurity and AI-Based Systems 1st - 4th of September, 2025 - Varna, Bulgaria</a:t>
            </a:r>
            <a:r>
              <a:rPr lang="bg-BG" sz="1500" b="0" i="0" dirty="0">
                <a:effectLst/>
              </a:rPr>
              <a:t> - </a:t>
            </a:r>
            <a:r>
              <a:rPr lang="bg-BG" sz="1500" dirty="0">
                <a:cs typeface="Calibri" panose="020F0502020204030204" pitchFamily="34" charset="0"/>
              </a:rPr>
              <a:t>конференцията е технически спонсорирана от </a:t>
            </a:r>
            <a:r>
              <a:rPr lang="en-US" sz="1500" dirty="0">
                <a:cs typeface="Calibri" panose="020F0502020204030204" pitchFamily="34" charset="0"/>
              </a:rPr>
              <a:t>IEEE </a:t>
            </a:r>
            <a:r>
              <a:rPr lang="bg-BG" sz="1500" dirty="0">
                <a:cs typeface="Calibri" panose="020F0502020204030204" pitchFamily="34" charset="0"/>
              </a:rPr>
              <a:t>България и докладите ще се публикуват в </a:t>
            </a:r>
            <a:r>
              <a:rPr lang="en-US" sz="1500" dirty="0">
                <a:cs typeface="Calibri" panose="020F0502020204030204" pitchFamily="34" charset="0"/>
              </a:rPr>
              <a:t>IEEE Xplore </a:t>
            </a:r>
            <a:r>
              <a:rPr lang="bg-BG" sz="1500" dirty="0">
                <a:cs typeface="Calibri" panose="020F0502020204030204" pitchFamily="34" charset="0"/>
              </a:rPr>
              <a:t>с индексиране </a:t>
            </a:r>
            <a:r>
              <a:rPr lang="bg-BG" sz="1500" b="1" i="1" dirty="0">
                <a:cs typeface="Calibri" panose="020F0502020204030204" pitchFamily="34" charset="0"/>
              </a:rPr>
              <a:t>в </a:t>
            </a:r>
            <a:r>
              <a:rPr lang="en-US" sz="1500" b="1" i="1" dirty="0">
                <a:cs typeface="Calibri" panose="020F0502020204030204" pitchFamily="34" charset="0"/>
              </a:rPr>
              <a:t>Scopus </a:t>
            </a:r>
            <a:r>
              <a:rPr lang="bg-BG" sz="1500" b="1" i="1" dirty="0">
                <a:cs typeface="Calibri" panose="020F0502020204030204" pitchFamily="34" charset="0"/>
              </a:rPr>
              <a:t>и </a:t>
            </a:r>
            <a:r>
              <a:rPr lang="en-US" sz="1500" b="1" i="1" dirty="0" err="1">
                <a:cs typeface="Calibri" panose="020F0502020204030204" pitchFamily="34" charset="0"/>
              </a:rPr>
              <a:t>WoS</a:t>
            </a:r>
            <a:r>
              <a:rPr lang="en-US" sz="1500" dirty="0">
                <a:cs typeface="Calibri" panose="020F0502020204030204" pitchFamily="34" charset="0"/>
              </a:rPr>
              <a:t>;</a:t>
            </a:r>
            <a:endParaRPr lang="bg-BG" sz="15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8083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B93C3-160B-8848-2CF1-09AC8781E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EC07AD-B5C3-74DF-1903-7934E4073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ИНДИВИДУАЛЕН ПРИНОС В 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78DC443-678F-9926-4CEB-769E1F211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g-BG" b="1" dirty="0"/>
              <a:t>Име  и категория на изследователя: Проф. д-р Георги Христов – </a:t>
            </a:r>
            <a:r>
              <a:rPr lang="en-GB" b="1" dirty="0" err="1"/>
              <a:t>R4</a:t>
            </a:r>
            <a:r>
              <a:rPr lang="en-GB" b="1" dirty="0"/>
              <a:t> </a:t>
            </a:r>
            <a:r>
              <a:rPr lang="bg-BG" b="1" dirty="0"/>
              <a:t>Водещ изследовател </a:t>
            </a:r>
          </a:p>
          <a:p>
            <a:pPr marL="0" indent="0">
              <a:buNone/>
            </a:pPr>
            <a:endParaRPr lang="bg-BG" dirty="0"/>
          </a:p>
          <a:p>
            <a:r>
              <a:rPr lang="bg-BG" b="1" dirty="0"/>
              <a:t>общ брой публикации,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= </a:t>
            </a:r>
            <a:r>
              <a:rPr lang="bg-BG" b="1" i="1" dirty="0"/>
              <a:t>16</a:t>
            </a:r>
            <a:r>
              <a:rPr lang="bg-BG" i="1" dirty="0"/>
              <a:t> 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тях в </a:t>
            </a:r>
            <a:r>
              <a:rPr lang="ru-RU" b="1" i="1" dirty="0" err="1"/>
              <a:t>съавторство</a:t>
            </a:r>
            <a:r>
              <a:rPr lang="ru-RU" b="1" i="1" dirty="0"/>
              <a:t> = 7,</a:t>
            </a:r>
            <a:r>
              <a:rPr lang="bg-BG" b="1" i="1" dirty="0"/>
              <a:t>60</a:t>
            </a:r>
            <a:r>
              <a:rPr lang="ru-RU" b="1" i="1" dirty="0"/>
              <a:t> </a:t>
            </a:r>
            <a:r>
              <a:rPr lang="ru-RU" dirty="0"/>
              <a:t> бр.;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 </a:t>
            </a:r>
            <a:r>
              <a:rPr lang="bg-BG" dirty="0"/>
              <a:t>= 8 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 4,19 </a:t>
            </a:r>
            <a:r>
              <a:rPr lang="bg-BG" dirty="0"/>
              <a:t>бр.; </a:t>
            </a:r>
          </a:p>
          <a:p>
            <a:r>
              <a:rPr lang="ru-RU" b="1" dirty="0"/>
              <a:t>Бр. подадени за публикуване в издания, индексирани в  WoS </a:t>
            </a:r>
            <a:r>
              <a:rPr lang="ru-RU" b="1" u="sng" dirty="0"/>
              <a:t>през отчетния период </a:t>
            </a:r>
            <a:r>
              <a:rPr lang="ru-RU" b="1" dirty="0"/>
              <a:t>=  7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тях в </a:t>
            </a:r>
            <a:r>
              <a:rPr lang="ru-RU" b="1" dirty="0" err="1"/>
              <a:t>съавторство</a:t>
            </a:r>
            <a:r>
              <a:rPr lang="ru-RU" b="1" dirty="0"/>
              <a:t> = 1,91  бр.;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тях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457200" lvl="1" indent="0">
              <a:buNone/>
            </a:pPr>
            <a:endParaRPr lang="bg-BG" b="1" dirty="0"/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958061D-7560-A60A-8B25-F5F7E6F61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</a:t>
            </a:r>
            <a:r>
              <a:rPr kumimoji="0" lang="ru-RU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E3D66AD-B5FF-F0B3-459A-BF86ED8680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0436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029EF-B553-A09A-51EB-A04FD057E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7A9999-AEB2-809C-74B7-80630D43A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ИНДИВИДУАЛЕН ПРИНОС В 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136A37D-81E0-F2E4-C4E8-8F16FBD2C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g-BG" b="1" dirty="0"/>
              <a:t>Име  и категория на изследователя: Проф. дн Георги Кръстев – </a:t>
            </a:r>
            <a:r>
              <a:rPr lang="en-GB" b="1" dirty="0" err="1"/>
              <a:t>R3</a:t>
            </a:r>
            <a:r>
              <a:rPr lang="en-GB" b="1" dirty="0"/>
              <a:t> </a:t>
            </a:r>
            <a:r>
              <a:rPr lang="bg-BG" b="1" dirty="0"/>
              <a:t>Установен изследовател изследовател </a:t>
            </a:r>
          </a:p>
          <a:p>
            <a:pPr marL="0" indent="0">
              <a:buNone/>
            </a:pP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=  6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тях в </a:t>
            </a:r>
            <a:r>
              <a:rPr lang="ru-RU" b="1" i="1" dirty="0" err="1"/>
              <a:t>съавторство</a:t>
            </a:r>
            <a:r>
              <a:rPr lang="ru-RU" b="1" i="1" dirty="0"/>
              <a:t> = 6 </a:t>
            </a:r>
            <a:r>
              <a:rPr lang="ru-RU" dirty="0"/>
              <a:t> бр.;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 </a:t>
            </a:r>
            <a:r>
              <a:rPr lang="bg-BG" dirty="0"/>
              <a:t>=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 </a:t>
            </a:r>
            <a:r>
              <a:rPr lang="bg-BG" dirty="0"/>
              <a:t>бр.; </a:t>
            </a:r>
          </a:p>
          <a:p>
            <a:r>
              <a:rPr lang="ru-RU" b="1" dirty="0"/>
              <a:t>Бр. подадени за публикуване в издания, индексирани в  WoS </a:t>
            </a:r>
            <a:r>
              <a:rPr lang="ru-RU" b="1" u="sng" dirty="0"/>
              <a:t>през отчетния период </a:t>
            </a:r>
            <a:r>
              <a:rPr lang="ru-RU" b="1" dirty="0"/>
              <a:t>= 3 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тях в </a:t>
            </a:r>
            <a:r>
              <a:rPr lang="ru-RU" b="1" dirty="0" err="1"/>
              <a:t>съавторство</a:t>
            </a:r>
            <a:r>
              <a:rPr lang="ru-RU" b="1" dirty="0"/>
              <a:t> =  3  бр.;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тях в </a:t>
            </a:r>
            <a:r>
              <a:rPr lang="ru-RU" b="1" dirty="0" err="1"/>
              <a:t>съавторство</a:t>
            </a:r>
            <a:r>
              <a:rPr lang="ru-RU" b="1" dirty="0"/>
              <a:t> = 2 бр.; </a:t>
            </a:r>
            <a:endParaRPr lang="bg-BG" b="1" dirty="0"/>
          </a:p>
          <a:p>
            <a:pPr marL="457200" lvl="1" indent="0">
              <a:buNone/>
            </a:pPr>
            <a:endParaRPr lang="bg-BG" b="1" dirty="0"/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BA91DD7-26F6-945E-BECD-34B0B56A6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</a:t>
            </a:r>
            <a:r>
              <a:rPr kumimoji="0" lang="ru-RU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DBC78D-58CD-5C42-4187-0ABF75D724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995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КРАТКО ПРЕДСТАВЯНЕ НА ЦЕЛИТЕ НА ИЗСЛЕДОВАТЕЛСКАТА ПРОГРАМА НА НАУЧНАТА ГРУПА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</a:t>
            </a:r>
            <a:r>
              <a:rPr lang="ru-RU" sz="1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RRP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9A2D99-9DCB-4D6B-924E-C99A9223FD0F}"/>
              </a:ext>
            </a:extLst>
          </p:cNvPr>
          <p:cNvSpPr txBox="1"/>
          <p:nvPr/>
        </p:nvSpPr>
        <p:spPr>
          <a:xfrm>
            <a:off x="412376" y="1675886"/>
            <a:ext cx="11390025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bg-BG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Провеждане на научни изследвания в областите на 3D технологиите, безпилотните летателни апарати, роботизираните системи, компютърното зрение, невронните мрежи, изкуствения интелект, киберфизичните системи, методите за математически анализ и за моделиране на процесите по генериране на двумерни изображения и многомерни модели; 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bg-BG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Анализиране и подобряване на съществуващите и създаване на нови методи за дигитализация на обекти и процеси и прилагане на получените резултати в различни предметни области; 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bg-BG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Създаване на нови методи и подходи за съхранение и обработка на визуална информация и за разпространение на тази информация чрез технологиите за виртуална, добавена и смесена реалност;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bg-BG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Разработване на подходи за откриване на обекти и определяне на техните характеристики на базата на мултисензорни данни и чрез обединяване на резултатите от анализа на визуални изображения, спектрофотометрични и хиперспектрални характеристики и данни; 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bg-BG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Изследване и анализ на алгоритмите и методите за обработка на данни в киберфизичните системи, изследване на звукови, жестови, </a:t>
            </a:r>
            <a:r>
              <a:rPr lang="bg-BG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мирисови</a:t>
            </a:r>
            <a:r>
              <a:rPr lang="bg-BG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и вкусови модалности и техните особености и анализиране, изучаване и моделиране на човеко-машинните взаимодействия. 	</a:t>
            </a:r>
          </a:p>
        </p:txBody>
      </p:sp>
    </p:spTree>
    <p:extLst>
      <p:ext uri="{BB962C8B-B14F-4D97-AF65-F5344CB8AC3E}">
        <p14:creationId xmlns:p14="http://schemas.microsoft.com/office/powerpoint/2010/main" val="24159325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1FAF2-01D3-4F48-987B-D25DA939B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EA43AA-2385-FCBC-EFA3-378E2CF66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ИНДИВИДУАЛЕН ПРИНОС В 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9046E3-5872-DDD6-EA41-B63F37833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g-BG" b="1" dirty="0"/>
              <a:t>Име  и категория на изследователя: Проф. д-р Пламен Захариев – </a:t>
            </a:r>
            <a:r>
              <a:rPr lang="en-GB" b="1" dirty="0" err="1"/>
              <a:t>R3</a:t>
            </a:r>
            <a:r>
              <a:rPr lang="en-GB" b="1" dirty="0"/>
              <a:t> </a:t>
            </a:r>
            <a:r>
              <a:rPr lang="bg-BG" b="1" dirty="0"/>
              <a:t>Установен изследовател изследовател </a:t>
            </a:r>
          </a:p>
          <a:p>
            <a:pPr marL="0" indent="0">
              <a:buNone/>
            </a:pP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= 12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тях в </a:t>
            </a:r>
            <a:r>
              <a:rPr lang="ru-RU" b="1" i="1" dirty="0" err="1"/>
              <a:t>съавторство</a:t>
            </a:r>
            <a:r>
              <a:rPr lang="ru-RU" b="1" i="1" dirty="0"/>
              <a:t> = 4,28 </a:t>
            </a:r>
            <a:r>
              <a:rPr lang="ru-RU" dirty="0"/>
              <a:t> бр.;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 </a:t>
            </a:r>
            <a:r>
              <a:rPr lang="bg-BG" dirty="0"/>
              <a:t>= 6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  2,45 </a:t>
            </a:r>
            <a:r>
              <a:rPr lang="bg-BG" dirty="0"/>
              <a:t>бр.; </a:t>
            </a:r>
          </a:p>
          <a:p>
            <a:r>
              <a:rPr lang="ru-RU" b="1" dirty="0"/>
              <a:t>Бр. подадени за публикуване в издания, индексирани в  WoS </a:t>
            </a:r>
            <a:r>
              <a:rPr lang="ru-RU" b="1" u="sng" dirty="0"/>
              <a:t>през отчетния период </a:t>
            </a:r>
            <a:r>
              <a:rPr lang="ru-RU" b="1" dirty="0"/>
              <a:t>= </a:t>
            </a:r>
            <a:r>
              <a:rPr lang="en-GB" b="1" dirty="0"/>
              <a:t>8</a:t>
            </a:r>
            <a:r>
              <a:rPr lang="ru-RU" b="1" dirty="0"/>
              <a:t>  </a:t>
            </a:r>
            <a:r>
              <a:rPr lang="ru-RU" b="1" dirty="0" err="1"/>
              <a:t>бр</a:t>
            </a:r>
            <a:r>
              <a:rPr lang="ru-RU" b="1" dirty="0"/>
              <a:t>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2</a:t>
            </a:r>
            <a:r>
              <a:rPr lang="ru-RU" b="1" dirty="0"/>
              <a:t>,93 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тях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457200" lvl="1" indent="0">
              <a:buNone/>
            </a:pPr>
            <a:endParaRPr lang="bg-BG" b="1" dirty="0"/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D491A0D-2F9F-D0FC-5EA3-BDEEE72FD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</a:t>
            </a:r>
            <a:r>
              <a:rPr kumimoji="0" lang="ru-RU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B1A512C-1B67-D862-3C93-5DE69BEEBA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5817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ИНДИВИДУАЛЕН ПРИНОС В 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g-BG" b="1" dirty="0"/>
              <a:t>Име  и категория на изследователя: Проф. д-р Теодор Илиев – </a:t>
            </a:r>
            <a:r>
              <a:rPr lang="en-GB" b="1" dirty="0" err="1"/>
              <a:t>R3</a:t>
            </a:r>
            <a:r>
              <a:rPr lang="en-GB" b="1" dirty="0"/>
              <a:t> </a:t>
            </a:r>
            <a:r>
              <a:rPr lang="bg-BG" b="1" dirty="0"/>
              <a:t>Установен изследовател </a:t>
            </a:r>
          </a:p>
          <a:p>
            <a:pPr marL="0" indent="0">
              <a:buNone/>
            </a:pP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= 1</a:t>
            </a:r>
            <a:r>
              <a:rPr lang="en-GB" i="1" dirty="0"/>
              <a:t>2</a:t>
            </a:r>
            <a:r>
              <a:rPr lang="bg-BG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тях в </a:t>
            </a:r>
            <a:r>
              <a:rPr lang="ru-RU" b="1" i="1" dirty="0" err="1"/>
              <a:t>съавторство</a:t>
            </a:r>
            <a:r>
              <a:rPr lang="ru-RU" b="1" i="1" dirty="0"/>
              <a:t> = 1</a:t>
            </a:r>
            <a:r>
              <a:rPr lang="en-GB" b="1" i="1" dirty="0"/>
              <a:t>2</a:t>
            </a:r>
            <a:r>
              <a:rPr lang="ru-RU" dirty="0"/>
              <a:t> бр.;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 </a:t>
            </a:r>
            <a:r>
              <a:rPr lang="bg-BG" dirty="0"/>
              <a:t>= 2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 2</a:t>
            </a:r>
            <a:r>
              <a:rPr lang="bg-BG" dirty="0"/>
              <a:t> бр.; </a:t>
            </a:r>
          </a:p>
          <a:p>
            <a:r>
              <a:rPr lang="ru-RU" b="1" dirty="0"/>
              <a:t>Бр. подадени за публикуване в издания, индексирани в  WoS </a:t>
            </a:r>
            <a:r>
              <a:rPr lang="ru-RU" b="1" u="sng" dirty="0"/>
              <a:t>през отчетния период </a:t>
            </a:r>
            <a:r>
              <a:rPr lang="ru-RU" b="1" dirty="0"/>
              <a:t>= </a:t>
            </a:r>
            <a:r>
              <a:rPr lang="en-GB" b="1" dirty="0"/>
              <a:t>1 </a:t>
            </a:r>
            <a:r>
              <a:rPr lang="bg-BG" b="1" dirty="0"/>
              <a:t>бр.</a:t>
            </a:r>
            <a:endParaRPr lang="ru-RU" b="1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1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тях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457200" lvl="1" indent="0">
              <a:buNone/>
            </a:pPr>
            <a:endParaRPr lang="bg-BG" b="1" dirty="0"/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</a:t>
            </a:r>
            <a:r>
              <a:rPr kumimoji="0" lang="ru-RU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8376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C7-44D7-F436-44DF-B9B70FE02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1924DD-7696-723E-DBF8-B177DCDD2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ИНДИВИДУАЛЕН ПРИНОС В 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FA0F6E6-49D3-D11E-A506-BE4EF2954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g-BG" b="1" dirty="0"/>
              <a:t>Име  и категория на изследователя: Доц. д-р Нина Бенчева – </a:t>
            </a:r>
            <a:r>
              <a:rPr lang="en-GB" b="1" dirty="0" err="1"/>
              <a:t>R3</a:t>
            </a:r>
            <a:r>
              <a:rPr lang="en-GB" b="1" dirty="0"/>
              <a:t> </a:t>
            </a:r>
            <a:r>
              <a:rPr lang="bg-BG" b="1" dirty="0"/>
              <a:t>Установен изследовател</a:t>
            </a:r>
          </a:p>
          <a:p>
            <a:pPr marL="0" indent="0">
              <a:buNone/>
            </a:pP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= </a:t>
            </a:r>
            <a:r>
              <a:rPr lang="en-GB" i="1" dirty="0"/>
              <a:t>7</a:t>
            </a:r>
            <a:r>
              <a:rPr lang="bg-BG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тях в </a:t>
            </a:r>
            <a:r>
              <a:rPr lang="ru-RU" b="1" i="1" dirty="0" err="1"/>
              <a:t>съавторство</a:t>
            </a:r>
            <a:r>
              <a:rPr lang="ru-RU" b="1" i="1" dirty="0"/>
              <a:t> =  </a:t>
            </a:r>
            <a:r>
              <a:rPr lang="en-GB" b="1" i="1" dirty="0"/>
              <a:t>2</a:t>
            </a:r>
            <a:r>
              <a:rPr lang="ru-RU" b="1" i="1" dirty="0"/>
              <a:t>,</a:t>
            </a:r>
            <a:r>
              <a:rPr lang="en-GB" b="1" i="1" dirty="0"/>
              <a:t>95</a:t>
            </a:r>
            <a:r>
              <a:rPr lang="ru-RU" b="1" i="1" dirty="0"/>
              <a:t> </a:t>
            </a:r>
            <a:r>
              <a:rPr lang="ru-RU" dirty="0"/>
              <a:t> бр.;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 </a:t>
            </a:r>
            <a:r>
              <a:rPr lang="bg-BG" dirty="0"/>
              <a:t>= </a:t>
            </a:r>
            <a:r>
              <a:rPr lang="en-GB" dirty="0"/>
              <a:t>5</a:t>
            </a:r>
            <a:r>
              <a:rPr lang="bg-BG" dirty="0"/>
              <a:t>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  </a:t>
            </a:r>
            <a:r>
              <a:rPr lang="en-GB" b="1" i="1" dirty="0"/>
              <a:t>1</a:t>
            </a:r>
            <a:r>
              <a:rPr lang="bg-BG" b="1" i="1" dirty="0"/>
              <a:t>,</a:t>
            </a:r>
            <a:r>
              <a:rPr lang="en-GB" b="1" i="1" dirty="0"/>
              <a:t>95</a:t>
            </a:r>
            <a:r>
              <a:rPr lang="bg-BG" dirty="0"/>
              <a:t> </a:t>
            </a:r>
          </a:p>
          <a:p>
            <a:r>
              <a:rPr lang="ru-RU" b="1" dirty="0" err="1"/>
              <a:t>Бр</a:t>
            </a:r>
            <a:r>
              <a:rPr lang="ru-RU" b="1" dirty="0"/>
              <a:t>. подадени за публикуване в издания, индексирани в  WoS </a:t>
            </a:r>
            <a:r>
              <a:rPr lang="ru-RU" b="1" u="sng" dirty="0"/>
              <a:t>през отчетния период </a:t>
            </a:r>
            <a:r>
              <a:rPr lang="ru-RU" b="1" dirty="0"/>
              <a:t>= </a:t>
            </a:r>
            <a:r>
              <a:rPr lang="en-GB" b="1" dirty="0"/>
              <a:t>2</a:t>
            </a:r>
            <a:r>
              <a:rPr lang="ru-RU" b="1" dirty="0"/>
              <a:t> 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тях в </a:t>
            </a:r>
            <a:r>
              <a:rPr lang="ru-RU" b="1" dirty="0" err="1"/>
              <a:t>съавторство</a:t>
            </a:r>
            <a:r>
              <a:rPr lang="ru-RU" b="1" dirty="0"/>
              <a:t> =  </a:t>
            </a:r>
            <a:r>
              <a:rPr lang="en-GB" b="1" dirty="0"/>
              <a:t>1</a:t>
            </a:r>
            <a:r>
              <a:rPr lang="bg-BG" b="1" dirty="0"/>
              <a:t>,</a:t>
            </a:r>
            <a:r>
              <a:rPr lang="en-GB" b="1" dirty="0"/>
              <a:t>34</a:t>
            </a:r>
            <a:r>
              <a:rPr lang="ru-RU" b="1" dirty="0"/>
              <a:t> бр.;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тях в </a:t>
            </a:r>
            <a:r>
              <a:rPr lang="ru-RU" b="1" dirty="0" err="1"/>
              <a:t>съавторство</a:t>
            </a:r>
            <a:r>
              <a:rPr lang="ru-RU" b="1" dirty="0"/>
              <a:t> = 2 бр.; </a:t>
            </a:r>
            <a:endParaRPr lang="bg-BG" b="1" dirty="0"/>
          </a:p>
          <a:p>
            <a:pPr marL="457200" lvl="1" indent="0">
              <a:buNone/>
            </a:pPr>
            <a:endParaRPr lang="bg-BG" b="1" dirty="0"/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CBD6A30-90D3-1AA7-C073-73B60D124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</a:t>
            </a:r>
            <a:r>
              <a:rPr kumimoji="0" lang="ru-RU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C686619-1D79-408C-E8D9-D545ECE2F9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3414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3E901-DFFD-1370-D35F-D17405AF2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BF1942-361C-6403-1EC5-C4223020E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ИНДИВИДУАЛЕН ПРИНОС В 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6EB2BDE-5FE3-1D3E-61AA-D85FFFA9D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g-BG" b="1" dirty="0"/>
              <a:t>Име  и категория на изследователя: Гл. ас. д-р Дияна </a:t>
            </a:r>
            <a:r>
              <a:rPr lang="bg-BG" b="1" dirty="0" err="1"/>
              <a:t>Кинанева</a:t>
            </a:r>
            <a:r>
              <a:rPr lang="bg-BG" b="1" dirty="0"/>
              <a:t> – </a:t>
            </a:r>
            <a:r>
              <a:rPr lang="en-GB" b="1" dirty="0" err="1"/>
              <a:t>R2</a:t>
            </a:r>
            <a:r>
              <a:rPr lang="en-GB" b="1" dirty="0"/>
              <a:t> </a:t>
            </a:r>
            <a:r>
              <a:rPr lang="bg-BG" b="1" dirty="0"/>
              <a:t>Старши сътрудник</a:t>
            </a:r>
          </a:p>
          <a:p>
            <a:pPr marL="0" indent="0">
              <a:buNone/>
            </a:pP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= 7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тях в </a:t>
            </a:r>
            <a:r>
              <a:rPr lang="ru-RU" b="1" i="1" dirty="0" err="1"/>
              <a:t>съавторство</a:t>
            </a:r>
            <a:r>
              <a:rPr lang="ru-RU" b="1" i="1" dirty="0"/>
              <a:t> =  1,</a:t>
            </a:r>
            <a:r>
              <a:rPr lang="bg-BG" b="1" i="1" dirty="0"/>
              <a:t>71</a:t>
            </a:r>
            <a:r>
              <a:rPr lang="ru-RU" b="1" i="1" dirty="0"/>
              <a:t> </a:t>
            </a:r>
            <a:r>
              <a:rPr lang="ru-RU" dirty="0"/>
              <a:t> бр.;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 </a:t>
            </a:r>
            <a:r>
              <a:rPr lang="bg-BG" dirty="0"/>
              <a:t>= 2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  0,37</a:t>
            </a:r>
            <a:r>
              <a:rPr lang="bg-BG" dirty="0"/>
              <a:t> </a:t>
            </a:r>
          </a:p>
          <a:p>
            <a:r>
              <a:rPr lang="ru-RU" b="1" dirty="0"/>
              <a:t>Бр. подадени за публикуване в издания, индексирани в  WoS </a:t>
            </a:r>
            <a:r>
              <a:rPr lang="ru-RU" b="1" u="sng" dirty="0"/>
              <a:t>през отчетния период </a:t>
            </a:r>
            <a:r>
              <a:rPr lang="ru-RU" b="1" dirty="0"/>
              <a:t>= 5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тях в </a:t>
            </a:r>
            <a:r>
              <a:rPr lang="ru-RU" b="1" dirty="0" err="1"/>
              <a:t>съавторство</a:t>
            </a:r>
            <a:r>
              <a:rPr lang="ru-RU" b="1" dirty="0"/>
              <a:t> = 1,25  бр.;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тях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457200" lvl="1" indent="0">
              <a:buNone/>
            </a:pPr>
            <a:endParaRPr lang="bg-BG" b="1" dirty="0"/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A1525DE-0094-4AC0-39B9-CC12F1B0C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</a:t>
            </a:r>
            <a:r>
              <a:rPr kumimoji="0" lang="ru-RU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B66432F-EC35-2E1F-68F7-A1A9880084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3793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FAD99C-EA35-DEFA-9B9D-A494AE50D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127C286-BF65-F43A-6C0D-B608DAE6E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ИНДИВИДУАЛЕН ПРИНОС В 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8043BF3-5277-CD7B-7F09-F04E5FE86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b="1" dirty="0"/>
              <a:t>Име  и категория на изследователя: Ас. д-р Георги Георгиев - Постдокторант</a:t>
            </a:r>
          </a:p>
          <a:p>
            <a:pPr marL="0" indent="0">
              <a:buNone/>
            </a:pP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= </a:t>
            </a:r>
            <a:r>
              <a:rPr lang="en-GB" i="1" dirty="0"/>
              <a:t>7</a:t>
            </a:r>
            <a:r>
              <a:rPr lang="bg-BG" i="1" dirty="0"/>
              <a:t> 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тях в </a:t>
            </a:r>
            <a:r>
              <a:rPr lang="ru-RU" b="1" i="1" dirty="0" err="1"/>
              <a:t>съавторство</a:t>
            </a:r>
            <a:r>
              <a:rPr lang="ru-RU" b="1" i="1" dirty="0"/>
              <a:t> =  1,</a:t>
            </a:r>
            <a:r>
              <a:rPr lang="en-GB" b="1" i="1" dirty="0"/>
              <a:t>70</a:t>
            </a:r>
            <a:r>
              <a:rPr lang="ru-RU" b="1" i="1" dirty="0"/>
              <a:t> </a:t>
            </a:r>
            <a:r>
              <a:rPr lang="ru-RU" dirty="0"/>
              <a:t> бр.;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 </a:t>
            </a:r>
            <a:r>
              <a:rPr lang="bg-BG" dirty="0"/>
              <a:t>= </a:t>
            </a:r>
            <a:r>
              <a:rPr lang="en-GB" dirty="0"/>
              <a:t>2</a:t>
            </a:r>
            <a:r>
              <a:rPr lang="bg-BG" dirty="0"/>
              <a:t>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  0,</a:t>
            </a:r>
            <a:r>
              <a:rPr lang="en-GB" b="1" i="1" dirty="0"/>
              <a:t>37</a:t>
            </a:r>
            <a:endParaRPr lang="bg-BG" dirty="0"/>
          </a:p>
          <a:p>
            <a:r>
              <a:rPr lang="ru-RU" b="1" dirty="0" err="1"/>
              <a:t>Бр</a:t>
            </a:r>
            <a:r>
              <a:rPr lang="ru-RU" b="1" dirty="0"/>
              <a:t>. подадени за публикуване в издания, индексирани в  WoS </a:t>
            </a:r>
            <a:r>
              <a:rPr lang="ru-RU" b="1" u="sng" dirty="0"/>
              <a:t>през отчетния период </a:t>
            </a:r>
            <a:r>
              <a:rPr lang="ru-RU" b="1" dirty="0"/>
              <a:t>= </a:t>
            </a:r>
            <a:r>
              <a:rPr lang="en-GB" b="1" dirty="0"/>
              <a:t>8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тях в </a:t>
            </a:r>
            <a:r>
              <a:rPr lang="ru-RU" b="1" dirty="0" err="1"/>
              <a:t>съавторство</a:t>
            </a:r>
            <a:r>
              <a:rPr lang="ru-RU" b="1" dirty="0"/>
              <a:t> =  </a:t>
            </a:r>
            <a:r>
              <a:rPr lang="en-GB" b="1" dirty="0"/>
              <a:t>2</a:t>
            </a:r>
            <a:r>
              <a:rPr lang="ru-RU" b="1" dirty="0"/>
              <a:t>,</a:t>
            </a:r>
            <a:r>
              <a:rPr lang="en-GB" b="1" dirty="0"/>
              <a:t>24</a:t>
            </a:r>
            <a:r>
              <a:rPr lang="ru-RU" b="1" dirty="0"/>
              <a:t> бр.;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тях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457200" lvl="1" indent="0">
              <a:buNone/>
            </a:pPr>
            <a:endParaRPr lang="bg-BG" b="1" dirty="0"/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B72A63A-83F2-F68A-AA80-33437E777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</a:t>
            </a:r>
            <a:r>
              <a:rPr kumimoji="0" lang="ru-RU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B2AC22B-8C33-C334-3B31-F0FFFBE348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731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16ECDE-3752-D6F2-1ED5-191D5DF79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3C12B0-DF25-CA8B-0D1A-B28D0D7DB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ИНДИВИДУАЛЕН ПРИНОС В 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C1B196-9987-287B-23D2-5BF6E7196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g-BG" b="1" dirty="0"/>
              <a:t>Име  и категория на изследователя: Проф. д-р Николай </a:t>
            </a:r>
            <a:r>
              <a:rPr lang="bg-BG" b="1" dirty="0" err="1"/>
              <a:t>Златов</a:t>
            </a:r>
            <a:r>
              <a:rPr lang="bg-BG" b="1" dirty="0"/>
              <a:t> – </a:t>
            </a:r>
            <a:r>
              <a:rPr lang="en-GB" b="1" dirty="0" err="1"/>
              <a:t>R3</a:t>
            </a:r>
            <a:r>
              <a:rPr lang="bg-BG" b="1" dirty="0"/>
              <a:t> Водещ изследовател</a:t>
            </a:r>
          </a:p>
          <a:p>
            <a:pPr marL="0" indent="0">
              <a:buNone/>
            </a:pP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= 1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тях в </a:t>
            </a:r>
            <a:r>
              <a:rPr lang="ru-RU" b="1" i="1" dirty="0" err="1"/>
              <a:t>съавторство</a:t>
            </a:r>
            <a:r>
              <a:rPr lang="ru-RU" b="1" i="1" dirty="0"/>
              <a:t> =  0,</a:t>
            </a:r>
            <a:r>
              <a:rPr lang="bg-BG" b="1" i="1" dirty="0"/>
              <a:t>34</a:t>
            </a:r>
            <a:r>
              <a:rPr lang="ru-RU" b="1" i="1" dirty="0"/>
              <a:t> </a:t>
            </a:r>
            <a:r>
              <a:rPr lang="ru-RU" dirty="0"/>
              <a:t> бр.;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 </a:t>
            </a:r>
            <a:r>
              <a:rPr lang="bg-BG" dirty="0"/>
              <a:t>=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  </a:t>
            </a:r>
            <a:r>
              <a:rPr lang="bg-BG" dirty="0"/>
              <a:t>бр.; </a:t>
            </a:r>
          </a:p>
          <a:p>
            <a:r>
              <a:rPr lang="ru-RU" b="1" dirty="0"/>
              <a:t>Бр. подадени за публикуване в издания, индексирани в  WoS </a:t>
            </a:r>
            <a:r>
              <a:rPr lang="ru-RU" b="1" u="sng" dirty="0"/>
              <a:t>през отчетния период </a:t>
            </a:r>
            <a:r>
              <a:rPr lang="ru-RU" b="1" dirty="0"/>
              <a:t>=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тях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тях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bg-BG" b="1" dirty="0"/>
              <a:t>0,34</a:t>
            </a:r>
            <a:r>
              <a:rPr lang="ru-RU" b="1" dirty="0"/>
              <a:t> 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457200" lvl="1" indent="0">
              <a:buNone/>
            </a:pPr>
            <a:endParaRPr lang="bg-BG" b="1" dirty="0"/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B9DBA52-6EB6-0A1C-58A1-D2AC5841E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</a:t>
            </a:r>
            <a:r>
              <a:rPr kumimoji="0" lang="ru-RU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34BEF2B-989E-C128-19B1-5B8D643A2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2364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4599C-A3B5-E44F-3518-828187D01E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D877CFD-7A50-20A7-5050-5F2ACD62F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ИНДИВИДУАЛЕН ПРИНОС В 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0738F4-EEBE-DBF2-6A65-6A1D74F94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g-BG" b="1" dirty="0"/>
              <a:t>Име  и категория на изследователя: д-р Лилия Илиева – </a:t>
            </a:r>
            <a:r>
              <a:rPr lang="en-GB" b="1" dirty="0"/>
              <a:t>R</a:t>
            </a:r>
            <a:r>
              <a:rPr lang="bg-BG" b="1" dirty="0"/>
              <a:t>2 Старши сътрудник</a:t>
            </a:r>
          </a:p>
          <a:p>
            <a:pPr marL="0" indent="0">
              <a:buNone/>
            </a:pP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= 2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тях в </a:t>
            </a:r>
            <a:r>
              <a:rPr lang="ru-RU" b="1" i="1" dirty="0" err="1"/>
              <a:t>съавторство</a:t>
            </a:r>
            <a:r>
              <a:rPr lang="ru-RU" b="1" i="1" dirty="0"/>
              <a:t> =  0,59 </a:t>
            </a:r>
            <a:r>
              <a:rPr lang="ru-RU" dirty="0"/>
              <a:t> бр.;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 </a:t>
            </a:r>
            <a:r>
              <a:rPr lang="bg-BG" dirty="0"/>
              <a:t>=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  бр.</a:t>
            </a:r>
            <a:r>
              <a:rPr lang="bg-BG" dirty="0"/>
              <a:t> </a:t>
            </a:r>
          </a:p>
          <a:p>
            <a:r>
              <a:rPr lang="ru-RU" b="1" dirty="0" err="1"/>
              <a:t>Бр</a:t>
            </a:r>
            <a:r>
              <a:rPr lang="ru-RU" b="1" dirty="0"/>
              <a:t>. подадени за публикуване в издания, индексирани в  WoS </a:t>
            </a:r>
            <a:r>
              <a:rPr lang="ru-RU" b="1" u="sng" dirty="0"/>
              <a:t>през отчетния период </a:t>
            </a:r>
            <a:r>
              <a:rPr lang="ru-RU" b="1" dirty="0"/>
              <a:t>=  1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тях в </a:t>
            </a:r>
            <a:r>
              <a:rPr lang="ru-RU" b="1" dirty="0" err="1"/>
              <a:t>съавторство</a:t>
            </a:r>
            <a:r>
              <a:rPr lang="ru-RU" b="1" dirty="0"/>
              <a:t> =  </a:t>
            </a:r>
            <a:r>
              <a:rPr lang="bg-BG" b="1" i="1" dirty="0"/>
              <a:t>0,34 </a:t>
            </a:r>
            <a:r>
              <a:rPr lang="ru-RU" b="1" dirty="0"/>
              <a:t> бр.;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тях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457200" lvl="1" indent="0">
              <a:buNone/>
            </a:pPr>
            <a:endParaRPr lang="bg-BG" b="1" dirty="0"/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ED7F656-E50F-F602-7429-BF4D79C1C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</a:t>
            </a:r>
            <a:r>
              <a:rPr kumimoji="0" lang="ru-RU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ECB8748-FBB2-0CD6-A499-9907AE3D8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9485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>
                <a:latin typeface="Arial Black" panose="020B0A04020102020204" pitchFamily="34" charset="0"/>
              </a:rPr>
              <a:t>АНАЛИЗ НА ФИНАНСИТЕ ЗА НАУЧНАТА ГРУПА</a:t>
            </a:r>
            <a:r>
              <a:rPr lang="en-US" sz="1400" b="1" dirty="0">
                <a:latin typeface="Arial Black" panose="020B0A04020102020204" pitchFamily="34" charset="0"/>
              </a:rPr>
              <a:t>, </a:t>
            </a:r>
            <a:r>
              <a:rPr lang="ru-RU" sz="1400" b="1" dirty="0">
                <a:latin typeface="Arial Black" panose="020B0A04020102020204" pitchFamily="34" charset="0"/>
              </a:rPr>
              <a:t>НАЗНАЧЕНИЯ, ПРЕДСТОЯЩИ НАЗНАЧЕНИЯ, ПРОМЯНА НА ПОЗИЦИИ И ДР. В СЪОТВЕТСТВИЕ С ЗАЛОЖЕНИТЕ ИНДИКАТОРИ</a:t>
            </a:r>
            <a:endParaRPr lang="bg-BG" sz="1400" b="1" dirty="0">
              <a:latin typeface="Arial Black" panose="020B0A04020102020204" pitchFamily="34" charset="0"/>
            </a:endParaRP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BBC59E84-1BE5-4579-938C-5ED410D420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2302535"/>
              </p:ext>
            </p:extLst>
          </p:nvPr>
        </p:nvGraphicFramePr>
        <p:xfrm>
          <a:off x="685800" y="1926002"/>
          <a:ext cx="10820400" cy="22787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81773">
                  <a:extLst>
                    <a:ext uri="{9D8B030D-6E8A-4147-A177-3AD203B41FA5}">
                      <a16:colId xmlns:a16="http://schemas.microsoft.com/office/drawing/2014/main" val="2091751509"/>
                    </a:ext>
                  </a:extLst>
                </a:gridCol>
                <a:gridCol w="1591036">
                  <a:extLst>
                    <a:ext uri="{9D8B030D-6E8A-4147-A177-3AD203B41FA5}">
                      <a16:colId xmlns:a16="http://schemas.microsoft.com/office/drawing/2014/main" val="1195272970"/>
                    </a:ext>
                  </a:extLst>
                </a:gridCol>
                <a:gridCol w="1543878">
                  <a:extLst>
                    <a:ext uri="{9D8B030D-6E8A-4147-A177-3AD203B41FA5}">
                      <a16:colId xmlns:a16="http://schemas.microsoft.com/office/drawing/2014/main" val="268372495"/>
                    </a:ext>
                  </a:extLst>
                </a:gridCol>
                <a:gridCol w="1444487">
                  <a:extLst>
                    <a:ext uri="{9D8B030D-6E8A-4147-A177-3AD203B41FA5}">
                      <a16:colId xmlns:a16="http://schemas.microsoft.com/office/drawing/2014/main" val="3322074046"/>
                    </a:ext>
                  </a:extLst>
                </a:gridCol>
                <a:gridCol w="1759226">
                  <a:extLst>
                    <a:ext uri="{9D8B030D-6E8A-4147-A177-3AD203B41FA5}">
                      <a16:colId xmlns:a16="http://schemas.microsoft.com/office/drawing/2014/main" val="2887834242"/>
                    </a:ext>
                  </a:extLst>
                </a:gridCol>
              </a:tblGrid>
              <a:tr h="5830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Планирани, лв.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Усвоени,</a:t>
                      </a:r>
                      <a:r>
                        <a:rPr lang="en-US" sz="1400" kern="100" dirty="0">
                          <a:effectLst/>
                        </a:rPr>
                        <a:t> </a:t>
                      </a:r>
                      <a:r>
                        <a:rPr lang="bg-BG" sz="1400" kern="100" dirty="0">
                          <a:effectLst/>
                        </a:rPr>
                        <a:t>лв.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Остатък,</a:t>
                      </a:r>
                      <a:r>
                        <a:rPr lang="en-US" sz="1400" kern="100" dirty="0">
                          <a:effectLst/>
                        </a:rPr>
                        <a:t> </a:t>
                      </a:r>
                      <a:r>
                        <a:rPr lang="bg-BG" sz="1400" kern="100" dirty="0">
                          <a:effectLst/>
                        </a:rPr>
                        <a:t>лв.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% </a:t>
                      </a:r>
                      <a:r>
                        <a:rPr lang="bg-BG" sz="1400" kern="100" dirty="0">
                          <a:effectLst/>
                        </a:rPr>
                        <a:t>на изпълнение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54947958"/>
                  </a:ext>
                </a:extLst>
              </a:tr>
              <a:tr h="486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 за осигуряване на възнаграждения на членовете на научната група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294</a:t>
                      </a:r>
                      <a:r>
                        <a:rPr lang="en-GB" sz="1400" b="1" kern="100" dirty="0">
                          <a:effectLst/>
                        </a:rPr>
                        <a:t> </a:t>
                      </a:r>
                      <a:r>
                        <a:rPr lang="bg-BG" sz="1400" b="1" kern="100" dirty="0">
                          <a:effectLst/>
                        </a:rPr>
                        <a:t>000</a:t>
                      </a:r>
                      <a:r>
                        <a:rPr lang="en-GB" sz="1400" b="1" kern="100" dirty="0">
                          <a:effectLst/>
                        </a:rPr>
                        <a:t>,00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</a:rPr>
                        <a:t>166 333, 95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</a:rPr>
                        <a:t>127 666, 05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</a:rPr>
                        <a:t>56</a:t>
                      </a:r>
                      <a:r>
                        <a:rPr lang="bg-BG" sz="1400" b="1" kern="100" dirty="0">
                          <a:effectLst/>
                        </a:rPr>
                        <a:t>,</a:t>
                      </a:r>
                      <a:r>
                        <a:rPr lang="en-GB" sz="1400" b="1" kern="100" dirty="0">
                          <a:effectLst/>
                        </a:rPr>
                        <a:t>58</a:t>
                      </a:r>
                      <a:r>
                        <a:rPr lang="bg-BG" sz="1400" b="1" kern="100" dirty="0">
                          <a:effectLst/>
                        </a:rPr>
                        <a:t> %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9569314"/>
                  </a:ext>
                </a:extLst>
              </a:tr>
              <a:tr h="486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 за назначаване на млади учени, докторанти и пост-докторанти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30000</a:t>
                      </a:r>
                      <a:r>
                        <a:rPr lang="en-GB" sz="1400" b="1" kern="100" dirty="0">
                          <a:effectLst/>
                        </a:rPr>
                        <a:t>,00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</a:rPr>
                        <a:t>9 790</a:t>
                      </a:r>
                      <a:r>
                        <a:rPr lang="bg-BG" sz="1400" b="1" kern="100" dirty="0">
                          <a:effectLst/>
                        </a:rPr>
                        <a:t>,</a:t>
                      </a:r>
                      <a:r>
                        <a:rPr lang="en-GB" sz="1400" b="1" kern="100" dirty="0">
                          <a:effectLst/>
                        </a:rPr>
                        <a:t>03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</a:rPr>
                        <a:t>20 209,97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</a:rPr>
                        <a:t>32,63</a:t>
                      </a:r>
                      <a:r>
                        <a:rPr lang="bg-BG" sz="1400" b="1" kern="100" dirty="0">
                          <a:effectLst/>
                        </a:rPr>
                        <a:t> %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38639240"/>
                  </a:ext>
                </a:extLst>
              </a:tr>
              <a:tr h="2375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Общо за НГ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344000,00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</a:rPr>
                        <a:t>176 123, 98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</a:rPr>
                        <a:t>167 876,02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</a:rPr>
                        <a:t>51,20</a:t>
                      </a:r>
                      <a:r>
                        <a:rPr lang="bg-BG" sz="1400" b="1" kern="100" dirty="0">
                          <a:effectLst/>
                        </a:rPr>
                        <a:t> %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64025275"/>
                  </a:ext>
                </a:extLst>
              </a:tr>
              <a:tr h="486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Разходи за персонал за сформиране и/или укрепване на капацитета на звената за технологичен трансфер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>
                          <a:effectLst/>
                        </a:rPr>
                        <a:t>22400</a:t>
                      </a:r>
                      <a:r>
                        <a:rPr lang="en-GB" sz="1400" b="1" kern="100">
                          <a:effectLst/>
                        </a:rPr>
                        <a:t>,00</a:t>
                      </a:r>
                      <a:endParaRPr lang="bg-BG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</a:rPr>
                        <a:t>8 606</a:t>
                      </a:r>
                      <a:r>
                        <a:rPr lang="bg-BG" sz="1400" b="1" kern="100" dirty="0">
                          <a:effectLst/>
                        </a:rPr>
                        <a:t>,</a:t>
                      </a:r>
                      <a:r>
                        <a:rPr lang="en-GB" sz="1400" b="1" kern="100" dirty="0">
                          <a:effectLst/>
                        </a:rPr>
                        <a:t>16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1</a:t>
                      </a:r>
                      <a:r>
                        <a:rPr lang="en-GB" sz="1400" b="1" kern="100" dirty="0">
                          <a:effectLst/>
                        </a:rPr>
                        <a:t>3 793</a:t>
                      </a:r>
                      <a:r>
                        <a:rPr lang="bg-BG" sz="1400" b="1" kern="100" dirty="0">
                          <a:effectLst/>
                        </a:rPr>
                        <a:t>,</a:t>
                      </a:r>
                      <a:r>
                        <a:rPr lang="en-GB" sz="1400" b="1" kern="100" dirty="0">
                          <a:effectLst/>
                        </a:rPr>
                        <a:t>84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</a:rPr>
                        <a:t>38</a:t>
                      </a:r>
                      <a:r>
                        <a:rPr lang="bg-BG" sz="1400" b="1" kern="100" dirty="0">
                          <a:effectLst/>
                        </a:rPr>
                        <a:t>,</a:t>
                      </a:r>
                      <a:r>
                        <a:rPr lang="en-GB" sz="1400" b="1" kern="100" dirty="0">
                          <a:effectLst/>
                        </a:rPr>
                        <a:t>42</a:t>
                      </a:r>
                      <a:r>
                        <a:rPr lang="bg-BG" sz="1400" b="1" kern="100" dirty="0">
                          <a:effectLst/>
                        </a:rPr>
                        <a:t> %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2538179"/>
                  </a:ext>
                </a:extLst>
              </a:tr>
            </a:tbl>
          </a:graphicData>
        </a:graphic>
      </p:graphicFrame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</a:t>
            </a:r>
            <a:r>
              <a:rPr lang="ru-RU" sz="1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RRP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1A63DDDF-B5F1-485E-927E-24394952048B}"/>
              </a:ext>
            </a:extLst>
          </p:cNvPr>
          <p:cNvSpPr txBox="1">
            <a:spLocks/>
          </p:cNvSpPr>
          <p:nvPr/>
        </p:nvSpPr>
        <p:spPr>
          <a:xfrm>
            <a:off x="484094" y="4303750"/>
            <a:ext cx="11223811" cy="18386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bg-BG" sz="1800" dirty="0"/>
              <a:t>Ас. Георги Димитров Георгиев, който е назначен в категория </a:t>
            </a:r>
            <a:r>
              <a:rPr lang="en-US" sz="1800" dirty="0"/>
              <a:t>R1 – </a:t>
            </a:r>
            <a:r>
              <a:rPr lang="bg-BG" sz="1800" dirty="0"/>
              <a:t>млад учен на 19.09.2024 г. защити докторската си дисертация и по предложение на ръководителя  на НГ със заповед № 1257/01.10.2024 е преназначен в категория  </a:t>
            </a:r>
            <a:r>
              <a:rPr lang="en-US" sz="1800" dirty="0"/>
              <a:t>R2 – </a:t>
            </a:r>
            <a:r>
              <a:rPr lang="bg-BG" sz="1800" dirty="0"/>
              <a:t>пост-докторант.</a:t>
            </a:r>
          </a:p>
        </p:txBody>
      </p:sp>
    </p:spTree>
    <p:extLst>
      <p:ext uri="{BB962C8B-B14F-4D97-AF65-F5344CB8AC3E}">
        <p14:creationId xmlns:p14="http://schemas.microsoft.com/office/powerpoint/2010/main" val="10196672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>
                <a:latin typeface="Arial Black" panose="020B0A04020102020204" pitchFamily="34" charset="0"/>
              </a:rPr>
              <a:t>АНАЛИЗ НА ФИНАНСИТЕ ЗА НАУЧНАТА ГРУПА</a:t>
            </a:r>
            <a:r>
              <a:rPr lang="en-US" sz="1400" b="1" dirty="0">
                <a:latin typeface="Arial Black" panose="020B0A04020102020204" pitchFamily="34" charset="0"/>
              </a:rPr>
              <a:t>, </a:t>
            </a:r>
            <a:r>
              <a:rPr lang="ru-RU" sz="1400" b="1" dirty="0">
                <a:latin typeface="Arial Black" panose="020B0A04020102020204" pitchFamily="34" charset="0"/>
              </a:rPr>
              <a:t>НАЗНАЧЕНИЯ, ПРЕДСТОЯЩИ НАЗНАЧЕНИЯ, ПРОМЯНА НА ПОЗИЦИИ И ДР. В СЪОТВЕТСТВИЕ С ЗАЛОЖЕНИТЕ ИНДИКАТОРИ</a:t>
            </a:r>
            <a:endParaRPr lang="bg-BG" sz="1400" b="1" dirty="0">
              <a:latin typeface="Arial Black" panose="020B0A040201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22" y="4394243"/>
            <a:ext cx="11639683" cy="776852"/>
          </a:xfrm>
        </p:spPr>
        <p:txBody>
          <a:bodyPr>
            <a:noAutofit/>
          </a:bodyPr>
          <a:lstStyle/>
          <a:p>
            <a:pPr marL="268288" indent="0">
              <a:lnSpc>
                <a:spcPct val="107000"/>
              </a:lnSpc>
              <a:spcBef>
                <a:spcPts val="0"/>
              </a:spcBef>
              <a:buNone/>
              <a:tabLst>
                <a:tab pos="914400" algn="l"/>
              </a:tabLst>
            </a:pPr>
            <a:r>
              <a:rPr lang="bg-BG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Трябва да се предвидят средства за публикуване на още най-малко 2</a:t>
            </a:r>
            <a:r>
              <a:rPr lang="en-GB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bg-BG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бр. научни публикации, които към 3</a:t>
            </a:r>
            <a:r>
              <a:rPr lang="en-GB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bg-BG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юни 2025 г. са процес на </a:t>
            </a:r>
            <a:r>
              <a:rPr lang="bg-BG" sz="16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рецензиране </a:t>
            </a:r>
            <a:r>
              <a:rPr lang="bg-BG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или на </a:t>
            </a:r>
            <a:r>
              <a:rPr lang="bg-BG" sz="16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разработване</a:t>
            </a:r>
            <a:r>
              <a:rPr lang="bg-BG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</a:t>
            </a:r>
            <a:r>
              <a:rPr lang="ru-RU" sz="1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RRP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AF306BC-A1A3-461A-8294-1F81AE5E57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729353"/>
              </p:ext>
            </p:extLst>
          </p:nvPr>
        </p:nvGraphicFramePr>
        <p:xfrm>
          <a:off x="548392" y="1824521"/>
          <a:ext cx="11223813" cy="23339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03732">
                  <a:extLst>
                    <a:ext uri="{9D8B030D-6E8A-4147-A177-3AD203B41FA5}">
                      <a16:colId xmlns:a16="http://schemas.microsoft.com/office/drawing/2014/main" val="2878841005"/>
                    </a:ext>
                  </a:extLst>
                </a:gridCol>
                <a:gridCol w="1525479">
                  <a:extLst>
                    <a:ext uri="{9D8B030D-6E8A-4147-A177-3AD203B41FA5}">
                      <a16:colId xmlns:a16="http://schemas.microsoft.com/office/drawing/2014/main" val="1497901188"/>
                    </a:ext>
                  </a:extLst>
                </a:gridCol>
                <a:gridCol w="1789156">
                  <a:extLst>
                    <a:ext uri="{9D8B030D-6E8A-4147-A177-3AD203B41FA5}">
                      <a16:colId xmlns:a16="http://schemas.microsoft.com/office/drawing/2014/main" val="649734648"/>
                    </a:ext>
                  </a:extLst>
                </a:gridCol>
                <a:gridCol w="1359125">
                  <a:extLst>
                    <a:ext uri="{9D8B030D-6E8A-4147-A177-3AD203B41FA5}">
                      <a16:colId xmlns:a16="http://schemas.microsoft.com/office/drawing/2014/main" val="3725016727"/>
                    </a:ext>
                  </a:extLst>
                </a:gridCol>
                <a:gridCol w="1190507">
                  <a:extLst>
                    <a:ext uri="{9D8B030D-6E8A-4147-A177-3AD203B41FA5}">
                      <a16:colId xmlns:a16="http://schemas.microsoft.com/office/drawing/2014/main" val="993024747"/>
                    </a:ext>
                  </a:extLst>
                </a:gridCol>
                <a:gridCol w="2155814">
                  <a:extLst>
                    <a:ext uri="{9D8B030D-6E8A-4147-A177-3AD203B41FA5}">
                      <a16:colId xmlns:a16="http://schemas.microsoft.com/office/drawing/2014/main" val="1964848633"/>
                    </a:ext>
                  </a:extLst>
                </a:gridCol>
              </a:tblGrid>
              <a:tr h="517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 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Планирани, лв.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Брой платени публикации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>
                          <a:effectLst/>
                        </a:rPr>
                        <a:t>Платени с ДДС, лв.</a:t>
                      </a:r>
                      <a:endParaRPr lang="bg-BG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>
                          <a:effectLst/>
                        </a:rPr>
                        <a:t>Остатък,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>
                          <a:effectLst/>
                        </a:rPr>
                        <a:t>лв.</a:t>
                      </a:r>
                      <a:endParaRPr lang="bg-BG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>
                          <a:effectLst/>
                        </a:rPr>
                        <a:t>Усреднена стойност на публикация, лв.</a:t>
                      </a:r>
                      <a:endParaRPr lang="bg-BG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61187760"/>
                  </a:ext>
                </a:extLst>
              </a:tr>
              <a:tr h="401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 за заплащане на такси правоучастие в международни конференции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15 000</a:t>
                      </a:r>
                      <a:r>
                        <a:rPr lang="en-GB" sz="1400" b="1" kern="100" dirty="0">
                          <a:effectLst/>
                        </a:rPr>
                        <a:t>,00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</a:rPr>
                        <a:t>25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</a:rPr>
                        <a:t>18 538,12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</a:rPr>
                        <a:t>-3 538,12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7</a:t>
                      </a:r>
                      <a:r>
                        <a:rPr lang="en-GB" sz="1400" b="1" kern="100" dirty="0">
                          <a:effectLst/>
                        </a:rPr>
                        <a:t>41,52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41264695"/>
                  </a:ext>
                </a:extLst>
              </a:tr>
              <a:tr h="401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>
                          <a:effectLst/>
                        </a:rPr>
                        <a:t>Средства за публикуване на научни публикации в международни списания</a:t>
                      </a:r>
                      <a:endParaRPr lang="bg-BG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70 000</a:t>
                      </a:r>
                      <a:r>
                        <a:rPr lang="en-GB" sz="1400" b="1" kern="100" dirty="0">
                          <a:effectLst/>
                        </a:rPr>
                        <a:t>,00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72</a:t>
                      </a:r>
                      <a:r>
                        <a:rPr lang="en-GB" sz="1400" b="1" kern="100" dirty="0">
                          <a:effectLst/>
                        </a:rPr>
                        <a:t> </a:t>
                      </a:r>
                      <a:r>
                        <a:rPr lang="bg-BG" sz="1400" b="1" kern="100" dirty="0">
                          <a:effectLst/>
                        </a:rPr>
                        <a:t>749</a:t>
                      </a:r>
                      <a:r>
                        <a:rPr lang="en-GB" sz="1400" b="1" kern="100" dirty="0">
                          <a:effectLst/>
                        </a:rPr>
                        <a:t>, </a:t>
                      </a:r>
                      <a:r>
                        <a:rPr lang="bg-BG" sz="1400" b="1" kern="100" dirty="0">
                          <a:effectLst/>
                        </a:rPr>
                        <a:t>13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-2 749,13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4 849</a:t>
                      </a:r>
                      <a:r>
                        <a:rPr lang="en-GB" sz="1400" b="1" kern="100" dirty="0">
                          <a:effectLst/>
                        </a:rPr>
                        <a:t>1</a:t>
                      </a:r>
                      <a:r>
                        <a:rPr lang="bg-BG" sz="1400" b="1" kern="100" dirty="0">
                          <a:effectLst/>
                        </a:rPr>
                        <a:t>,94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2578717"/>
                  </a:ext>
                </a:extLst>
              </a:tr>
              <a:tr h="401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>
                          <a:effectLst/>
                        </a:rPr>
                        <a:t>Общо за Средства за разпространение на резултатите</a:t>
                      </a:r>
                      <a:endParaRPr lang="bg-BG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85</a:t>
                      </a:r>
                      <a:r>
                        <a:rPr lang="en-GB" sz="1400" b="1" kern="100" dirty="0">
                          <a:effectLst/>
                        </a:rPr>
                        <a:t> </a:t>
                      </a:r>
                      <a:r>
                        <a:rPr lang="bg-BG" sz="1400" b="1" kern="100" dirty="0">
                          <a:effectLst/>
                        </a:rPr>
                        <a:t>000,00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</a:rPr>
                        <a:t>40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91 287, 25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-6 287,25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</a:rPr>
                        <a:t>2</a:t>
                      </a:r>
                      <a:r>
                        <a:rPr lang="bg-BG" sz="1400" b="1" kern="100" dirty="0">
                          <a:effectLst/>
                        </a:rPr>
                        <a:t> 282,18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07786325"/>
                  </a:ext>
                </a:extLst>
              </a:tr>
              <a:tr h="196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 за командировки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>
                          <a:effectLst/>
                        </a:rPr>
                        <a:t> </a:t>
                      </a:r>
                      <a:endParaRPr lang="bg-BG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>
                          <a:effectLst/>
                        </a:rPr>
                        <a:t> </a:t>
                      </a:r>
                      <a:endParaRPr lang="bg-BG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1 </a:t>
                      </a:r>
                      <a:r>
                        <a:rPr lang="en-GB" sz="1400" b="1" kern="100" dirty="0">
                          <a:effectLst/>
                        </a:rPr>
                        <a:t>445</a:t>
                      </a:r>
                      <a:r>
                        <a:rPr lang="bg-BG" sz="1400" b="1" kern="100" dirty="0">
                          <a:effectLst/>
                        </a:rPr>
                        <a:t>,</a:t>
                      </a:r>
                      <a:r>
                        <a:rPr lang="en-GB" sz="1400" b="1" kern="100" dirty="0">
                          <a:effectLst/>
                        </a:rPr>
                        <a:t>00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 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 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2245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9961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38C1A-4923-804A-76F1-058B575966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08E6EEA-11A3-EEA9-0407-EAA13F463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</a:t>
            </a:r>
            <a:r>
              <a:rPr lang="ru-RU" sz="1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RRP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2913111-42D6-1020-56D6-641A454E03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6C72C58D-AE04-C87F-E70B-27EF470C623F}"/>
              </a:ext>
            </a:extLst>
          </p:cNvPr>
          <p:cNvSpPr txBox="1">
            <a:spLocks/>
          </p:cNvSpPr>
          <p:nvPr/>
        </p:nvSpPr>
        <p:spPr>
          <a:xfrm>
            <a:off x="2801673" y="3429000"/>
            <a:ext cx="5893676" cy="4137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bg-BG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БЛАГОДАРЯ ВИ ЗА ВНИМАНИЕТО!</a:t>
            </a:r>
          </a:p>
          <a:p>
            <a:pPr algn="just"/>
            <a:endParaRPr lang="bg-BG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bg-BG" sz="2000" dirty="0"/>
          </a:p>
          <a:p>
            <a:pPr marL="0" indent="0" algn="just">
              <a:buFont typeface="Arial" panose="020B0604020202020204" pitchFamily="34" charset="0"/>
              <a:buNone/>
            </a:pPr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57737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0556"/>
            <a:ext cx="10515600" cy="592052"/>
          </a:xfrm>
        </p:spPr>
        <p:txBody>
          <a:bodyPr>
            <a:normAutofit/>
          </a:bodyPr>
          <a:lstStyle/>
          <a:p>
            <a:pPr algn="ctr"/>
            <a:r>
              <a:rPr lang="bg-BG" sz="1400" b="1" dirty="0">
                <a:latin typeface="Arial Black" panose="020B0A04020102020204" pitchFamily="34" charset="0"/>
              </a:rPr>
              <a:t>ПРЕДСТАВЯНЕ НА ЕКИПА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61" y="1386562"/>
            <a:ext cx="11151704" cy="482789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проф. д-р Георги Валентинов Христов, водещ изследовател, назначен от 24.04.2024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проф. дн Георги Николов Кръстев, утвърден изследовател, назначен от 13.05.2024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проф. д-р 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Пламен Златков Захариев, утвърден изследовател, назначен от 13.05.2024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проф. д-р 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Теодор Божидаров Илиев, утвърден изследовател, назначен от 13.05.2024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доц. д-р Нина Василева Бенчева, утвърден изследовател, назначен от 13.05.2024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гл. ас. д-р Дияна Димитрова </a:t>
            </a:r>
            <a:r>
              <a:rPr lang="bg-BG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Кинанева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, старши сътрудник, назначен от 13.05.2024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ас. д-р Георги Димитров Георгиев, млад учен, назначен от 13.05.2024. След защита на докторска дисертация преназначен като постдокторант от 01.10.2024.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проф. д-р Николай Божидаров </a:t>
            </a:r>
            <a:r>
              <a:rPr lang="bg-BG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Златов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, утвърден изследовател, назначен от 17.06.2024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д-р Лилия Михайлова Илиева, старши сътрудник, назначен от 24.06.2024</a:t>
            </a: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докторант маг. </a:t>
            </a:r>
            <a:r>
              <a:rPr lang="bg-BG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Мохд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Сафуван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Шахабудин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, назначен с доброволен труд като млад учен от 04.11.2024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докторант маг. </a:t>
            </a:r>
            <a:r>
              <a:rPr lang="bg-BG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Захирах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Зануйддин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, назначен с доброволен труд като млад учен от 04.11.2024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Общ брой изследователи в научната група – 9 </a:t>
            </a:r>
            <a:r>
              <a:rPr lang="bg-BG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Брой привлечени изследователи извън одобрения със СНИИПР обхват на научната група, чрез допълнителен подбор – 3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bg-BG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Брой привлечени изследователи извън одобрения със СНИИПР обхват на научната с доброволен труд – 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bg-BG" sz="1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Брой привлечени водещи изследователи извън одобрения със СНИИПР - 1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</a:t>
            </a:r>
            <a:r>
              <a:rPr lang="ru-RU" sz="1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RRP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-2.013-0001</a:t>
            </a:r>
            <a:endParaRPr lang="en-GB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962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8584"/>
            <a:ext cx="10515600" cy="592052"/>
          </a:xfrm>
        </p:spPr>
        <p:txBody>
          <a:bodyPr>
            <a:normAutofit/>
          </a:bodyPr>
          <a:lstStyle/>
          <a:p>
            <a:pPr algn="ctr"/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539875"/>
            <a:ext cx="1122381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bg-BG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ПАКЕТИ, ПО КОИТО Е РАБОТЕНО ПРЕЗ ОТЧЕТНИЯ ПЕРИОД И </a:t>
            </a:r>
            <a:r>
              <a:rPr lang="en-US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bg-BG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НАПРЕДЪКА ПО ТЯХ</a:t>
            </a:r>
            <a:endParaRPr lang="bg-BG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bg-BG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</a:t>
            </a:r>
            <a:r>
              <a:rPr lang="ru-RU" sz="1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RRP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C4CDE60-08D2-4121-8208-32E1E0AF04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892410"/>
              </p:ext>
            </p:extLst>
          </p:nvPr>
        </p:nvGraphicFramePr>
        <p:xfrm>
          <a:off x="179734" y="2606573"/>
          <a:ext cx="11689096" cy="29791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87745">
                  <a:extLst>
                    <a:ext uri="{9D8B030D-6E8A-4147-A177-3AD203B41FA5}">
                      <a16:colId xmlns:a16="http://schemas.microsoft.com/office/drawing/2014/main" val="2133311142"/>
                    </a:ext>
                  </a:extLst>
                </a:gridCol>
                <a:gridCol w="2296509">
                  <a:extLst>
                    <a:ext uri="{9D8B030D-6E8A-4147-A177-3AD203B41FA5}">
                      <a16:colId xmlns:a16="http://schemas.microsoft.com/office/drawing/2014/main" val="178079531"/>
                    </a:ext>
                  </a:extLst>
                </a:gridCol>
                <a:gridCol w="3105807">
                  <a:extLst>
                    <a:ext uri="{9D8B030D-6E8A-4147-A177-3AD203B41FA5}">
                      <a16:colId xmlns:a16="http://schemas.microsoft.com/office/drawing/2014/main" val="2959152709"/>
                    </a:ext>
                  </a:extLst>
                </a:gridCol>
                <a:gridCol w="4099035">
                  <a:extLst>
                    <a:ext uri="{9D8B030D-6E8A-4147-A177-3AD203B41FA5}">
                      <a16:colId xmlns:a16="http://schemas.microsoft.com/office/drawing/2014/main" val="3156422974"/>
                    </a:ext>
                  </a:extLst>
                </a:gridCol>
              </a:tblGrid>
              <a:tr h="5802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WP – </a:t>
                      </a:r>
                      <a:r>
                        <a:rPr lang="bg-BG" sz="2000" dirty="0">
                          <a:effectLst/>
                        </a:rPr>
                        <a:t>индикатор 1</a:t>
                      </a:r>
                      <a:endParaRPr lang="bg-BG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2000" dirty="0">
                          <a:effectLst/>
                        </a:rPr>
                        <a:t>Планирани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bg-BG" sz="2000" dirty="0">
                          <a:effectLst/>
                        </a:rPr>
                        <a:t>до 2026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endParaRPr lang="bg-BG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2000" dirty="0">
                          <a:effectLst/>
                        </a:rPr>
                        <a:t>Изпълнени до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31.03.2025,</a:t>
                      </a:r>
                      <a:r>
                        <a:rPr lang="bg-BG" sz="2000" b="1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bg-BG" sz="2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.06.2025</a:t>
                      </a:r>
                      <a:endParaRPr lang="bg-BG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2000" dirty="0">
                          <a:effectLst/>
                        </a:rPr>
                        <a:t>%</a:t>
                      </a:r>
                      <a:endParaRPr lang="bg-BG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19809042"/>
                  </a:ext>
                </a:extLst>
              </a:tr>
              <a:tr h="4682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WP1</a:t>
                      </a:r>
                      <a:endParaRPr lang="bg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2000" dirty="0">
                          <a:effectLst/>
                        </a:rPr>
                        <a:t>8</a:t>
                      </a:r>
                      <a:endParaRPr lang="bg-BG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25488" algn="l"/>
                        </a:tabLst>
                      </a:pPr>
                      <a:r>
                        <a:rPr lang="bg-BG" sz="2000" b="1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bg-BG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en-GB" sz="2000" b="1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2000" b="1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2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9525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2000" b="1" dirty="0">
                          <a:solidFill>
                            <a:schemeClr val="tx1"/>
                          </a:solidFill>
                          <a:effectLst/>
                        </a:rPr>
                        <a:t>162</a:t>
                      </a:r>
                      <a:r>
                        <a:rPr lang="en-GB" sz="2000" b="1" dirty="0">
                          <a:solidFill>
                            <a:srgbClr val="FFFF00"/>
                          </a:solidFill>
                          <a:effectLst/>
                        </a:rPr>
                        <a:t>  </a:t>
                      </a:r>
                      <a:r>
                        <a:rPr lang="en-GB" sz="2000" b="1" dirty="0">
                          <a:solidFill>
                            <a:srgbClr val="FF0000"/>
                          </a:solidFill>
                          <a:effectLst/>
                        </a:rPr>
                        <a:t>200</a:t>
                      </a:r>
                      <a:endParaRPr lang="bg-BG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52647182"/>
                  </a:ext>
                </a:extLst>
              </a:tr>
              <a:tr h="4682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WP2</a:t>
                      </a:r>
                      <a:endParaRPr lang="bg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2000" dirty="0">
                          <a:effectLst/>
                        </a:rPr>
                        <a:t>8</a:t>
                      </a:r>
                      <a:endParaRPr lang="bg-BG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25488" algn="l"/>
                        </a:tabLst>
                      </a:pPr>
                      <a:r>
                        <a:rPr lang="bg-BG" sz="2000" b="1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bg-BG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GB" sz="2000" b="1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2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9525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2000" b="1" dirty="0">
                          <a:solidFill>
                            <a:schemeClr val="tx1"/>
                          </a:solidFill>
                          <a:effectLst/>
                        </a:rPr>
                        <a:t>125</a:t>
                      </a:r>
                      <a:r>
                        <a:rPr lang="en-GB" sz="2000" b="1" dirty="0">
                          <a:solidFill>
                            <a:srgbClr val="FFFF00"/>
                          </a:solidFill>
                          <a:effectLst/>
                        </a:rPr>
                        <a:t>  </a:t>
                      </a:r>
                      <a:r>
                        <a:rPr lang="en-GB" sz="2000" b="1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r>
                        <a:rPr lang="bg-BG" sz="2000" b="1" dirty="0">
                          <a:solidFill>
                            <a:srgbClr val="FF0000"/>
                          </a:solidFill>
                          <a:effectLst/>
                        </a:rPr>
                        <a:t>62</a:t>
                      </a:r>
                      <a:endParaRPr lang="bg-BG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6808979"/>
                  </a:ext>
                </a:extLst>
              </a:tr>
              <a:tr h="4682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WP3</a:t>
                      </a:r>
                      <a:endParaRPr lang="bg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2000" dirty="0">
                          <a:effectLst/>
                        </a:rPr>
                        <a:t>9</a:t>
                      </a:r>
                      <a:endParaRPr lang="bg-BG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725488" algn="l"/>
                        </a:tabLst>
                      </a:pPr>
                      <a:r>
                        <a:rPr lang="bg-BG" sz="2000" b="1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bg-BG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en-GB" sz="2000" b="1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2000" b="1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2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9525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2000" b="1" dirty="0">
                          <a:solidFill>
                            <a:schemeClr val="tx1"/>
                          </a:solidFill>
                          <a:effectLst/>
                        </a:rPr>
                        <a:t>144</a:t>
                      </a:r>
                      <a:r>
                        <a:rPr lang="en-GB" sz="2000" b="1" dirty="0">
                          <a:solidFill>
                            <a:srgbClr val="FFFF00"/>
                          </a:solidFill>
                          <a:effectLst/>
                        </a:rPr>
                        <a:t>  </a:t>
                      </a:r>
                      <a:r>
                        <a:rPr lang="en-GB" sz="2000" b="1" dirty="0">
                          <a:solidFill>
                            <a:srgbClr val="FF0000"/>
                          </a:solidFill>
                          <a:effectLst/>
                        </a:rPr>
                        <a:t>177</a:t>
                      </a:r>
                      <a:endParaRPr lang="bg-BG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452371"/>
                  </a:ext>
                </a:extLst>
              </a:tr>
              <a:tr h="4682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WP4</a:t>
                      </a:r>
                      <a:endParaRPr lang="bg-BG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2000" dirty="0">
                          <a:effectLst/>
                        </a:rPr>
                        <a:t>9</a:t>
                      </a:r>
                      <a:endParaRPr lang="bg-BG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36575" algn="l"/>
                        </a:tabLst>
                      </a:pPr>
                      <a:r>
                        <a:rPr lang="bg-BG" sz="2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bg-BG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en-GB" sz="2000" b="1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2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9525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2000" b="1" dirty="0">
                          <a:solidFill>
                            <a:schemeClr val="tx1"/>
                          </a:solidFill>
                          <a:effectLst/>
                        </a:rPr>
                        <a:t>188</a:t>
                      </a:r>
                      <a:r>
                        <a:rPr lang="en-GB" sz="2000" b="1" dirty="0">
                          <a:solidFill>
                            <a:srgbClr val="FFFF00"/>
                          </a:solidFill>
                          <a:effectLst/>
                        </a:rPr>
                        <a:t>  </a:t>
                      </a:r>
                      <a:r>
                        <a:rPr lang="bg-BG" sz="2000" b="1" dirty="0">
                          <a:solidFill>
                            <a:srgbClr val="FF0000"/>
                          </a:solidFill>
                          <a:effectLst/>
                        </a:rPr>
                        <a:t>244</a:t>
                      </a:r>
                      <a:endParaRPr lang="bg-BG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51705925"/>
                  </a:ext>
                </a:extLst>
              </a:tr>
              <a:tr h="4682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bg-BG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Общо: 34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20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Общо: </a:t>
                      </a:r>
                      <a:r>
                        <a:rPr lang="bg-BG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r>
                        <a:rPr lang="en-GB" sz="2000" b="1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bg-BG" sz="2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bg-BG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9144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2496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8876"/>
            <a:ext cx="10515600" cy="592052"/>
          </a:xfrm>
        </p:spPr>
        <p:txBody>
          <a:bodyPr>
            <a:normAutofit/>
          </a:bodyPr>
          <a:lstStyle/>
          <a:p>
            <a:pPr algn="ctr"/>
            <a:r>
              <a:rPr lang="bg-BG" sz="1400" b="1" noProof="0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2" y="1309599"/>
            <a:ext cx="10515600" cy="490625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bg-BG" sz="1200" b="1" i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РП1</a:t>
            </a:r>
            <a:r>
              <a:rPr lang="bg-BG" sz="1200" b="1" i="1" noProof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bg-BG" sz="1200" i="1" noProof="0" dirty="0">
                <a:latin typeface="Arial" panose="020B0604020202020204" pitchFamily="34" charset="0"/>
                <a:cs typeface="Arial" panose="020B0604020202020204" pitchFamily="34" charset="0"/>
              </a:rPr>
              <a:t> Методи и алгоритми за дистанционно наблюдение на обекти и извършване на анализ, чрез системи с компютърно зрение и изкуствен интелект – </a:t>
            </a:r>
            <a:r>
              <a:rPr lang="en-GB" sz="1200" i="1" noProof="0" dirty="0">
                <a:latin typeface="Arial" panose="020B0604020202020204" pitchFamily="34" charset="0"/>
                <a:cs typeface="Arial" panose="020B0604020202020204" pitchFamily="34" charset="0"/>
              </a:rPr>
              <a:t>87</a:t>
            </a:r>
            <a:r>
              <a:rPr lang="bg-BG" sz="1200" i="1" noProof="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1200" i="1" noProof="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bg-BG" sz="1200" i="1" noProof="0" dirty="0">
                <a:latin typeface="Arial" panose="020B0604020202020204" pitchFamily="34" charset="0"/>
                <a:cs typeface="Arial" panose="020B0604020202020204" pitchFamily="34" charset="0"/>
              </a:rPr>
              <a:t>0 % напредък</a:t>
            </a:r>
          </a:p>
          <a:p>
            <a:pPr algn="just"/>
            <a:r>
              <a:rPr lang="bg-BG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Дейност 1.1</a:t>
            </a:r>
            <a:r>
              <a:rPr lang="bg-BG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. Методи и алгоритми за дистанционно наблюдение на обекти и извършване на анализ, чрез системи с компютърно зрение и изкуствен интелект</a:t>
            </a:r>
          </a:p>
          <a:p>
            <a:pPr algn="just">
              <a:spcBef>
                <a:spcPts val="600"/>
              </a:spcBef>
            </a:pPr>
            <a:r>
              <a:rPr lang="bg-BG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Очакван резултат: Създаване на комплексни методи и средства за дистанционно наблюдение и анализ на критична инфраструктура </a:t>
            </a:r>
          </a:p>
          <a:p>
            <a:pPr algn="just">
              <a:spcBef>
                <a:spcPts val="600"/>
              </a:spcBef>
            </a:pPr>
            <a:r>
              <a:rPr lang="bg-BG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Отчитан резултат: Анализирани са съвременните методи за предаване на данни в областта на Интернет на Нещата (</a:t>
            </a:r>
            <a:r>
              <a:rPr lang="bg-BG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IoT</a:t>
            </a:r>
            <a:r>
              <a:rPr lang="bg-BG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) и е описан е метод за анализ на използваните комуникационни протоколи.</a:t>
            </a:r>
            <a:endParaRPr lang="bg-BG" sz="12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Публикационна активност</a:t>
            </a:r>
            <a:r>
              <a:rPr kumimoji="0" lang="bg-BG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LcParenR"/>
              <a:tabLst/>
              <a:defRPr/>
            </a:pP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Bencheva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Nina; Zahariev, Plamen; Hristov, Georgi;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Banjerdpongchai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David; Kostadinov, Nikolay. Capacity Development through Intensive Training of Higher Education Teachers for Implementation of PLC Curricula in South-East Asia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Bencheva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Nina; Zahariev, Plamen; Hristov, Georgi;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Chaisricharoen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Roungsan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 Ilieva, Liliya; Kostadinov, Nikolay. Vocational Training of Local South-East Asian Specialists in PLC Implementation for Industrial Automation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Svetozar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Yolov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 Georgi Hristov; Plamen Zahariev. Development and integration of an Industrial automation system based on the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MQTT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Protocol </a:t>
            </a:r>
            <a:endParaRPr kumimoji="0" lang="bg-BG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lphaLcParenR" startAt="2"/>
              <a:tabLst/>
              <a:defRPr/>
            </a:pPr>
            <a:r>
              <a:rPr lang="bg-BG" sz="1200" b="1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lang="bg-BG" sz="1200" b="1" noProof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lang="bg-BG" sz="1200" b="1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бр.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информация, пода</a:t>
            </a:r>
            <a:r>
              <a:rPr lang="bg-BG" sz="1200" b="1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дени за публикуване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към издания/конференции, индексирани в </a:t>
            </a:r>
            <a:r>
              <a:rPr kumimoji="0" lang="bg-BG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1 бр.</a:t>
            </a: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GB" sz="1200" b="1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Zahariev, P., P. Stoilov.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A Framework for practical teaching of IoT concepts in the Higher Education Institutions using custom Zigbee devices and the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Zigbee2MQTT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platform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Процент на изпълнение на дейността към края на отчетния период: </a:t>
            </a: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  <a:r>
              <a:rPr kumimoji="0" lang="bg-BG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00</a:t>
            </a:r>
            <a:r>
              <a:rPr kumimoji="0" lang="bg-BG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NextGenerationEU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чрез Националния план за възстановяване и устойчивост на Република България,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004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D3506-69E7-2862-1AB2-841860DF6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276717-906E-CDA8-9BF8-4B5C272FC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74"/>
            <a:ext cx="10515600" cy="592052"/>
          </a:xfrm>
        </p:spPr>
        <p:txBody>
          <a:bodyPr>
            <a:normAutofit/>
          </a:bodyPr>
          <a:lstStyle/>
          <a:p>
            <a:pPr algn="ctr"/>
            <a:r>
              <a:rPr lang="bg-BG" sz="1400" b="1" noProof="0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38C4CE-C4E5-91E8-6004-A03F78781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2" y="1305356"/>
            <a:ext cx="10515600" cy="490625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bg-BG" sz="1400" b="1" i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РП1</a:t>
            </a:r>
            <a:r>
              <a:rPr lang="bg-BG" sz="1400" b="1" i="1" noProof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bg-BG" sz="1400" i="1" noProof="0" dirty="0">
                <a:latin typeface="Arial" panose="020B0604020202020204" pitchFamily="34" charset="0"/>
                <a:cs typeface="Arial" panose="020B0604020202020204" pitchFamily="34" charset="0"/>
              </a:rPr>
              <a:t> Методи и алгоритми за дистанционно наблюдение на обекти и извършване на анализ, чрез системи с компютърно зрение и изкуствен интелект – </a:t>
            </a:r>
            <a:r>
              <a:rPr lang="en-GB" sz="1400" i="1" dirty="0">
                <a:latin typeface="Arial" panose="020B0604020202020204" pitchFamily="34" charset="0"/>
                <a:cs typeface="Arial" panose="020B0604020202020204" pitchFamily="34" charset="0"/>
              </a:rPr>
              <a:t>87</a:t>
            </a:r>
            <a:r>
              <a:rPr lang="bg-BG" sz="1400" i="1" noProof="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1400" i="1" noProof="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bg-BG" sz="1400" i="1" noProof="0" dirty="0">
                <a:latin typeface="Arial" panose="020B0604020202020204" pitchFamily="34" charset="0"/>
                <a:cs typeface="Arial" panose="020B0604020202020204" pitchFamily="34" charset="0"/>
              </a:rPr>
              <a:t>0 % напредък</a:t>
            </a:r>
          </a:p>
          <a:p>
            <a:pPr algn="just"/>
            <a:r>
              <a:rPr lang="bg-BG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Дейност 1.3</a:t>
            </a:r>
            <a:r>
              <a:rPr lang="bg-BG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Разработване на методи за анализ на земеделски площи и посеви чрез визуална информация и сензорни системи. </a:t>
            </a:r>
          </a:p>
          <a:p>
            <a:pPr algn="just">
              <a:spcBef>
                <a:spcPts val="600"/>
              </a:spcBef>
            </a:pPr>
            <a:r>
              <a:rPr lang="bg-BG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Очакван резултат: 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Идентификация и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количествена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оценка на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посеви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горски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масиви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чрез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методи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компютърно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зрение,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визуални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3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спектрални</a:t>
            </a:r>
            <a:r>
              <a:rPr lang="ru-RU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 изображения</a:t>
            </a:r>
            <a:r>
              <a:rPr lang="bg-BG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Bef>
                <a:spcPts val="600"/>
              </a:spcBef>
            </a:pPr>
            <a:r>
              <a:rPr lang="bg-BG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Отчитан резултат: </a:t>
            </a:r>
            <a:r>
              <a:rPr lang="bg-BG" sz="1300" b="1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ецентрализирана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безкомуникационна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система за управление на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помпени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bg-BG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Дигителна</a:t>
            </a:r>
            <a:r>
              <a:rPr lang="bg-BG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т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рансформация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образованието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чрез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използване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3D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технологии,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добавена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виртуална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реалност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сериозни</a:t>
            </a:r>
            <a:r>
              <a:rPr lang="ru-RU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игри</a:t>
            </a:r>
            <a:r>
              <a:rPr lang="bg-BG" sz="13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300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Публикационна активност</a:t>
            </a:r>
            <a:r>
              <a:rPr kumimoji="0" lang="bg-BG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LcParenR"/>
              <a:tabLst/>
              <a:defRPr/>
            </a:pP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бр.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+mj-lt"/>
              <a:buAutoNum type="alphaLcParenR" startAt="2"/>
              <a:tabLst/>
              <a:defRPr/>
            </a:pPr>
            <a:r>
              <a:rPr lang="bg-BG" sz="1200" b="1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lang="bg-BG" sz="1200" b="1" noProof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lang="bg-BG" sz="1200" b="1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информация, подадени за публикуване към издания/конференции, индексирани в </a:t>
            </a:r>
            <a:r>
              <a:rPr kumimoji="0" lang="bg-BG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2 бр.</a:t>
            </a:r>
          </a:p>
          <a:p>
            <a:pPr marL="0" lvl="0" indent="0" algn="just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None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Георги Христов,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Дияна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Кинанева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Пламен Захариев, Иван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Белоев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Георги Георгиев.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Дигитални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индустриални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решения за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повишаване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мотивацията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подготовката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студентите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изискванията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на Индустрия 4.0</a:t>
            </a:r>
          </a:p>
          <a:p>
            <a:pPr marL="0" lvl="0" indent="0" algn="just">
              <a:lnSpc>
                <a:spcPct val="100000"/>
              </a:lnSpc>
              <a:spcBef>
                <a:spcPts val="400"/>
              </a:spcBef>
              <a:buNone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Георги Христов,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Дияна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Кинанева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Пламен Захариев, Иван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Белоев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Георги Георгиев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Използване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съвременни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дигитални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решения за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подпомагане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преподаването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STEAM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базирана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среда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0000"/>
              </a:lnSpc>
              <a:spcBef>
                <a:spcPts val="400"/>
              </a:spcBef>
              <a:buFont typeface="+mj-lt"/>
              <a:buAutoNum type="alphaLcPeriod" startAt="4"/>
              <a:defRPr/>
            </a:pP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научни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публикации и информация, в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процес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на подготовка за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подаване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към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издания/конференции,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индексирани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през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отчетния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период –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 algn="just">
              <a:lnSpc>
                <a:spcPct val="100000"/>
              </a:lnSpc>
              <a:spcBef>
                <a:spcPts val="400"/>
              </a:spcBef>
              <a:buNone/>
              <a:defRPr/>
            </a:pP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Roungsan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Chaisricharoen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Punnarumol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Temdee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Wanus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Srimaharaj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Hamed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Yahoui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Nina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Bencheva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Decentralized Communication-Free Controller for Synchronous Solar-Powered Water Pumping with Emulated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Neighbor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Sensing</a:t>
            </a:r>
            <a:endParaRPr kumimoji="0" lang="bg-BG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Процент на изпълнение на дейността към края на отчетния период: </a:t>
            </a:r>
            <a:r>
              <a:rPr kumimoji="0" lang="bg-BG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100,00%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F0139C7-2AEB-C215-743E-81ED2B870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NextGenerationEU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чрез Националния план за възстановяване и устойчивост на Република България,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-2.013-0001-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484F1B7-40C6-7E73-5AF5-43C6AFC04C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826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FBD63-B63C-BB5A-3D68-523EA4901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228D300-FF87-8EA1-DA63-166DFC92F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9276"/>
            <a:ext cx="10515600" cy="592052"/>
          </a:xfrm>
        </p:spPr>
        <p:txBody>
          <a:bodyPr>
            <a:normAutofit/>
          </a:bodyPr>
          <a:lstStyle/>
          <a:p>
            <a:pPr algn="ctr"/>
            <a:r>
              <a:rPr lang="bg-BG" sz="1400" b="1" noProof="0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84CE9FD-DB5C-3651-0A55-002BE2781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545" y="1226524"/>
            <a:ext cx="11650717" cy="473283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bg-BG" sz="6400" b="1" i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РП2</a:t>
            </a:r>
            <a:r>
              <a:rPr lang="bg-BG" sz="6400" b="1" i="1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bg-BG" sz="5600" i="1" noProof="0" dirty="0">
                <a:latin typeface="Arial" panose="020B0604020202020204" pitchFamily="34" charset="0"/>
                <a:cs typeface="Arial" panose="020B0604020202020204" pitchFamily="34" charset="0"/>
              </a:rPr>
              <a:t>Методи и алгоритми за тримерна дигитализация, визуализация и популяризиране на обекти и процеси – 162,00 % напредък</a:t>
            </a:r>
          </a:p>
          <a:p>
            <a:pPr algn="just">
              <a:spcBef>
                <a:spcPts val="600"/>
              </a:spcBef>
            </a:pPr>
            <a:r>
              <a:rPr lang="bg-BG" sz="4800" b="1" noProof="0" dirty="0">
                <a:latin typeface="Arial" panose="020B0604020202020204" pitchFamily="34" charset="0"/>
                <a:cs typeface="Arial" panose="020B0604020202020204" pitchFamily="34" charset="0"/>
              </a:rPr>
              <a:t>Дейност 2.1 </a:t>
            </a:r>
            <a:r>
              <a:rPr lang="ru-RU" sz="48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Развиване</a:t>
            </a:r>
            <a:r>
              <a:rPr lang="ru-RU" sz="48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48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комплексни</a:t>
            </a:r>
            <a:r>
              <a:rPr lang="ru-RU" sz="48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методи</a:t>
            </a:r>
            <a:r>
              <a:rPr lang="ru-RU" sz="48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48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тримерна</a:t>
            </a:r>
            <a:r>
              <a:rPr lang="ru-RU" sz="48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дигитализация, </a:t>
            </a:r>
            <a:r>
              <a:rPr lang="ru-RU" sz="48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пространствена</a:t>
            </a:r>
            <a:r>
              <a:rPr lang="ru-RU" sz="48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визуализация и репродукция на </a:t>
            </a:r>
            <a:r>
              <a:rPr lang="ru-RU" sz="48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обекти</a:t>
            </a:r>
            <a:r>
              <a:rPr lang="bg-BG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spcBef>
                <a:spcPts val="600"/>
              </a:spcBef>
            </a:pPr>
            <a:r>
              <a:rPr lang="bg-BG" sz="48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Очакван резултат: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Разработване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на подходи и работни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процеси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за реалистично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пресъздаване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, чрез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виртуална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смесена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добавена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реалност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, на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нефизически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пространства,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събития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процеси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bg-BG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400"/>
              </a:spcAft>
            </a:pPr>
            <a:r>
              <a:rPr lang="bg-BG" sz="48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Отчитан резултат: 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Предоставя се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всеобхватен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преглед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последните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изследвания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за Федеративно обучение в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здравеопазването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ФОЗ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) с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дълбоки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обучителни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модели.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Описва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рамката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разработване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ФОЗ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различни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здравни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дейности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както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съвременни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методологии,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основани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дълбоки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федеративни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обучителни</a:t>
            </a:r>
            <a:r>
              <a:rPr lang="ru-RU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архитектури</a:t>
            </a:r>
            <a:r>
              <a:rPr lang="bg-BG" sz="4800" noProof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Публикационна активност</a:t>
            </a:r>
            <a:r>
              <a:rPr kumimoji="0" lang="bg-BG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1 бр.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Amjad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Hudaib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Nadim Obeid, Amjad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Albashayren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Heban Mosleh, Yahya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Tashtoush</a:t>
            </a:r>
            <a:r>
              <a:rPr lang="bg-BG" sz="4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4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kumimoji="0" lang="bg-B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Georgi</a:t>
            </a:r>
            <a:r>
              <a:rPr kumimoji="0" lang="bg-B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Hristov. </a:t>
            </a:r>
            <a:r>
              <a:rPr kumimoji="0" lang="bg-B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Exploring the Implementation of Federated Learning in Healthcare: A Comprehensive Review</a:t>
            </a:r>
            <a:endParaRPr lang="bg-BG" sz="4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3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Yanawut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Chaiyo,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Worasak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Rueangsirarak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Georgi Hristov,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Punnarumol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Temdee</a:t>
            </a:r>
            <a:r>
              <a:rPr kumimoji="0" lang="bg-B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Improving Early Detection of Dementia: Extra Trees based Classification Model Using Inter-Relation-Based Features and K-Mean Synthetic Minority Oversampling Technique </a:t>
            </a:r>
            <a:endParaRPr kumimoji="0" lang="bg-BG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3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Plamen Zahariev; Georgi Hristov; Nina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Bencheva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 Diyana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Kinaneva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 Georgi Georgiev; Ivan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Beloev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Current technologies, present challenges and emerging solutions for digital transformation of the engineering education</a:t>
            </a:r>
          </a:p>
          <a:p>
            <a:pPr marL="0" marR="0" lvl="0" indent="0" algn="just" defTabSz="914400" rtl="0" eaLnBrk="1" fontAlgn="auto" latinLnBrk="0" hangingPunct="1">
              <a:lnSpc>
                <a:spcPct val="13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Plamen Zahariev; Georgi Hristov; Nina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Bencheva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 Diyana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Kinaneva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 Georgi Georgiev; Liliya Ilieva. The modern 3D technologies as a catalyst for the digital transformation of the education and industry</a:t>
            </a:r>
          </a:p>
          <a:p>
            <a:pPr marL="0" marR="0" lvl="0" indent="0" algn="just" defTabSz="914400" rtl="0" eaLnBrk="1" fontAlgn="auto" latinLnBrk="0" hangingPunct="1">
              <a:lnSpc>
                <a:spcPct val="13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Yanawut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Chaiyo,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Worasak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Rueangsirarak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Georgi Hristov,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Punnarumol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Temdee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Enhanced Multi-Model Machine Learning-Based Dementia Detection Using a Data Enrichment Framework: Leveraging the Blessing of Dimensionality</a:t>
            </a:r>
          </a:p>
          <a:p>
            <a:pPr marL="441325" marR="0" lvl="0" indent="-441325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bg-B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</a:t>
            </a:r>
          </a:p>
          <a:p>
            <a:pPr marL="514350" indent="-514350" algn="just">
              <a:spcBef>
                <a:spcPts val="400"/>
              </a:spcBef>
              <a:buFont typeface="+mj-lt"/>
              <a:buAutoNum type="alphaLcParenR" startAt="3"/>
              <a:defRPr/>
            </a:pPr>
            <a:r>
              <a:rPr kumimoji="0" lang="bg-B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информация, подадени за публикуване към издания/конференции, индексирани в </a:t>
            </a:r>
            <a:r>
              <a:rPr kumimoji="0" lang="bg-BG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1 бр.</a:t>
            </a:r>
            <a:r>
              <a:rPr lang="en-GB" sz="4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bg-BG" sz="4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600"/>
              </a:spcBef>
              <a:spcAft>
                <a:spcPts val="400"/>
              </a:spcAft>
              <a:buNone/>
              <a:defRPr/>
            </a:pPr>
            <a:r>
              <a:rPr lang="en-GB" sz="4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Nina </a:t>
            </a:r>
            <a:r>
              <a:rPr lang="en-GB" sz="48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Bencheva</a:t>
            </a:r>
            <a:r>
              <a:rPr lang="en-GB" sz="4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Georgi Georgiev, Liliya Ilieva, Nikolay Kostadinov</a:t>
            </a:r>
            <a:r>
              <a:rPr lang="bg-BG" sz="4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4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Empowering Digitally Skilled Youth to Build IT Careers Using State-of-the-Art Technologies</a:t>
            </a:r>
            <a:r>
              <a:rPr lang="bg-BG" sz="4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Процент на изпълнение на дейността към края на отчетния период: 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bg-B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50%</a:t>
            </a:r>
            <a:endParaRPr lang="bg-BG" sz="4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bg-BG" noProof="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FD7C4A7-B4F4-5226-7720-86E65406D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NextGenerationEU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чрез Националния план за възстановяване и устойчивост на Република България,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A544D0B-1B24-73D7-BAB1-34986C7E5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194368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866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02E89A-5129-047A-136C-467765FF0F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36D2CF-EE9C-B9C9-B409-6CF22ADEA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99638"/>
            <a:ext cx="10515600" cy="592052"/>
          </a:xfrm>
        </p:spPr>
        <p:txBody>
          <a:bodyPr>
            <a:normAutofit/>
          </a:bodyPr>
          <a:lstStyle/>
          <a:p>
            <a:pPr algn="ctr"/>
            <a:r>
              <a:rPr lang="bg-BG" sz="1400" b="1" noProof="0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160DAE-8EB2-E936-F0D1-EEE759C89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2" y="1352652"/>
            <a:ext cx="10515600" cy="4605709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bg-BG" sz="5600" b="1" i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РП2</a:t>
            </a:r>
            <a:r>
              <a:rPr lang="bg-BG" sz="5600" b="1" i="1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bg-BG" sz="5600" i="1" noProof="0" dirty="0">
                <a:latin typeface="Arial" panose="020B0604020202020204" pitchFamily="34" charset="0"/>
                <a:cs typeface="Arial" panose="020B0604020202020204" pitchFamily="34" charset="0"/>
              </a:rPr>
              <a:t>Методи и алгоритми за тримерна дигитализация, визуализация и популяризиране на обекти и процеси – 162,00 % напредък</a:t>
            </a:r>
          </a:p>
          <a:p>
            <a:pPr algn="just"/>
            <a:r>
              <a:rPr lang="bg-BG" sz="5600" b="1" noProof="0" dirty="0">
                <a:latin typeface="Arial" panose="020B0604020202020204" pitchFamily="34" charset="0"/>
                <a:cs typeface="Arial" panose="020B0604020202020204" pitchFamily="34" charset="0"/>
              </a:rPr>
              <a:t>Дейност 2.2</a:t>
            </a:r>
            <a:r>
              <a:rPr lang="bg-BG" sz="5600" noProof="0" dirty="0">
                <a:latin typeface="Arial" panose="020B0604020202020204" pitchFamily="34" charset="0"/>
                <a:cs typeface="Arial" panose="020B0604020202020204" pitchFamily="34" charset="0"/>
              </a:rPr>
              <a:t> Създаване и изследване на кинематични модели чрез системи за тримерно визуално следене. </a:t>
            </a:r>
          </a:p>
          <a:p>
            <a:pPr algn="just"/>
            <a:r>
              <a:rPr lang="bg-BG" sz="56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Очакван резултат: </a:t>
            </a:r>
            <a:r>
              <a:rPr lang="bg-BG" sz="5600" noProof="0" dirty="0">
                <a:latin typeface="Arial" panose="020B0604020202020204" pitchFamily="34" charset="0"/>
                <a:cs typeface="Arial" panose="020B0604020202020204" pitchFamily="34" charset="0"/>
              </a:rPr>
              <a:t>Създаване и изследване на кинематични модели чрез системи за тримерно визуално следене.</a:t>
            </a:r>
          </a:p>
          <a:p>
            <a:pPr algn="just">
              <a:spcBef>
                <a:spcPts val="600"/>
              </a:spcBef>
            </a:pPr>
            <a:r>
              <a:rPr lang="bg-BG" sz="56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Отчитан резултат: </a:t>
            </a:r>
            <a:r>
              <a:rPr lang="bg-BG" sz="5600" noProof="0" dirty="0">
                <a:latin typeface="Arial" panose="020B0604020202020204" pitchFamily="34" charset="0"/>
                <a:cs typeface="Arial" panose="020B0604020202020204" pitchFamily="34" charset="0"/>
              </a:rPr>
              <a:t>Разработване и изследване на кинематични модели на движение и изпълнение на различни действия от хора и животни. Усъвършенстване на работните процеси и създаване на методики за оптималното изпълнение на процесите по създаване на кинематични модели.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Публикационна активност</a:t>
            </a:r>
            <a:r>
              <a:rPr kumimoji="0" lang="bg-BG" sz="5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5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 </a:t>
            </a:r>
          </a:p>
          <a:p>
            <a:pPr marL="441325" marR="0" lvl="0" indent="-441325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5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информация, подадени към издания/конференции, индексирани в </a:t>
            </a:r>
            <a:r>
              <a:rPr kumimoji="0" lang="bg-BG" sz="5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2 бр.</a:t>
            </a:r>
          </a:p>
          <a:p>
            <a:pPr marL="0" lvl="0" indent="0" algn="just"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ru-RU" sz="56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Кинанева</a:t>
            </a:r>
            <a:r>
              <a:rPr lang="ru-RU" sz="5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Д., </a:t>
            </a:r>
            <a:r>
              <a:rPr kumimoji="0" lang="ru-RU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Г. Георгиев, П. Захариев, В. Колев, Р. Стюарт.</a:t>
            </a:r>
            <a:r>
              <a:rPr kumimoji="0" lang="bg-BG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Game Design and Virtual Reality: Integration of innovative technologies in higher education</a:t>
            </a:r>
          </a:p>
          <a:p>
            <a:pPr marL="0" lvl="0" indent="0" algn="just"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ru-RU" sz="56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Кинанева</a:t>
            </a:r>
            <a:r>
              <a:rPr lang="ru-RU" sz="5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Д., Г. Георгиев, Г. </a:t>
            </a:r>
            <a:r>
              <a:rPr kumimoji="0" lang="ru-RU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Христов</a:t>
            </a:r>
            <a:r>
              <a:rPr lang="ru-RU" sz="5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П. Захариев</a:t>
            </a:r>
            <a:r>
              <a:rPr kumimoji="0" lang="ru-RU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kumimoji="0" lang="ru-RU" sz="5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Дигитална</a:t>
            </a:r>
            <a:r>
              <a:rPr kumimoji="0" lang="ru-RU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трансформация на </a:t>
            </a:r>
            <a:r>
              <a:rPr kumimoji="0" lang="ru-RU" sz="5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обучението</a:t>
            </a:r>
            <a:r>
              <a:rPr kumimoji="0" lang="ru-RU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по "</a:t>
            </a:r>
            <a:r>
              <a:rPr kumimoji="0" lang="ru-RU" sz="5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Мултимедия</a:t>
            </a:r>
            <a:r>
              <a:rPr kumimoji="0" lang="ru-RU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" чрез </a:t>
            </a:r>
            <a:r>
              <a:rPr kumimoji="0" lang="ru-RU" sz="5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изкуствен</a:t>
            </a:r>
            <a:r>
              <a:rPr kumimoji="0" lang="ru-RU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5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интелект</a:t>
            </a:r>
            <a:r>
              <a:rPr kumimoji="0" lang="ru-RU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и технологии за </a:t>
            </a:r>
            <a:r>
              <a:rPr kumimoji="0" lang="ru-RU" sz="5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регистриране</a:t>
            </a:r>
            <a:r>
              <a:rPr kumimoji="0" lang="ru-RU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kumimoji="0" lang="ru-RU" sz="5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движението</a:t>
            </a:r>
            <a:endParaRPr kumimoji="0" lang="bg-BG" sz="5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5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Процент на изпълнение на дейността към края на отчетния период: 50%</a:t>
            </a:r>
            <a:endParaRPr lang="bg-BG" sz="56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bg-BG" noProof="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80AE373-2EB3-AB4C-51CA-F3B7A8AC6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NextGenerationEU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чрез Националния план за възстановяване и устойчивост на Република България,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bg-BG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E2B39B-0E3A-FA66-A2C6-284270C62C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687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E8A10-B423-21F1-3A19-3DD20C885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D337BBA-4EEE-B33E-90C2-88D4CC5C0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5569"/>
            <a:ext cx="10515600" cy="592052"/>
          </a:xfrm>
        </p:spPr>
        <p:txBody>
          <a:bodyPr>
            <a:normAutofit/>
          </a:bodyPr>
          <a:lstStyle/>
          <a:p>
            <a:pPr algn="ctr"/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0704D34-A6E1-E69A-C8C8-0BB11E881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2" y="1416930"/>
            <a:ext cx="10515600" cy="457517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bg-BG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РП3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bg-BG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Математически анализ и </a:t>
            </a:r>
            <a:r>
              <a:rPr lang="bg-BG" sz="1400" i="1" noProof="0" dirty="0">
                <a:latin typeface="Arial" panose="020B0604020202020204" pitchFamily="34" charset="0"/>
                <a:cs typeface="Arial" panose="020B0604020202020204" pitchFamily="34" charset="0"/>
              </a:rPr>
              <a:t>моделиране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400" i="1" noProof="0" dirty="0">
                <a:latin typeface="Arial" panose="020B0604020202020204" pitchFamily="34" charset="0"/>
                <a:cs typeface="Arial" panose="020B0604020202020204" pitchFamily="34" charset="0"/>
              </a:rPr>
              <a:t>на процеси по генериране на двумерни изображения и многомерни модели</a:t>
            </a:r>
            <a:r>
              <a:rPr lang="en-GB" sz="1400" i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400" i="1" noProof="0" dirty="0">
                <a:latin typeface="Arial" panose="020B0604020202020204" pitchFamily="34" charset="0"/>
                <a:cs typeface="Arial" panose="020B0604020202020204" pitchFamily="34" charset="0"/>
              </a:rPr>
              <a:t>– 177,00 % напредък</a:t>
            </a:r>
          </a:p>
          <a:p>
            <a:pPr algn="just">
              <a:spcBef>
                <a:spcPts val="600"/>
              </a:spcBef>
            </a:pPr>
            <a:r>
              <a:rPr lang="bg-BG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Дейност 3.1</a:t>
            </a:r>
            <a:r>
              <a:rPr lang="en-GB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Анализ и </a:t>
            </a:r>
            <a:r>
              <a:rPr lang="ru-RU" sz="12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изследване</a:t>
            </a:r>
            <a:r>
              <a:rPr lang="ru-RU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2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методи</a:t>
            </a:r>
            <a:r>
              <a:rPr lang="ru-RU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12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клъстеризация</a:t>
            </a:r>
            <a:r>
              <a:rPr lang="bg-BG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Разработване</a:t>
            </a:r>
            <a:r>
              <a:rPr lang="ru-RU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2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алгоритми</a:t>
            </a:r>
            <a:r>
              <a:rPr lang="ru-RU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12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прогнозиране</a:t>
            </a:r>
            <a:r>
              <a:rPr lang="ru-RU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2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времеви</a:t>
            </a:r>
            <a:r>
              <a:rPr lang="ru-RU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редове</a:t>
            </a:r>
            <a:r>
              <a:rPr lang="ru-RU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 с приложения в </a:t>
            </a:r>
            <a:r>
              <a:rPr lang="ru-RU" sz="12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съвременните</a:t>
            </a:r>
            <a:r>
              <a:rPr lang="ru-RU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дигитални</a:t>
            </a:r>
            <a:r>
              <a:rPr lang="ru-RU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 технологии</a:t>
            </a:r>
            <a:endParaRPr lang="bg-BG" sz="12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bg-BG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Очакван резултат: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Изследване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методи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клъстеризация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Развиване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алгоритми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прогнозиране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базирани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подхода на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модифицираните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обикновени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диференциални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уравнения</a:t>
            </a:r>
            <a:endParaRPr lang="bg-BG" sz="1200" b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r>
              <a:rPr lang="bg-BG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Отчитан резултат: 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Анализ на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класически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алгоритми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прогнозиране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изследване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автоматизиране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методи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прогнозиране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Разработване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алгоритъм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създаване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генериращи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вектори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генериращи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матрици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; Анализ на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данни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високо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ниво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механизми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12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ранно</a:t>
            </a:r>
            <a:r>
              <a:rPr lang="ru-RU" sz="1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предупреждение.</a:t>
            </a:r>
            <a:endParaRPr lang="bg-BG" sz="1200" b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bg-BG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Публикационна активност</a:t>
            </a:r>
            <a:r>
              <a:rPr kumimoji="0" lang="bg-BG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  бр.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бр.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 информация, 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подадени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bg-BG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публикуване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към издания/конференции, индексирани в </a:t>
            </a:r>
            <a:r>
              <a:rPr kumimoji="0" lang="bg-BG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– 1 бр.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Vladislav 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Hinkov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Georgi Krastev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 approach to prediction at networked multimedia</a:t>
            </a:r>
            <a:endParaRPr kumimoji="0" lang="bg-BG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buFont typeface="+mj-lt"/>
              <a:buAutoNum type="alphaLcPeriod" startAt="4"/>
              <a:defRPr/>
            </a:pPr>
            <a:r>
              <a:rPr lang="bg-BG" sz="1200" b="1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lang="bg-BG" sz="1200" b="1" noProof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lang="bg-BG" sz="1200" b="1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през отчетния период </a:t>
            </a:r>
            <a:r>
              <a:rPr lang="ru-RU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ru-RU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</a:t>
            </a:r>
            <a:r>
              <a:rPr lang="ru-RU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 algn="just">
              <a:spcBef>
                <a:spcPts val="600"/>
              </a:spcBef>
              <a:buNone/>
              <a:defRPr/>
            </a:pPr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Vladislav </a:t>
            </a:r>
            <a:r>
              <a:rPr lang="en-GB" sz="12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Hinkov</a:t>
            </a:r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Georgi Krastev</a:t>
            </a:r>
            <a:r>
              <a:rPr lang="bg-BG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Applying Multiple Nonlinear Regression for Real-Time Audio and Video Conferencing Performance Prediction </a:t>
            </a:r>
            <a:endParaRPr kumimoji="0" lang="bg-BG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Процент на 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изпълнение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bg-BG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на дейността към края на отчетния период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10</a:t>
            </a:r>
            <a:r>
              <a:rPr lang="ru-RU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00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%</a:t>
            </a:r>
            <a:endParaRPr lang="bg-BG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8742C10-A702-41B3-A7DB-19707426A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</a:t>
            </a:r>
            <a:r>
              <a:rPr kumimoji="0" lang="ru-RU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RRP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1D9F311-34A9-AA04-25AC-E871FBAF30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795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6484</TotalTime>
  <Words>6532</Words>
  <Application>Microsoft Office PowerPoint</Application>
  <PresentationFormat>Widescreen</PresentationFormat>
  <Paragraphs>503</Paragraphs>
  <Slides>29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Arial Black</vt:lpstr>
      <vt:lpstr>Calibri</vt:lpstr>
      <vt:lpstr>Calibri Light</vt:lpstr>
      <vt:lpstr>Times New Roman</vt:lpstr>
      <vt:lpstr>Wingdings</vt:lpstr>
      <vt:lpstr>Office Theme</vt:lpstr>
      <vt:lpstr>PowerPoint Presentation</vt:lpstr>
      <vt:lpstr>КРАТКО ПРЕДСТАВЯНЕ НА ЦЕЛИТЕ НА ИЗСЛЕДОВАТЕЛСКАТА ПРОГРАМА НА НАУЧНАТА ГРУПА</vt:lpstr>
      <vt:lpstr>ПРЕДСТАВЯНЕ НА ЕКИПА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ИНДИКАТОРИТЕ НА НГ</vt:lpstr>
      <vt:lpstr>ИЗПЪЛНЕНИЕ НА РАБОТНАТА ПРОГРАМА НА НАУЧНАТА ГРУПА</vt:lpstr>
      <vt:lpstr>ИЗПЪЛНЕНИЕ НА РАБОТНАТА ПРОГРАМА НА НАУЧНАТА ГРУПА</vt:lpstr>
      <vt:lpstr>ИНДИВИДУАЛЕН ПРИНОС В ИЗПЪЛНЕНИЕ НА РАБОТНАТА ПРОГРАМА НА НАУЧНАТА ГРУПА</vt:lpstr>
      <vt:lpstr>ИНДИВИДУАЛЕН ПРИНОС В ИЗПЪЛНЕНИЕ НА РАБОТНАТА ПРОГРАМА НА НАУЧНАТА ГРУПА</vt:lpstr>
      <vt:lpstr>ИНДИВИДУАЛЕН ПРИНОС В ИЗПЪЛНЕНИЕ НА РАБОТНАТА ПРОГРАМА НА НАУЧНАТА ГРУПА</vt:lpstr>
      <vt:lpstr>ИНДИВИДУАЛЕН ПРИНОС В ИЗПЪЛНЕНИЕ НА РАБОТНАТА ПРОГРАМА НА НАУЧНАТА ГРУПА</vt:lpstr>
      <vt:lpstr>ИНДИВИДУАЛЕН ПРИНОС В ИЗПЪЛНЕНИЕ НА РАБОТНАТА ПРОГРАМА НА НАУЧНАТА ГРУПА</vt:lpstr>
      <vt:lpstr>ИНДИВИДУАЛЕН ПРИНОС В ИЗПЪЛНЕНИЕ НА РАБОТНАТА ПРОГРАМА НА НАУЧНАТА ГРУПА</vt:lpstr>
      <vt:lpstr>ИНДИВИДУАЛЕН ПРИНОС В ИЗПЪЛНЕНИЕ НА РАБОТНАТА ПРОГРАМА НА НАУЧНАТА ГРУПА</vt:lpstr>
      <vt:lpstr>ИНДИВИДУАЛЕН ПРИНОС В ИЗПЪЛНЕНИЕ НА РАБОТНАТА ПРОГРАМА НА НАУЧНАТА ГРУПА</vt:lpstr>
      <vt:lpstr>ИНДИВИДУАЛЕН ПРИНОС В ИЗПЪЛНЕНИЕ НА РАБОТНАТА ПРОГРАМА НА НАУЧНАТА ГРУПА</vt:lpstr>
      <vt:lpstr>АНАЛИЗ НА ФИНАНСИТЕ ЗА НАУЧНАТА ГРУПА, НАЗНАЧЕНИЯ, ПРЕДСТОЯЩИ НАЗНАЧЕНИЯ, ПРОМЯНА НА ПОЗИЦИИ И ДР. В СЪОТВЕТСТВИЕ С ЗАЛОЖЕНИТЕ ИНДИКАТОРИ</vt:lpstr>
      <vt:lpstr>АНАЛИЗ НА ФИНАНСИТЕ ЗА НАУЧНАТА ГРУПА, НАЗНАЧЕНИЯ, ПРЕДСТОЯЩИ НАЗНАЧЕНИЯ, ПРОМЯНА НА ПОЗИЦИИ И ДР. В СЪОТВЕТСТВИЕ С ЗАЛОЖЕНИТЕ ИНДИКАТОРИ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Наталия Венелинова</dc:creator>
  <cp:lastModifiedBy>Ioana</cp:lastModifiedBy>
  <cp:revision>294</cp:revision>
  <dcterms:created xsi:type="dcterms:W3CDTF">2024-04-13T08:35:21Z</dcterms:created>
  <dcterms:modified xsi:type="dcterms:W3CDTF">2025-07-01T20:14:16Z</dcterms:modified>
</cp:coreProperties>
</file>