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256" r:id="rId2"/>
    <p:sldId id="258" r:id="rId3"/>
    <p:sldId id="259" r:id="rId4"/>
    <p:sldId id="265" r:id="rId5"/>
    <p:sldId id="264" r:id="rId6"/>
    <p:sldId id="303" r:id="rId7"/>
    <p:sldId id="308" r:id="rId8"/>
    <p:sldId id="262" r:id="rId9"/>
    <p:sldId id="260" r:id="rId10"/>
    <p:sldId id="261" r:id="rId11"/>
    <p:sldId id="297" r:id="rId12"/>
    <p:sldId id="298" r:id="rId13"/>
    <p:sldId id="299" r:id="rId14"/>
    <p:sldId id="300" r:id="rId15"/>
    <p:sldId id="301" r:id="rId16"/>
    <p:sldId id="302" r:id="rId17"/>
    <p:sldId id="306" r:id="rId18"/>
    <p:sldId id="296" r:id="rId19"/>
    <p:sldId id="271" r:id="rId20"/>
    <p:sldId id="270" r:id="rId21"/>
    <p:sldId id="272" r:id="rId22"/>
    <p:sldId id="268" r:id="rId23"/>
    <p:sldId id="273" r:id="rId24"/>
    <p:sldId id="267" r:id="rId25"/>
    <p:sldId id="279" r:id="rId26"/>
    <p:sldId id="286" r:id="rId27"/>
    <p:sldId id="280" r:id="rId28"/>
    <p:sldId id="278" r:id="rId29"/>
    <p:sldId id="288" r:id="rId30"/>
    <p:sldId id="281" r:id="rId31"/>
    <p:sldId id="289" r:id="rId32"/>
    <p:sldId id="274" r:id="rId33"/>
    <p:sldId id="277" r:id="rId34"/>
    <p:sldId id="276" r:id="rId35"/>
    <p:sldId id="275" r:id="rId36"/>
    <p:sldId id="266" r:id="rId37"/>
    <p:sldId id="282" r:id="rId38"/>
    <p:sldId id="283" r:id="rId39"/>
    <p:sldId id="284" r:id="rId40"/>
    <p:sldId id="285" r:id="rId41"/>
    <p:sldId id="291" r:id="rId42"/>
    <p:sldId id="292" r:id="rId43"/>
    <p:sldId id="293" r:id="rId44"/>
    <p:sldId id="309" r:id="rId45"/>
    <p:sldId id="307" r:id="rId46"/>
    <p:sldId id="263" r:id="rId47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2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4FAE4DA-58B2-491D-8076-9C67ACDEAB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E566C-631D-400E-86EE-0DE55A63B0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E7591-0248-48E6-87B1-51E49EF9A822}" type="datetimeFigureOut">
              <a:rPr lang="bg-BG" smtClean="0"/>
              <a:t>3.7.2025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36043-6D42-4999-B76A-AB37CE6E62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4D6041-1F85-421C-80E9-439060E84AD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B2CC0-1BB0-4F80-80DC-CB4B5530731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6829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8A961-E825-41B9-AC5F-7260F0B20A67}" type="datetimeFigureOut">
              <a:rPr lang="bg-BG" smtClean="0"/>
              <a:t>3.7.2025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A0ECC-4701-4658-A364-8D67262D91A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3915672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E2F7-9042-45BE-B6E9-49BAD4B38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975946-8B40-44CD-AD60-289BAC500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A131A-ABD7-4CA1-825A-A1413362E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06A9-A906-42F6-9B53-1FB615742003}" type="datetime1">
              <a:rPr lang="bg-BG" smtClean="0"/>
              <a:t>3.7.2025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31160-4C79-4081-8369-FF3DD34C7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FDA1D-D344-43ED-A990-D98E60493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2845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83987-1AF3-4C8B-9137-723C5A9D0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5FEF8-0FA9-47A4-879A-44935630A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35F97-F025-439A-B5F2-A708628CB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19C0F-88EA-4D2D-8D20-7652B29F1D4E}" type="datetime1">
              <a:rPr lang="bg-BG" smtClean="0"/>
              <a:t>3.7.2025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8CBEB-955D-4043-9D1D-FB2F4FF48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79AB0-AC8C-434B-AF1B-9191B0DB5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1447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F7C714-D7CA-40AC-985D-54F30FB566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CE318F-F98F-4D3D-BBEA-A5819DD88F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86E0F-5C34-49F7-A23C-C055E5901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24FC-90DD-4D4B-8CA5-2C79BC1E4692}" type="datetime1">
              <a:rPr lang="bg-BG" smtClean="0"/>
              <a:t>3.7.2025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69083-260B-4899-AF96-89C63197E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98F3A-1A6D-4422-9BEC-77CDC139B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2536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9845F-CA34-4BCB-BBE3-AD3A449BC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8FD40-1A32-4FEB-8690-F6B08E947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49E79-F0A9-4BC6-B5D5-1E3EDD50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0C58-A3CB-43FB-BAE4-1FE0B5C7C04A}" type="datetime1">
              <a:rPr lang="bg-BG" smtClean="0"/>
              <a:t>3.7.2025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1EEE2-223C-40D0-B6E2-0E0515240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309F2-BF62-49D7-AB8A-4D799579A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9346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64CE9-CDAB-4DA2-BAE3-5F1A2E632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589DA3-7855-4A7E-B3E0-C26219EF4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D32FD-FDFB-43D4-9C2F-42AA62AF6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2175-3629-4CE2-9958-199D788B30CA}" type="datetime1">
              <a:rPr lang="bg-BG" smtClean="0"/>
              <a:t>3.7.2025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EE26E-1FBE-40F2-8B4C-E38389E0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AEAFC-B3C9-4EAB-82EA-D8ED00274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6906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EA9D4-AB97-4EED-8C27-5E67EEAE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0161E-68A3-4A60-BD68-2659F4D44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EA7097-E98D-4775-9347-6B09FD0D1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340E5-35C6-43CC-9A07-5D06E650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0D43-F0F0-4CEB-870B-B6F1843D9BA3}" type="datetime1">
              <a:rPr lang="bg-BG" smtClean="0"/>
              <a:t>3.7.2025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FF41AE-97FE-4D70-81B9-0F7DD9B1A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FA8D5-5FE9-4F61-81D5-800B34544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54725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11519-BAFC-42BC-9140-091914EFD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EFD0B-6D75-4FC5-B32C-81B8B5255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3E0DD9-959C-4FB1-A288-EB98FF736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EE88C2-EBE8-457C-ABD6-96D4473DEF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BA7963-457A-4D33-9560-C01BBE235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CC32B9-7212-4A7B-9AA8-8F9B3A6CE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82DE-07B8-4E81-9FAB-EB5F056D2AEF}" type="datetime1">
              <a:rPr lang="bg-BG" smtClean="0"/>
              <a:t>3.7.2025 г.</a:t>
            </a:fld>
            <a:endParaRPr lang="bg-B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16651A-ED14-4095-AFC5-F9373A687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A6741B-B186-41CD-B6D6-5717CC294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05255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233DC-7165-47DC-951C-DC96654F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384DFB-2783-4A44-846F-5D605F4C0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FC48-4E6E-4732-95A2-7D174A1B3F0F}" type="datetime1">
              <a:rPr lang="bg-BG" smtClean="0"/>
              <a:t>3.7.2025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3D4707-D111-4A43-9A3B-1FA27FC01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17269F-4DAF-4BB4-A044-06946B7C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1927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28B1CA-7538-4A8A-9DF0-48D16EAED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531D6-5590-4F99-9DAB-5ECA1F9080C0}" type="datetime1">
              <a:rPr lang="bg-BG" smtClean="0"/>
              <a:t>3.7.2025 г.</a:t>
            </a:fld>
            <a:endParaRPr lang="bg-B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6E9204-D7D9-40E4-B07B-9B9E32CE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DD4FDA-B653-47D2-9C46-9417FF86B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1465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0070B-FC05-43BF-A05C-43052EC0E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16886-165F-49D2-A451-2D1B18825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524977-CE6D-4F5E-AF78-52FFF2814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C7AA61-E5C5-4DBC-9C5B-8DE59FB5B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7139-B75C-447B-A9F9-645ADA11DA4A}" type="datetime1">
              <a:rPr lang="bg-BG" smtClean="0"/>
              <a:t>3.7.2025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5EBB9-E071-4FAB-A998-2C78C9552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04A405-A4AC-4EBA-8D42-3A1B6743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33386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33335-CAE1-4CE9-AC5E-A3DC1A1D6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2D8C41-B133-4584-B0FD-1EDD57EBB6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228AF9-9B5B-4912-B135-E8D09D7AEE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8181DC-8511-4B87-876B-E23D33CD4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6A413-199C-4A8E-B0DD-92D21B2826FC}" type="datetime1">
              <a:rPr lang="bg-BG" smtClean="0"/>
              <a:t>3.7.2025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FA93C4-3D3E-4631-8484-5C6B432C8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1CE06-9BB6-4A76-9612-12CF0DB0D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9529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D5FD1F-AFE1-46F8-918B-49EDEFB87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5910E9-D5DB-4432-B5EB-AD41B28CD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CFA6E-1D4F-4D07-A1A4-BD3E8AF355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61771-13AF-4725-AA59-36FEE0AB798D}" type="datetime1">
              <a:rPr lang="bg-BG" smtClean="0"/>
              <a:t>3.7.2025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3CC8B-EF03-4FAA-9B8A-6E3D5439EF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0E12E-842F-4195-923D-F62F0A4BC6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773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501650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193040"/>
            <a:ext cx="11223812" cy="77735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DAE00DA-4D9A-4E50-A147-8D552DE351E5}"/>
              </a:ext>
            </a:extLst>
          </p:cNvPr>
          <p:cNvSpPr txBox="1"/>
          <p:nvPr/>
        </p:nvSpPr>
        <p:spPr>
          <a:xfrm>
            <a:off x="1" y="2232212"/>
            <a:ext cx="12192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НАПРЕДЪК ПО ИЗПЪЛНЕНИЕ НА НАУЧНАТА ПРОГРАМА </a:t>
            </a: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 </a:t>
            </a:r>
          </a:p>
          <a:p>
            <a:pPr algn="ctr"/>
            <a:endParaRPr lang="bg-BG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Научна група </a:t>
            </a:r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ru-RU" dirty="0">
                <a:latin typeface="Arial Black" panose="020B0A04020102020204" pitchFamily="34" charset="0"/>
              </a:rPr>
              <a:t>3.1.4 ЦИФРОВИ, ПОСЛОЙНИ, ЕНЕРГИЙНО АСИСТИРАНИ ИНОВАТИВНИ</a:t>
            </a:r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ru-RU" dirty="0">
                <a:latin typeface="Arial Black" panose="020B0A04020102020204" pitchFamily="34" charset="0"/>
              </a:rPr>
              <a:t> ТЕХНОЛОГИИ И МОДЕЛИ</a:t>
            </a:r>
            <a:endParaRPr lang="en-US" dirty="0">
              <a:latin typeface="Arial Black" panose="020B0A04020102020204" pitchFamily="34" charset="0"/>
            </a:endParaRPr>
          </a:p>
          <a:p>
            <a:pPr algn="ctr"/>
            <a:endParaRPr lang="bg-BG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За периода 8.04.2024 –</a:t>
            </a:r>
            <a:r>
              <a:rPr lang="en-US" dirty="0">
                <a:latin typeface="Arial Black" panose="020B0A04020102020204" pitchFamily="34" charset="0"/>
              </a:rPr>
              <a:t> 30.06.2025</a:t>
            </a: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Ръководител: доц. д-р Александър Иванов</a:t>
            </a:r>
          </a:p>
        </p:txBody>
      </p:sp>
    </p:spTree>
    <p:extLst>
      <p:ext uri="{BB962C8B-B14F-4D97-AF65-F5344CB8AC3E}">
        <p14:creationId xmlns:p14="http://schemas.microsoft.com/office/powerpoint/2010/main" val="694808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DC4E1-B59F-0F8C-9598-21E4D24C6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2D5DA8B-B320-D3E2-3CA5-E83E92250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3933"/>
            <a:ext cx="10515600" cy="1101954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BEC88D-BC3D-F225-784D-3A255D0C2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1273089"/>
            <a:ext cx="11692647" cy="490387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350" b="1" i="1" dirty="0"/>
              <a:t>WP1</a:t>
            </a:r>
            <a:r>
              <a:rPr lang="en-US" sz="1350" b="1" i="1" dirty="0"/>
              <a:t> </a:t>
            </a:r>
            <a:r>
              <a:rPr lang="ru-RU" sz="1350" i="1" dirty="0" err="1"/>
              <a:t>Цифрови</a:t>
            </a:r>
            <a:r>
              <a:rPr lang="ru-RU" sz="1350" i="1" dirty="0"/>
              <a:t> </a:t>
            </a:r>
            <a:r>
              <a:rPr lang="ru-RU" sz="1350" i="1" dirty="0" err="1"/>
              <a:t>индустриални</a:t>
            </a:r>
            <a:r>
              <a:rPr lang="ru-RU" sz="1350" i="1" dirty="0"/>
              <a:t> </a:t>
            </a:r>
            <a:r>
              <a:rPr lang="ru-RU" sz="1350" i="1" dirty="0" err="1"/>
              <a:t>производствени</a:t>
            </a:r>
            <a:r>
              <a:rPr lang="ru-RU" sz="1350" i="1" dirty="0"/>
              <a:t> </a:t>
            </a:r>
            <a:r>
              <a:rPr lang="ru-RU" sz="1350" i="1" dirty="0" err="1"/>
              <a:t>системи</a:t>
            </a:r>
            <a:r>
              <a:rPr lang="ru-RU" sz="1350" i="1" dirty="0"/>
              <a:t>, бързо прототипиране и производство на изделия и </a:t>
            </a:r>
            <a:r>
              <a:rPr lang="ru-RU" sz="1350" i="1" dirty="0" err="1"/>
              <a:t>инструменти</a:t>
            </a:r>
            <a:r>
              <a:rPr lang="ru-RU" sz="1350" i="1" dirty="0"/>
              <a:t>, чрез </a:t>
            </a:r>
            <a:r>
              <a:rPr lang="ru-RU" sz="1350" i="1" dirty="0" err="1"/>
              <a:t>съвременни</a:t>
            </a:r>
            <a:r>
              <a:rPr lang="ru-RU" sz="1350" i="1" dirty="0"/>
              <a:t> </a:t>
            </a:r>
            <a:r>
              <a:rPr lang="ru-RU" sz="1350" i="1" dirty="0" err="1"/>
              <a:t>методи</a:t>
            </a:r>
            <a:r>
              <a:rPr lang="ru-RU" sz="1350" i="1" dirty="0"/>
              <a:t>. </a:t>
            </a:r>
            <a:r>
              <a:rPr lang="ru-RU" sz="1350" i="1" dirty="0" err="1"/>
              <a:t>Обработване</a:t>
            </a:r>
            <a:r>
              <a:rPr lang="ru-RU" sz="1350" i="1" dirty="0"/>
              <a:t> на </a:t>
            </a:r>
            <a:r>
              <a:rPr lang="ru-RU" sz="1350" i="1" dirty="0" err="1"/>
              <a:t>материали</a:t>
            </a:r>
            <a:r>
              <a:rPr lang="ru-RU" sz="1350" i="1" dirty="0"/>
              <a:t> и </a:t>
            </a:r>
            <a:r>
              <a:rPr lang="ru-RU" sz="1350" i="1" dirty="0" err="1"/>
              <a:t>получаване</a:t>
            </a:r>
            <a:r>
              <a:rPr lang="ru-RU" sz="1350" i="1" dirty="0"/>
              <a:t> на </a:t>
            </a:r>
            <a:r>
              <a:rPr lang="ru-RU" sz="1350" i="1" dirty="0" err="1"/>
              <a:t>слоеве</a:t>
            </a:r>
            <a:r>
              <a:rPr lang="ru-RU" sz="1350" i="1" dirty="0"/>
              <a:t> и </a:t>
            </a:r>
            <a:r>
              <a:rPr lang="ru-RU" sz="1350" i="1" dirty="0" err="1"/>
              <a:t>покрития</a:t>
            </a:r>
            <a:r>
              <a:rPr lang="ru-RU" sz="1350" i="1" dirty="0"/>
              <a:t>, </a:t>
            </a:r>
            <a:r>
              <a:rPr lang="ru-RU" sz="1350" i="1" dirty="0" err="1"/>
              <a:t>използвайки</a:t>
            </a:r>
            <a:r>
              <a:rPr lang="ru-RU" sz="1350" i="1" dirty="0"/>
              <a:t> </a:t>
            </a:r>
            <a:r>
              <a:rPr lang="ru-RU" sz="1350" i="1" dirty="0" err="1"/>
              <a:t>методите</a:t>
            </a:r>
            <a:r>
              <a:rPr lang="ru-RU" sz="1350" i="1" dirty="0"/>
              <a:t> на </a:t>
            </a:r>
            <a:r>
              <a:rPr lang="ru-RU" sz="1350" i="1" dirty="0" err="1"/>
              <a:t>физично</a:t>
            </a:r>
            <a:r>
              <a:rPr lang="ru-RU" sz="1350" i="1" dirty="0"/>
              <a:t> </a:t>
            </a:r>
            <a:r>
              <a:rPr lang="ru-RU" sz="1350" i="1" dirty="0" err="1"/>
              <a:t>парово</a:t>
            </a:r>
            <a:r>
              <a:rPr lang="ru-RU" sz="1350" i="1" dirty="0"/>
              <a:t> </a:t>
            </a:r>
            <a:r>
              <a:rPr lang="ru-RU" sz="1350" i="1" dirty="0" err="1"/>
              <a:t>отлагане</a:t>
            </a:r>
            <a:r>
              <a:rPr lang="ru-RU" sz="1350" i="1" dirty="0"/>
              <a:t> (PVD) </a:t>
            </a:r>
            <a:endParaRPr lang="en-US" sz="1350" i="1" dirty="0"/>
          </a:p>
          <a:p>
            <a:pPr algn="l"/>
            <a:r>
              <a:rPr lang="bg-BG" sz="1350" b="1" dirty="0"/>
              <a:t>Дейност </a:t>
            </a:r>
            <a:r>
              <a:rPr lang="ru-RU" sz="1350" b="1" dirty="0"/>
              <a:t>1.3. </a:t>
            </a:r>
            <a:r>
              <a:rPr lang="ru-RU" sz="1350" dirty="0"/>
              <a:t>Развитие на </a:t>
            </a:r>
            <a:r>
              <a:rPr lang="ru-RU" sz="1350" dirty="0" err="1"/>
              <a:t>високоефективни</a:t>
            </a:r>
            <a:r>
              <a:rPr lang="ru-RU" sz="1350" dirty="0"/>
              <a:t> и </a:t>
            </a:r>
            <a:r>
              <a:rPr lang="ru-RU" sz="1350" dirty="0" err="1"/>
              <a:t>еколого-ориентирани</a:t>
            </a:r>
            <a:r>
              <a:rPr lang="ru-RU" sz="1350" dirty="0"/>
              <a:t> PVD технологии за </a:t>
            </a:r>
            <a:r>
              <a:rPr lang="ru-RU" sz="1350" dirty="0" err="1"/>
              <a:t>получаване</a:t>
            </a:r>
            <a:r>
              <a:rPr lang="ru-RU" sz="1350" dirty="0"/>
              <a:t> на </a:t>
            </a:r>
            <a:r>
              <a:rPr lang="ru-RU" sz="1350" dirty="0" err="1"/>
              <a:t>функционални</a:t>
            </a:r>
            <a:r>
              <a:rPr lang="ru-RU" sz="1350" dirty="0"/>
              <a:t> наноструктурирани </a:t>
            </a:r>
            <a:r>
              <a:rPr lang="ru-RU" sz="1350" dirty="0" err="1"/>
              <a:t>покрития</a:t>
            </a:r>
            <a:r>
              <a:rPr lang="ru-RU" sz="1350" dirty="0"/>
              <a:t> с приложение в </a:t>
            </a:r>
            <a:r>
              <a:rPr lang="ru-RU" sz="1350" dirty="0" err="1"/>
              <a:t>машиностроенето</a:t>
            </a:r>
            <a:r>
              <a:rPr lang="ru-RU" sz="1350" dirty="0"/>
              <a:t> и </a:t>
            </a:r>
            <a:r>
              <a:rPr lang="ru-RU" sz="1350" dirty="0" err="1"/>
              <a:t>биомедицината</a:t>
            </a:r>
            <a:r>
              <a:rPr lang="ru-RU" sz="1350" dirty="0"/>
              <a:t>. </a:t>
            </a:r>
            <a:r>
              <a:rPr lang="ru-RU" sz="1350" dirty="0" err="1"/>
              <a:t>Модернизиране</a:t>
            </a:r>
            <a:r>
              <a:rPr lang="ru-RU" sz="1350" dirty="0"/>
              <a:t> на </a:t>
            </a:r>
            <a:r>
              <a:rPr lang="ru-RU" sz="1350" dirty="0" err="1"/>
              <a:t>лабораторната</a:t>
            </a:r>
            <a:r>
              <a:rPr lang="ru-RU" sz="1350" dirty="0"/>
              <a:t> инфраструктура и </a:t>
            </a:r>
            <a:r>
              <a:rPr lang="ru-RU" sz="1350" dirty="0" err="1"/>
              <a:t>технологичното</a:t>
            </a:r>
            <a:r>
              <a:rPr lang="ru-RU" sz="1350" dirty="0"/>
              <a:t> оборудване с цел </a:t>
            </a:r>
            <a:r>
              <a:rPr lang="ru-RU" sz="1350" dirty="0" err="1"/>
              <a:t>получаване</a:t>
            </a:r>
            <a:r>
              <a:rPr lang="ru-RU" sz="1350" dirty="0"/>
              <a:t> и </a:t>
            </a:r>
            <a:r>
              <a:rPr lang="ru-RU" sz="1350" dirty="0" err="1"/>
              <a:t>изследване</a:t>
            </a:r>
            <a:r>
              <a:rPr lang="ru-RU" sz="1350" dirty="0"/>
              <a:t> на </a:t>
            </a:r>
            <a:r>
              <a:rPr lang="ru-RU" sz="1350" dirty="0" err="1"/>
              <a:t>висококачествени</a:t>
            </a:r>
            <a:r>
              <a:rPr lang="ru-RU" sz="1350" dirty="0"/>
              <a:t> </a:t>
            </a:r>
            <a:r>
              <a:rPr lang="ru-RU" sz="1350" dirty="0" err="1"/>
              <a:t>кондензати</a:t>
            </a:r>
            <a:r>
              <a:rPr lang="ru-RU" sz="1350" dirty="0"/>
              <a:t> с </a:t>
            </a:r>
            <a:r>
              <a:rPr lang="ru-RU" sz="1350" dirty="0" err="1"/>
              <a:t>висока</a:t>
            </a:r>
            <a:r>
              <a:rPr lang="ru-RU" sz="1350" dirty="0"/>
              <a:t> </a:t>
            </a:r>
            <a:r>
              <a:rPr lang="ru-RU" sz="1350" dirty="0" err="1"/>
              <a:t>адхезионна</a:t>
            </a:r>
            <a:r>
              <a:rPr lang="ru-RU" sz="1350" dirty="0"/>
              <a:t> </a:t>
            </a:r>
            <a:r>
              <a:rPr lang="ru-RU" sz="1350" dirty="0" err="1"/>
              <a:t>якост</a:t>
            </a:r>
            <a:r>
              <a:rPr lang="ru-RU" sz="1350" dirty="0"/>
              <a:t> и </a:t>
            </a:r>
            <a:r>
              <a:rPr lang="ru-RU" sz="1350" dirty="0" err="1"/>
              <a:t>други</a:t>
            </a:r>
            <a:r>
              <a:rPr lang="ru-RU" sz="1350" dirty="0"/>
              <a:t> </a:t>
            </a:r>
            <a:r>
              <a:rPr lang="ru-RU" sz="1350" dirty="0" err="1"/>
              <a:t>желани</a:t>
            </a:r>
            <a:r>
              <a:rPr lang="ru-RU" sz="1350" dirty="0"/>
              <a:t> </a:t>
            </a:r>
            <a:r>
              <a:rPr lang="ru-RU" sz="1350" dirty="0" err="1"/>
              <a:t>функционални</a:t>
            </a:r>
            <a:r>
              <a:rPr lang="ru-RU" sz="1350" dirty="0"/>
              <a:t> свойства.</a:t>
            </a:r>
          </a:p>
          <a:p>
            <a:pPr algn="just"/>
            <a:r>
              <a:rPr lang="bg-BG" sz="1350" b="1" dirty="0"/>
              <a:t>Очакван резултат: </a:t>
            </a:r>
            <a:endParaRPr lang="en-US" sz="135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Натрупване</a:t>
            </a:r>
            <a:r>
              <a:rPr lang="ru-RU" sz="1350" dirty="0"/>
              <a:t> на информация за </a:t>
            </a:r>
            <a:r>
              <a:rPr lang="ru-RU" sz="1350" dirty="0" err="1"/>
              <a:t>технологичните</a:t>
            </a:r>
            <a:r>
              <a:rPr lang="ru-RU" sz="1350" dirty="0"/>
              <a:t> </a:t>
            </a:r>
            <a:r>
              <a:rPr lang="ru-RU" sz="1350" dirty="0" err="1"/>
              <a:t>възможности</a:t>
            </a:r>
            <a:r>
              <a:rPr lang="ru-RU" sz="1350" dirty="0"/>
              <a:t> и </a:t>
            </a:r>
            <a:r>
              <a:rPr lang="ru-RU" sz="1350" dirty="0" err="1"/>
              <a:t>зрялост</a:t>
            </a:r>
            <a:r>
              <a:rPr lang="ru-RU" sz="1350" dirty="0"/>
              <a:t> </a:t>
            </a:r>
            <a:r>
              <a:rPr lang="ru-RU" sz="1350" dirty="0" err="1"/>
              <a:t>наапаратурата</a:t>
            </a:r>
            <a:r>
              <a:rPr lang="ru-RU" sz="1350" dirty="0"/>
              <a:t> и </a:t>
            </a:r>
            <a:r>
              <a:rPr lang="ru-RU" sz="1350" dirty="0" err="1"/>
              <a:t>софтуера</a:t>
            </a:r>
            <a:r>
              <a:rPr lang="ru-RU" sz="135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 </a:t>
            </a:r>
            <a:r>
              <a:rPr lang="ru-RU" sz="1350" dirty="0" err="1"/>
              <a:t>Закупуване</a:t>
            </a:r>
            <a:r>
              <a:rPr lang="ru-RU" sz="1350" dirty="0"/>
              <a:t> /</a:t>
            </a:r>
            <a:r>
              <a:rPr lang="ru-RU" sz="1350" dirty="0" err="1"/>
              <a:t>модернизиране</a:t>
            </a:r>
            <a:r>
              <a:rPr lang="ru-RU" sz="1350" dirty="0"/>
              <a:t>  на научно оборудване, </a:t>
            </a:r>
            <a:r>
              <a:rPr lang="ru-RU" sz="1350" dirty="0" err="1"/>
              <a:t>позволяващо</a:t>
            </a:r>
            <a:r>
              <a:rPr lang="ru-RU" sz="1350" dirty="0"/>
              <a:t> </a:t>
            </a:r>
            <a:r>
              <a:rPr lang="ru-RU" sz="1350" dirty="0" err="1"/>
              <a:t>провеждане</a:t>
            </a:r>
            <a:r>
              <a:rPr lang="ru-RU" sz="1350" dirty="0"/>
              <a:t> на широка гама от </a:t>
            </a:r>
            <a:r>
              <a:rPr lang="ru-RU" sz="1350" dirty="0" err="1"/>
              <a:t>експерименти</a:t>
            </a:r>
            <a:r>
              <a:rPr lang="ru-RU" sz="1350" dirty="0"/>
              <a:t>. -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 err="1"/>
              <a:t>Усвояване</a:t>
            </a:r>
            <a:r>
              <a:rPr lang="ru-RU" sz="1350" dirty="0"/>
              <a:t> на нови знания и умения от обучения персонал. </a:t>
            </a:r>
            <a:endParaRPr lang="en-US" sz="135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Провеждане</a:t>
            </a:r>
            <a:r>
              <a:rPr lang="ru-RU" sz="1350" dirty="0"/>
              <a:t> на </a:t>
            </a:r>
            <a:r>
              <a:rPr lang="ru-RU" sz="1350" dirty="0" err="1"/>
              <a:t>високоточни</a:t>
            </a:r>
            <a:r>
              <a:rPr lang="ru-RU" sz="1350" dirty="0"/>
              <a:t> </a:t>
            </a:r>
            <a:r>
              <a:rPr lang="ru-RU" sz="1350" dirty="0" err="1"/>
              <a:t>експерименти</a:t>
            </a:r>
            <a:r>
              <a:rPr lang="ru-RU" sz="1350" dirty="0"/>
              <a:t> и </a:t>
            </a:r>
            <a:r>
              <a:rPr lang="ru-RU" sz="1350" dirty="0" err="1"/>
              <a:t>изследвания</a:t>
            </a:r>
            <a:r>
              <a:rPr lang="ru-RU" sz="1350" dirty="0"/>
              <a:t> с </a:t>
            </a:r>
            <a:r>
              <a:rPr lang="ru-RU" sz="1350" dirty="0" err="1"/>
              <a:t>помощта</a:t>
            </a:r>
            <a:r>
              <a:rPr lang="ru-RU" sz="1350" dirty="0"/>
              <a:t> на </a:t>
            </a:r>
            <a:r>
              <a:rPr lang="ru-RU" sz="1350" dirty="0" err="1"/>
              <a:t>съвременна</a:t>
            </a:r>
            <a:r>
              <a:rPr lang="ru-RU" sz="1350" dirty="0"/>
              <a:t> </a:t>
            </a:r>
            <a:r>
              <a:rPr lang="ru-RU" sz="1350" dirty="0" err="1"/>
              <a:t>апаратура</a:t>
            </a:r>
            <a:r>
              <a:rPr lang="ru-RU" sz="1350" dirty="0"/>
              <a:t> и </a:t>
            </a:r>
            <a:r>
              <a:rPr lang="ru-RU" sz="1350" dirty="0" err="1"/>
              <a:t>софтуер</a:t>
            </a:r>
            <a:r>
              <a:rPr lang="ru-RU" sz="135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Натрупване</a:t>
            </a:r>
            <a:r>
              <a:rPr lang="ru-RU" sz="1350" dirty="0"/>
              <a:t> на </a:t>
            </a:r>
            <a:r>
              <a:rPr lang="ru-RU" sz="1350" dirty="0" err="1"/>
              <a:t>данни</a:t>
            </a:r>
            <a:r>
              <a:rPr lang="ru-RU" sz="1350" dirty="0"/>
              <a:t> за </a:t>
            </a:r>
            <a:r>
              <a:rPr lang="ru-RU" sz="1350" dirty="0" err="1"/>
              <a:t>оптимални</a:t>
            </a:r>
            <a:r>
              <a:rPr lang="ru-RU" sz="1350" dirty="0"/>
              <a:t> </a:t>
            </a:r>
            <a:r>
              <a:rPr lang="ru-RU" sz="1350" dirty="0" err="1"/>
              <a:t>параметри</a:t>
            </a:r>
            <a:r>
              <a:rPr lang="ru-RU" sz="1350" dirty="0"/>
              <a:t> на </a:t>
            </a:r>
            <a:r>
              <a:rPr lang="ru-RU" sz="1350" dirty="0" err="1"/>
              <a:t>процесите</a:t>
            </a:r>
            <a:r>
              <a:rPr lang="ru-RU" sz="1350" dirty="0"/>
              <a:t>, </a:t>
            </a:r>
            <a:r>
              <a:rPr lang="ru-RU" sz="1350" dirty="0" err="1"/>
              <a:t>изучаване</a:t>
            </a:r>
            <a:r>
              <a:rPr lang="ru-RU" sz="1350" dirty="0"/>
              <a:t> </a:t>
            </a:r>
            <a:r>
              <a:rPr lang="ru-RU" sz="1350" dirty="0" err="1"/>
              <a:t>тяхното</a:t>
            </a:r>
            <a:r>
              <a:rPr lang="ru-RU" sz="1350" dirty="0"/>
              <a:t> влияние </a:t>
            </a:r>
            <a:r>
              <a:rPr lang="ru-RU" sz="1350" dirty="0" err="1"/>
              <a:t>върху</a:t>
            </a:r>
            <a:r>
              <a:rPr lang="ru-RU" sz="1350" dirty="0"/>
              <a:t> </a:t>
            </a:r>
            <a:r>
              <a:rPr lang="ru-RU" sz="1350" dirty="0" err="1"/>
              <a:t>структурата</a:t>
            </a:r>
            <a:r>
              <a:rPr lang="ru-RU" sz="1350" dirty="0"/>
              <a:t>, </a:t>
            </a:r>
            <a:r>
              <a:rPr lang="ru-RU" sz="1350" dirty="0" err="1"/>
              <a:t>свойствата</a:t>
            </a:r>
            <a:r>
              <a:rPr lang="ru-RU" sz="1350" dirty="0"/>
              <a:t> и </a:t>
            </a:r>
            <a:r>
              <a:rPr lang="ru-RU" sz="1350" dirty="0" err="1"/>
              <a:t>качеството</a:t>
            </a:r>
            <a:r>
              <a:rPr lang="ru-RU" sz="1350" dirty="0"/>
              <a:t> на </a:t>
            </a:r>
            <a:r>
              <a:rPr lang="ru-RU" sz="1350" dirty="0" err="1"/>
              <a:t>изследваните</a:t>
            </a:r>
            <a:r>
              <a:rPr lang="ru-RU" sz="1350" dirty="0"/>
              <a:t> </a:t>
            </a:r>
            <a:r>
              <a:rPr lang="ru-RU" sz="1350" dirty="0" err="1"/>
              <a:t>обекти</a:t>
            </a:r>
            <a:r>
              <a:rPr lang="ru-RU" sz="135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Обобщаване</a:t>
            </a:r>
            <a:r>
              <a:rPr lang="ru-RU" sz="1350" dirty="0"/>
              <a:t> на </a:t>
            </a:r>
            <a:r>
              <a:rPr lang="ru-RU" sz="1350" dirty="0" err="1"/>
              <a:t>резултатите</a:t>
            </a:r>
            <a:r>
              <a:rPr lang="ru-RU" sz="1350" dirty="0"/>
              <a:t> и </a:t>
            </a:r>
            <a:r>
              <a:rPr lang="ru-RU" sz="1350" dirty="0" err="1"/>
              <a:t>извеждане</a:t>
            </a:r>
            <a:r>
              <a:rPr lang="ru-RU" sz="1350" dirty="0"/>
              <a:t> на </a:t>
            </a:r>
            <a:r>
              <a:rPr lang="ru-RU" sz="1350" dirty="0" err="1"/>
              <a:t>фундаментални</a:t>
            </a:r>
            <a:r>
              <a:rPr lang="ru-RU" sz="1350" dirty="0"/>
              <a:t> или важни за </a:t>
            </a:r>
            <a:r>
              <a:rPr lang="ru-RU" sz="1350" dirty="0" err="1"/>
              <a:t>практиката</a:t>
            </a:r>
            <a:r>
              <a:rPr lang="ru-RU" sz="1350" dirty="0"/>
              <a:t> зависимости. </a:t>
            </a:r>
          </a:p>
          <a:p>
            <a:pPr algn="just"/>
            <a:r>
              <a:rPr lang="bg-BG" sz="1350" b="1" dirty="0"/>
              <a:t>Отчитан резултат: </a:t>
            </a:r>
            <a:endParaRPr lang="en-US" sz="135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Натрупване</a:t>
            </a:r>
            <a:r>
              <a:rPr lang="ru-RU" sz="1350" dirty="0"/>
              <a:t> на </a:t>
            </a:r>
            <a:r>
              <a:rPr lang="ru-RU" sz="1350" dirty="0" err="1"/>
              <a:t>данни</a:t>
            </a:r>
            <a:r>
              <a:rPr lang="ru-RU" sz="1350" dirty="0"/>
              <a:t> за </a:t>
            </a:r>
            <a:r>
              <a:rPr lang="ru-RU" sz="1350" dirty="0" err="1"/>
              <a:t>оптимални</a:t>
            </a:r>
            <a:r>
              <a:rPr lang="ru-RU" sz="1350" dirty="0"/>
              <a:t> </a:t>
            </a:r>
            <a:r>
              <a:rPr lang="ru-RU" sz="1350" dirty="0" err="1"/>
              <a:t>параметри</a:t>
            </a:r>
            <a:r>
              <a:rPr lang="ru-RU" sz="1350" dirty="0"/>
              <a:t> на </a:t>
            </a:r>
            <a:r>
              <a:rPr lang="ru-RU" sz="1350" dirty="0" err="1"/>
              <a:t>процесите</a:t>
            </a:r>
            <a:r>
              <a:rPr lang="ru-RU" sz="1350" dirty="0"/>
              <a:t>, </a:t>
            </a:r>
            <a:r>
              <a:rPr lang="ru-RU" sz="1350" dirty="0" err="1"/>
              <a:t>изучаване</a:t>
            </a:r>
            <a:r>
              <a:rPr lang="ru-RU" sz="1350" dirty="0"/>
              <a:t> </a:t>
            </a:r>
            <a:r>
              <a:rPr lang="ru-RU" sz="1350" dirty="0" err="1"/>
              <a:t>тяхното</a:t>
            </a:r>
            <a:r>
              <a:rPr lang="ru-RU" sz="1350" dirty="0"/>
              <a:t> влияние </a:t>
            </a:r>
            <a:r>
              <a:rPr lang="ru-RU" sz="1350" dirty="0" err="1"/>
              <a:t>върху</a:t>
            </a:r>
            <a:r>
              <a:rPr lang="ru-RU" sz="1350" dirty="0"/>
              <a:t> </a:t>
            </a:r>
            <a:r>
              <a:rPr lang="ru-RU" sz="1350" dirty="0" err="1"/>
              <a:t>структурата</a:t>
            </a:r>
            <a:r>
              <a:rPr lang="ru-RU" sz="1350" dirty="0"/>
              <a:t>, </a:t>
            </a:r>
            <a:r>
              <a:rPr lang="ru-RU" sz="1350" dirty="0" err="1"/>
              <a:t>свойствата</a:t>
            </a:r>
            <a:r>
              <a:rPr lang="ru-RU" sz="1350" dirty="0"/>
              <a:t> и </a:t>
            </a:r>
            <a:r>
              <a:rPr lang="ru-RU" sz="1350" dirty="0" err="1"/>
              <a:t>качеството</a:t>
            </a:r>
            <a:r>
              <a:rPr lang="ru-RU" sz="1350" dirty="0"/>
              <a:t> на </a:t>
            </a:r>
            <a:r>
              <a:rPr lang="ru-RU" sz="1350" dirty="0" err="1"/>
              <a:t>изследваните</a:t>
            </a:r>
            <a:r>
              <a:rPr lang="ru-RU" sz="1350" dirty="0"/>
              <a:t> </a:t>
            </a:r>
            <a:r>
              <a:rPr lang="ru-RU" sz="1350" dirty="0" err="1"/>
              <a:t>обекти</a:t>
            </a:r>
            <a:r>
              <a:rPr lang="ru-RU" sz="135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50" dirty="0"/>
              <a:t>-</a:t>
            </a:r>
            <a:r>
              <a:rPr lang="ru-RU" sz="1350" dirty="0" err="1"/>
              <a:t>Обобщаване</a:t>
            </a:r>
            <a:r>
              <a:rPr lang="ru-RU" sz="1350" dirty="0"/>
              <a:t> на </a:t>
            </a:r>
            <a:r>
              <a:rPr lang="ru-RU" sz="1350" dirty="0" err="1"/>
              <a:t>резултатите</a:t>
            </a:r>
            <a:r>
              <a:rPr lang="ru-RU" sz="1350" dirty="0"/>
              <a:t> и </a:t>
            </a:r>
            <a:r>
              <a:rPr lang="ru-RU" sz="1350" dirty="0" err="1"/>
              <a:t>извеждане</a:t>
            </a:r>
            <a:r>
              <a:rPr lang="ru-RU" sz="1350" dirty="0"/>
              <a:t> на </a:t>
            </a:r>
            <a:r>
              <a:rPr lang="ru-RU" sz="1350" dirty="0" err="1"/>
              <a:t>фундаментални</a:t>
            </a:r>
            <a:r>
              <a:rPr lang="ru-RU" sz="1350" dirty="0"/>
              <a:t> или важни за </a:t>
            </a:r>
            <a:r>
              <a:rPr lang="ru-RU" sz="1350" dirty="0" err="1"/>
              <a:t>практиката</a:t>
            </a:r>
            <a:r>
              <a:rPr lang="ru-RU" sz="1350" dirty="0"/>
              <a:t> зависимости.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135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3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  <a:r>
              <a:rPr lang="en-US" sz="1350" b="1" dirty="0">
                <a:solidFill>
                  <a:prstClr val="black"/>
                </a:solidFill>
                <a:cs typeface="Arial" panose="020B0604020202020204" pitchFamily="34" charset="0"/>
              </a:rPr>
              <a:t> - </a:t>
            </a:r>
            <a:r>
              <a:rPr lang="bg-BG" sz="1350" b="1" dirty="0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endParaRPr kumimoji="0" lang="bg-BG" sz="13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3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3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</a:t>
            </a:r>
            <a:r>
              <a:rPr kumimoji="0" lang="en-US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</a:t>
            </a: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бр.</a:t>
            </a:r>
            <a:endParaRPr kumimoji="0" lang="en-US" sz="13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3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3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дейността към края на отчетния период: </a:t>
            </a:r>
            <a:r>
              <a:rPr lang="bg-BG" sz="1350" b="1" dirty="0">
                <a:solidFill>
                  <a:prstClr val="black"/>
                </a:solidFill>
                <a:cs typeface="Arial" panose="020B0604020202020204" pitchFamily="34" charset="0"/>
              </a:rPr>
              <a:t>70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400" noProof="0" dirty="0">
              <a:cs typeface="Arial" panose="020B0604020202020204" pitchFamily="34" charset="0"/>
            </a:endParaRPr>
          </a:p>
          <a:p>
            <a:endParaRPr lang="bg-BG" sz="1400" dirty="0"/>
          </a:p>
          <a:p>
            <a:pPr marL="0" indent="0">
              <a:buNone/>
            </a:pPr>
            <a:endParaRPr lang="bg-BG" sz="1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5129C54-C7AD-DD4D-DF19-103C42DA84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6874EB63-A4A0-5497-C38F-9CC4DBE08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33606" y="6284067"/>
            <a:ext cx="5958394" cy="573933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3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CA6C2-86E9-2F54-09FD-7D0B4B6DD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E71561-21B3-9562-82F3-ECAAEDC1F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4477"/>
            <a:ext cx="10515600" cy="1121409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3DE31A-4DCB-64BC-98B4-21B413F77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09" y="1274323"/>
            <a:ext cx="11634280" cy="534201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i="1" dirty="0"/>
              <a:t>WP</a:t>
            </a:r>
            <a:r>
              <a:rPr lang="en-US" sz="1400" b="1" i="1" dirty="0"/>
              <a:t>2 </a:t>
            </a:r>
            <a:r>
              <a:rPr lang="ru-RU" sz="1400" i="1" dirty="0" err="1"/>
              <a:t>Проектиране</a:t>
            </a:r>
            <a:r>
              <a:rPr lang="ru-RU" sz="1400" i="1" dirty="0"/>
              <a:t>, </a:t>
            </a:r>
            <a:r>
              <a:rPr lang="ru-RU" sz="1400" i="1" dirty="0" err="1"/>
              <a:t>конструиране</a:t>
            </a:r>
            <a:r>
              <a:rPr lang="ru-RU" sz="1400" i="1" dirty="0"/>
              <a:t>, </a:t>
            </a:r>
            <a:r>
              <a:rPr lang="ru-RU" sz="1400" i="1" dirty="0" err="1"/>
              <a:t>моделиране</a:t>
            </a:r>
            <a:r>
              <a:rPr lang="ru-RU" sz="1400" i="1" dirty="0"/>
              <a:t>, </a:t>
            </a:r>
            <a:r>
              <a:rPr lang="ru-RU" sz="1400" i="1" dirty="0" err="1"/>
              <a:t>симулиране</a:t>
            </a:r>
            <a:r>
              <a:rPr lang="ru-RU" sz="1400" i="1" dirty="0"/>
              <a:t>, </a:t>
            </a:r>
            <a:r>
              <a:rPr lang="ru-RU" sz="1400" i="1" dirty="0" err="1"/>
              <a:t>изследване</a:t>
            </a:r>
            <a:r>
              <a:rPr lang="ru-RU" sz="1400" i="1" dirty="0"/>
              <a:t> и управление на </a:t>
            </a:r>
            <a:r>
              <a:rPr lang="ru-RU" sz="1400" i="1" dirty="0" err="1"/>
              <a:t>обекти</a:t>
            </a:r>
            <a:r>
              <a:rPr lang="ru-RU" sz="1400" i="1" dirty="0"/>
              <a:t>, </a:t>
            </a:r>
            <a:r>
              <a:rPr lang="ru-RU" sz="1400" i="1" dirty="0" err="1"/>
              <a:t>процеси</a:t>
            </a:r>
            <a:r>
              <a:rPr lang="ru-RU" sz="1400" i="1" dirty="0"/>
              <a:t> и </a:t>
            </a:r>
            <a:r>
              <a:rPr lang="ru-RU" sz="1400" i="1" dirty="0" err="1"/>
              <a:t>системи</a:t>
            </a:r>
            <a:r>
              <a:rPr lang="ru-RU" sz="1400" i="1" dirty="0"/>
              <a:t>, и </a:t>
            </a:r>
            <a:r>
              <a:rPr lang="ru-RU" sz="1400" i="1" dirty="0" err="1"/>
              <a:t>проекти</a:t>
            </a:r>
            <a:r>
              <a:rPr lang="ru-RU" sz="1400" i="1" dirty="0"/>
              <a:t>. Управление на </a:t>
            </a:r>
            <a:r>
              <a:rPr lang="ru-RU" sz="1400" i="1" dirty="0" err="1"/>
              <a:t>качеството</a:t>
            </a:r>
            <a:r>
              <a:rPr lang="ru-RU" sz="1400" i="1" dirty="0"/>
              <a:t> на </a:t>
            </a:r>
            <a:r>
              <a:rPr lang="ru-RU" sz="1400" i="1" dirty="0" err="1"/>
              <a:t>технологични</a:t>
            </a:r>
            <a:r>
              <a:rPr lang="ru-RU" sz="1400" i="1" dirty="0"/>
              <a:t> </a:t>
            </a:r>
            <a:r>
              <a:rPr lang="ru-RU" sz="1400" i="1" dirty="0" err="1"/>
              <a:t>системи</a:t>
            </a:r>
            <a:r>
              <a:rPr lang="ru-RU" sz="1400" i="1" dirty="0"/>
              <a:t> и </a:t>
            </a:r>
            <a:r>
              <a:rPr lang="ru-RU" sz="1400" i="1" dirty="0" err="1"/>
              <a:t>процеси</a:t>
            </a:r>
            <a:r>
              <a:rPr lang="en-US" sz="1400" i="1" dirty="0"/>
              <a:t> </a:t>
            </a:r>
            <a:r>
              <a:rPr lang="bg-BG" sz="1400" i="1" dirty="0"/>
              <a:t> </a:t>
            </a:r>
            <a:endParaRPr lang="en-US" sz="1400" i="1" dirty="0"/>
          </a:p>
          <a:p>
            <a:pPr algn="l"/>
            <a:r>
              <a:rPr lang="bg-BG" sz="1400" b="1" dirty="0"/>
              <a:t>Дейност </a:t>
            </a:r>
            <a:r>
              <a:rPr lang="en-US" sz="1400" b="1" dirty="0"/>
              <a:t>2.1</a:t>
            </a:r>
            <a:r>
              <a:rPr lang="ru-RU" sz="1400" b="1" dirty="0"/>
              <a:t>. </a:t>
            </a:r>
            <a:r>
              <a:rPr lang="ru-RU" sz="1400" dirty="0" err="1"/>
              <a:t>Проектиране</a:t>
            </a:r>
            <a:r>
              <a:rPr lang="ru-RU" sz="1400" dirty="0"/>
              <a:t> и </a:t>
            </a:r>
            <a:r>
              <a:rPr lang="ru-RU" sz="1400" dirty="0" err="1"/>
              <a:t>конструиране</a:t>
            </a:r>
            <a:r>
              <a:rPr lang="ru-RU" sz="1400" dirty="0"/>
              <a:t> на </a:t>
            </a:r>
            <a:r>
              <a:rPr lang="ru-RU" sz="1400" dirty="0" err="1"/>
              <a:t>металорежещи</a:t>
            </a:r>
            <a:r>
              <a:rPr lang="ru-RU" sz="1400" dirty="0"/>
              <a:t> </a:t>
            </a:r>
            <a:r>
              <a:rPr lang="ru-RU" sz="1400" dirty="0" err="1"/>
              <a:t>инструменти</a:t>
            </a:r>
            <a:r>
              <a:rPr lang="ru-RU" sz="1400" dirty="0"/>
              <a:t>. </a:t>
            </a:r>
            <a:r>
              <a:rPr lang="ru-RU" sz="1400" dirty="0" err="1"/>
              <a:t>Проектиране</a:t>
            </a:r>
            <a:r>
              <a:rPr lang="ru-RU" sz="1400" dirty="0"/>
              <a:t>, </a:t>
            </a:r>
            <a:r>
              <a:rPr lang="ru-RU" sz="1400" dirty="0" err="1"/>
              <a:t>конструиране</a:t>
            </a:r>
            <a:r>
              <a:rPr lang="ru-RU" sz="1400" dirty="0"/>
              <a:t> и </a:t>
            </a:r>
            <a:r>
              <a:rPr lang="ru-RU" sz="1400" dirty="0" err="1"/>
              <a:t>профилиране</a:t>
            </a:r>
            <a:r>
              <a:rPr lang="ru-RU" sz="1400" dirty="0"/>
              <a:t> на </a:t>
            </a:r>
            <a:r>
              <a:rPr lang="ru-RU" sz="1400" dirty="0" err="1"/>
              <a:t>валцоващи</a:t>
            </a:r>
            <a:r>
              <a:rPr lang="ru-RU" sz="1400" dirty="0"/>
              <a:t> и/или </a:t>
            </a:r>
            <a:r>
              <a:rPr lang="ru-RU" sz="1400" dirty="0" err="1"/>
              <a:t>металорежещи</a:t>
            </a:r>
            <a:r>
              <a:rPr lang="ru-RU" sz="1400" dirty="0"/>
              <a:t> </a:t>
            </a:r>
            <a:r>
              <a:rPr lang="ru-RU" sz="1400" dirty="0" err="1"/>
              <a:t>инструменти</a:t>
            </a:r>
            <a:r>
              <a:rPr lang="ru-RU" sz="1400" dirty="0"/>
              <a:t>. </a:t>
            </a:r>
            <a:r>
              <a:rPr lang="ru-RU" sz="1400" dirty="0" err="1"/>
              <a:t>Обобщаване</a:t>
            </a:r>
            <a:r>
              <a:rPr lang="ru-RU" sz="1400" dirty="0"/>
              <a:t> на </a:t>
            </a:r>
            <a:r>
              <a:rPr lang="ru-RU" sz="1400" dirty="0" err="1"/>
              <a:t>знанията</a:t>
            </a:r>
            <a:r>
              <a:rPr lang="ru-RU" sz="1400" dirty="0"/>
              <a:t> и </a:t>
            </a:r>
            <a:r>
              <a:rPr lang="ru-RU" sz="1400" dirty="0" err="1"/>
              <a:t>уменията</a:t>
            </a:r>
            <a:r>
              <a:rPr lang="ru-RU" sz="1400" dirty="0"/>
              <a:t> при графо-</a:t>
            </a:r>
            <a:r>
              <a:rPr lang="ru-RU" sz="1400" dirty="0" err="1"/>
              <a:t>аналитично</a:t>
            </a:r>
            <a:r>
              <a:rPr lang="ru-RU" sz="1400" dirty="0"/>
              <a:t> </a:t>
            </a:r>
            <a:r>
              <a:rPr lang="ru-RU" sz="1400" dirty="0" err="1"/>
              <a:t>профилиране</a:t>
            </a:r>
            <a:r>
              <a:rPr lang="ru-RU" sz="1400" dirty="0"/>
              <a:t> на </a:t>
            </a:r>
            <a:r>
              <a:rPr lang="ru-RU" sz="1400" dirty="0" err="1"/>
              <a:t>режещи</a:t>
            </a:r>
            <a:r>
              <a:rPr lang="ru-RU" sz="1400" dirty="0"/>
              <a:t> </a:t>
            </a:r>
            <a:r>
              <a:rPr lang="ru-RU" sz="1400" dirty="0" err="1"/>
              <a:t>инструменти</a:t>
            </a:r>
            <a:r>
              <a:rPr lang="ru-RU" sz="1400" dirty="0"/>
              <a:t>, </a:t>
            </a:r>
            <a:r>
              <a:rPr lang="ru-RU" sz="1400" dirty="0" err="1"/>
              <a:t>обработващи</a:t>
            </a:r>
            <a:r>
              <a:rPr lang="ru-RU" sz="1400" dirty="0"/>
              <a:t> </a:t>
            </a:r>
            <a:r>
              <a:rPr lang="ru-RU" sz="1400" dirty="0" err="1"/>
              <a:t>сложни</a:t>
            </a:r>
            <a:r>
              <a:rPr lang="ru-RU" sz="1400" dirty="0"/>
              <a:t> </a:t>
            </a:r>
            <a:r>
              <a:rPr lang="ru-RU" sz="1400" dirty="0" err="1"/>
              <a:t>профилни</a:t>
            </a:r>
            <a:r>
              <a:rPr lang="ru-RU" sz="1400" dirty="0"/>
              <a:t> </a:t>
            </a:r>
            <a:r>
              <a:rPr lang="ru-RU" sz="1400" dirty="0" err="1"/>
              <a:t>повърхнини</a:t>
            </a:r>
            <a:endParaRPr lang="en-US" sz="1400" dirty="0"/>
          </a:p>
          <a:p>
            <a:pPr algn="just"/>
            <a:r>
              <a:rPr lang="bg-BG" sz="1400" b="1" dirty="0"/>
              <a:t>Очакван резултат: </a:t>
            </a:r>
            <a:r>
              <a:rPr lang="ru-RU" sz="1400" dirty="0"/>
              <a:t>Обобщена методика за графо-</a:t>
            </a:r>
            <a:r>
              <a:rPr lang="ru-RU" sz="1400" dirty="0" err="1"/>
              <a:t>аналитично</a:t>
            </a:r>
            <a:r>
              <a:rPr lang="ru-RU" sz="1400" dirty="0"/>
              <a:t> </a:t>
            </a:r>
            <a:r>
              <a:rPr lang="ru-RU" sz="1400" dirty="0" err="1"/>
              <a:t>профилиране</a:t>
            </a:r>
            <a:r>
              <a:rPr lang="ru-RU" sz="1400" dirty="0"/>
              <a:t> на </a:t>
            </a:r>
            <a:r>
              <a:rPr lang="ru-RU" sz="1400" dirty="0" err="1"/>
              <a:t>режещи</a:t>
            </a:r>
            <a:r>
              <a:rPr lang="ru-RU" sz="1400" dirty="0"/>
              <a:t> </a:t>
            </a:r>
            <a:r>
              <a:rPr lang="ru-RU" sz="1400" dirty="0" err="1"/>
              <a:t>инструменти</a:t>
            </a:r>
            <a:r>
              <a:rPr lang="ru-RU" sz="1400" dirty="0"/>
              <a:t>, </a:t>
            </a:r>
            <a:r>
              <a:rPr lang="ru-RU" sz="1400" dirty="0" err="1"/>
              <a:t>обработващи</a:t>
            </a:r>
            <a:r>
              <a:rPr lang="ru-RU" sz="1400" dirty="0"/>
              <a:t> </a:t>
            </a:r>
            <a:r>
              <a:rPr lang="ru-RU" sz="1400" dirty="0" err="1"/>
              <a:t>сложни</a:t>
            </a:r>
            <a:r>
              <a:rPr lang="ru-RU" sz="1400" dirty="0"/>
              <a:t> </a:t>
            </a:r>
            <a:r>
              <a:rPr lang="ru-RU" sz="1400" dirty="0" err="1"/>
              <a:t>профилни</a:t>
            </a:r>
            <a:r>
              <a:rPr lang="ru-RU" sz="1400" dirty="0"/>
              <a:t> </a:t>
            </a:r>
            <a:r>
              <a:rPr lang="ru-RU" sz="1400" dirty="0" err="1"/>
              <a:t>повърхнини</a:t>
            </a:r>
            <a:r>
              <a:rPr lang="ru-RU" sz="1400" dirty="0"/>
              <a:t>. </a:t>
            </a:r>
            <a:endParaRPr lang="en-US" sz="1400" dirty="0"/>
          </a:p>
          <a:p>
            <a:r>
              <a:rPr lang="bg-BG" sz="1400" b="1" dirty="0"/>
              <a:t>Отчитан резултат: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bg-BG" sz="1400" b="1" dirty="0"/>
              <a:t>- </a:t>
            </a:r>
            <a:r>
              <a:rPr lang="bg-BG" sz="1400" dirty="0"/>
              <a:t>Разработване на аналитичен модел за изчисление на задни ъгли: Създаден е аналитичен модел за изчисление на задните ъгли на винтово свредло, използвайки параметри като координати и ъгли, свързани с геометрията на конуса и свредлото. Моделът е програмиран и тестван с помощта на MATLAB.</a:t>
            </a:r>
          </a:p>
          <a:p>
            <a:pPr marL="0" indent="0">
              <a:spcBef>
                <a:spcPts val="0"/>
              </a:spcBef>
              <a:buNone/>
            </a:pPr>
            <a:r>
              <a:rPr lang="bg-BG" sz="1400" dirty="0"/>
              <a:t>-  Пресметнати са задните ъгли за примерни точки с аналитичния модел и същите точки са анализирани в CAD системата. Резултатите са сравнени,</a:t>
            </a:r>
            <a:endParaRPr lang="en-US" sz="1400" dirty="0"/>
          </a:p>
          <a:p>
            <a:pPr>
              <a:spcBef>
                <a:spcPts val="0"/>
              </a:spcBef>
              <a:buFontTx/>
              <a:buChar char="-"/>
            </a:pPr>
            <a:r>
              <a:rPr lang="bg-BG" sz="1400" dirty="0"/>
              <a:t>Създаване и използване на CAD модел за валидация: Построен е CAD модел на заточено свредло в SolidWorks, за симулация на заточване на цилиндрична и конична задна повърхнина на свредло. </a:t>
            </a:r>
          </a:p>
          <a:p>
            <a:pPr>
              <a:spcBef>
                <a:spcPts val="0"/>
              </a:spcBef>
              <a:buFontTx/>
              <a:buChar char="-"/>
            </a:pPr>
            <a:endParaRPr lang="en-US" sz="140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3 бр.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публикационната дейността към края на 03.2025: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0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400" noProof="0" dirty="0">
              <a:cs typeface="Arial" panose="020B0604020202020204" pitchFamily="34" charset="0"/>
            </a:endParaRPr>
          </a:p>
          <a:p>
            <a:endParaRPr lang="bg-BG" sz="1600" dirty="0"/>
          </a:p>
          <a:p>
            <a:pPr marL="0" indent="0">
              <a:buNone/>
            </a:pPr>
            <a:endParaRPr lang="bg-BG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4634F4-7420-D4E0-C3CC-CD5EA1F452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3BC88FB0-A0F1-BB0B-F79F-08A55181F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169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5B4F0-FE29-3541-F3EF-136BE8C09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1B3CDA-F8D3-5735-386D-B2AC99F31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4204"/>
            <a:ext cx="10515600" cy="111168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66FBCC-1756-B71A-B0C5-BCBEA93DDC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1410511"/>
            <a:ext cx="11624553" cy="47664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i="1" dirty="0"/>
              <a:t>WP</a:t>
            </a:r>
            <a:r>
              <a:rPr lang="en-US" sz="1400" b="1" i="1" dirty="0"/>
              <a:t>2 </a:t>
            </a:r>
            <a:r>
              <a:rPr lang="ru-RU" sz="1400" i="1" dirty="0" err="1"/>
              <a:t>Проектиране</a:t>
            </a:r>
            <a:r>
              <a:rPr lang="ru-RU" sz="1400" i="1" dirty="0"/>
              <a:t>, </a:t>
            </a:r>
            <a:r>
              <a:rPr lang="ru-RU" sz="1400" i="1" dirty="0" err="1"/>
              <a:t>конструиране</a:t>
            </a:r>
            <a:r>
              <a:rPr lang="ru-RU" sz="1400" i="1" dirty="0"/>
              <a:t>, </a:t>
            </a:r>
            <a:r>
              <a:rPr lang="ru-RU" sz="1400" i="1" dirty="0" err="1"/>
              <a:t>моделиране</a:t>
            </a:r>
            <a:r>
              <a:rPr lang="ru-RU" sz="1400" i="1" dirty="0"/>
              <a:t>, </a:t>
            </a:r>
            <a:r>
              <a:rPr lang="ru-RU" sz="1400" i="1" dirty="0" err="1"/>
              <a:t>симулиране</a:t>
            </a:r>
            <a:r>
              <a:rPr lang="ru-RU" sz="1400" i="1" dirty="0"/>
              <a:t>, </a:t>
            </a:r>
            <a:r>
              <a:rPr lang="ru-RU" sz="1400" i="1" dirty="0" err="1"/>
              <a:t>изследване</a:t>
            </a:r>
            <a:r>
              <a:rPr lang="ru-RU" sz="1400" i="1" dirty="0"/>
              <a:t> и управление на </a:t>
            </a:r>
            <a:r>
              <a:rPr lang="ru-RU" sz="1400" i="1" dirty="0" err="1"/>
              <a:t>обекти</a:t>
            </a:r>
            <a:r>
              <a:rPr lang="ru-RU" sz="1400" i="1" dirty="0"/>
              <a:t>, </a:t>
            </a:r>
            <a:r>
              <a:rPr lang="ru-RU" sz="1400" i="1" dirty="0" err="1"/>
              <a:t>процеси</a:t>
            </a:r>
            <a:r>
              <a:rPr lang="ru-RU" sz="1400" i="1" dirty="0"/>
              <a:t> и </a:t>
            </a:r>
            <a:r>
              <a:rPr lang="ru-RU" sz="1400" i="1" dirty="0" err="1"/>
              <a:t>системи</a:t>
            </a:r>
            <a:r>
              <a:rPr lang="ru-RU" sz="1400" i="1" dirty="0"/>
              <a:t>, и </a:t>
            </a:r>
            <a:r>
              <a:rPr lang="ru-RU" sz="1400" i="1" dirty="0" err="1"/>
              <a:t>проекти</a:t>
            </a:r>
            <a:r>
              <a:rPr lang="ru-RU" sz="1400" i="1" dirty="0"/>
              <a:t>. Управление на </a:t>
            </a:r>
            <a:r>
              <a:rPr lang="ru-RU" sz="1400" i="1" dirty="0" err="1"/>
              <a:t>качеството</a:t>
            </a:r>
            <a:r>
              <a:rPr lang="ru-RU" sz="1400" i="1" dirty="0"/>
              <a:t> на </a:t>
            </a:r>
            <a:r>
              <a:rPr lang="ru-RU" sz="1400" i="1" dirty="0" err="1"/>
              <a:t>технологични</a:t>
            </a:r>
            <a:r>
              <a:rPr lang="ru-RU" sz="1400" i="1" dirty="0"/>
              <a:t> </a:t>
            </a:r>
            <a:r>
              <a:rPr lang="ru-RU" sz="1400" i="1" dirty="0" err="1"/>
              <a:t>системи</a:t>
            </a:r>
            <a:r>
              <a:rPr lang="ru-RU" sz="1400" i="1" dirty="0"/>
              <a:t> и </a:t>
            </a:r>
            <a:r>
              <a:rPr lang="ru-RU" sz="1400" i="1" dirty="0" err="1"/>
              <a:t>процеси</a:t>
            </a:r>
            <a:r>
              <a:rPr lang="en-US" sz="1400" i="1" dirty="0"/>
              <a:t> </a:t>
            </a:r>
          </a:p>
          <a:p>
            <a:pPr marL="0" indent="0" algn="just">
              <a:buNone/>
            </a:pPr>
            <a:r>
              <a:rPr lang="bg-BG" sz="1400" b="1" dirty="0"/>
              <a:t>Дейност </a:t>
            </a:r>
            <a:r>
              <a:rPr lang="en-US" sz="1400" b="1" dirty="0"/>
              <a:t>2.2</a:t>
            </a:r>
            <a:r>
              <a:rPr lang="ru-RU" sz="1400" b="1" dirty="0"/>
              <a:t>. </a:t>
            </a:r>
            <a:r>
              <a:rPr lang="ru-RU" sz="1400" dirty="0" err="1"/>
              <a:t>Адаптиране</a:t>
            </a:r>
            <a:r>
              <a:rPr lang="ru-RU" sz="1400" dirty="0"/>
              <a:t> на </a:t>
            </a:r>
            <a:r>
              <a:rPr lang="ru-RU" sz="1400" dirty="0" err="1"/>
              <a:t>научните</a:t>
            </a:r>
            <a:r>
              <a:rPr lang="ru-RU" sz="1400" dirty="0"/>
              <a:t> </a:t>
            </a:r>
            <a:r>
              <a:rPr lang="ru-RU" sz="1400" dirty="0" err="1"/>
              <a:t>изследвания</a:t>
            </a:r>
            <a:r>
              <a:rPr lang="ru-RU" sz="1400" dirty="0"/>
              <a:t> </a:t>
            </a:r>
            <a:r>
              <a:rPr lang="ru-RU" sz="1400" dirty="0" err="1"/>
              <a:t>към</a:t>
            </a:r>
            <a:r>
              <a:rPr lang="ru-RU" sz="1400" dirty="0"/>
              <a:t> най-</a:t>
            </a:r>
            <a:r>
              <a:rPr lang="ru-RU" sz="1400" dirty="0" err="1"/>
              <a:t>съвременните</a:t>
            </a:r>
            <a:r>
              <a:rPr lang="ru-RU" sz="1400" dirty="0"/>
              <a:t> </a:t>
            </a:r>
            <a:r>
              <a:rPr lang="ru-RU" sz="1400" dirty="0" err="1"/>
              <a:t>добри</a:t>
            </a:r>
            <a:r>
              <a:rPr lang="ru-RU" sz="1400" dirty="0"/>
              <a:t> практики и </a:t>
            </a:r>
            <a:r>
              <a:rPr lang="ru-RU" sz="1400" dirty="0" err="1"/>
              <a:t>стандарти</a:t>
            </a:r>
            <a:r>
              <a:rPr lang="ru-RU" sz="1400" dirty="0"/>
              <a:t> за </a:t>
            </a:r>
            <a:r>
              <a:rPr lang="ru-RU" sz="1400" dirty="0" err="1"/>
              <a:t>системи</a:t>
            </a:r>
            <a:r>
              <a:rPr lang="ru-RU" sz="1400" dirty="0"/>
              <a:t> за управление на </a:t>
            </a:r>
            <a:r>
              <a:rPr lang="ru-RU" sz="1400" dirty="0" err="1"/>
              <a:t>качеството</a:t>
            </a:r>
            <a:r>
              <a:rPr lang="ru-RU" sz="1400" dirty="0"/>
              <a:t>, </a:t>
            </a:r>
            <a:r>
              <a:rPr lang="ru-RU" sz="1400" dirty="0" err="1"/>
              <a:t>измерванията</a:t>
            </a:r>
            <a:r>
              <a:rPr lang="ru-RU" sz="1400" dirty="0"/>
              <a:t>, </a:t>
            </a:r>
            <a:r>
              <a:rPr lang="ru-RU" sz="1400" dirty="0" err="1"/>
              <a:t>иновациите</a:t>
            </a:r>
            <a:r>
              <a:rPr lang="ru-RU" sz="1400" dirty="0"/>
              <a:t> и </a:t>
            </a:r>
            <a:r>
              <a:rPr lang="ru-RU" sz="1400" dirty="0" err="1"/>
              <a:t>непрекъснатостта</a:t>
            </a:r>
            <a:r>
              <a:rPr lang="ru-RU" sz="1400" dirty="0"/>
              <a:t> на </a:t>
            </a:r>
            <a:r>
              <a:rPr lang="ru-RU" sz="1400" dirty="0" err="1"/>
              <a:t>дейността</a:t>
            </a:r>
            <a:r>
              <a:rPr lang="ru-RU" sz="1400" dirty="0"/>
              <a:t>. Активно </a:t>
            </a:r>
            <a:r>
              <a:rPr lang="ru-RU" sz="1400" dirty="0" err="1"/>
              <a:t>намиране</a:t>
            </a:r>
            <a:r>
              <a:rPr lang="ru-RU" sz="1400" dirty="0"/>
              <a:t> на реализация на </a:t>
            </a:r>
            <a:r>
              <a:rPr lang="ru-RU" sz="1400" dirty="0" err="1"/>
              <a:t>резултатите</a:t>
            </a:r>
            <a:r>
              <a:rPr lang="ru-RU" sz="1400" dirty="0"/>
              <a:t> от </a:t>
            </a:r>
            <a:r>
              <a:rPr lang="ru-RU" sz="1400" dirty="0" err="1"/>
              <a:t>научноизследователската</a:t>
            </a:r>
            <a:r>
              <a:rPr lang="ru-RU" sz="1400" dirty="0"/>
              <a:t> </a:t>
            </a:r>
            <a:r>
              <a:rPr lang="ru-RU" sz="1400" dirty="0" err="1"/>
              <a:t>дейност</a:t>
            </a:r>
            <a:r>
              <a:rPr lang="ru-RU" sz="1400" dirty="0"/>
              <a:t> чрез </a:t>
            </a:r>
            <a:r>
              <a:rPr lang="ru-RU" sz="1400" dirty="0" err="1"/>
              <a:t>разработване</a:t>
            </a:r>
            <a:r>
              <a:rPr lang="ru-RU" sz="1400" dirty="0"/>
              <a:t>, </a:t>
            </a:r>
            <a:r>
              <a:rPr lang="ru-RU" sz="1400" dirty="0" err="1"/>
              <a:t>регистриране</a:t>
            </a:r>
            <a:r>
              <a:rPr lang="ru-RU" sz="1400" dirty="0"/>
              <a:t> и </a:t>
            </a:r>
            <a:r>
              <a:rPr lang="ru-RU" sz="1400" dirty="0" err="1"/>
              <a:t>използване</a:t>
            </a:r>
            <a:r>
              <a:rPr lang="ru-RU" sz="1400" dirty="0"/>
              <a:t> на </a:t>
            </a:r>
            <a:r>
              <a:rPr lang="ru-RU" sz="1400" dirty="0" err="1"/>
              <a:t>защитени</a:t>
            </a:r>
            <a:r>
              <a:rPr lang="ru-RU" sz="1400" dirty="0"/>
              <a:t> </a:t>
            </a:r>
            <a:r>
              <a:rPr lang="ru-RU" sz="1400" dirty="0" err="1"/>
              <a:t>обекти</a:t>
            </a:r>
            <a:r>
              <a:rPr lang="ru-RU" sz="1400" dirty="0"/>
              <a:t> на </a:t>
            </a:r>
            <a:r>
              <a:rPr lang="ru-RU" sz="1400" dirty="0" err="1"/>
              <a:t>интелектуалната</a:t>
            </a:r>
            <a:r>
              <a:rPr lang="ru-RU" sz="1400" dirty="0"/>
              <a:t> </a:t>
            </a:r>
            <a:r>
              <a:rPr lang="ru-RU" sz="1400" dirty="0" err="1"/>
              <a:t>собственост</a:t>
            </a:r>
            <a:endParaRPr lang="bg-BG" sz="1400" dirty="0"/>
          </a:p>
          <a:p>
            <a:pPr algn="just"/>
            <a:r>
              <a:rPr lang="bg-BG" sz="1400" b="1" dirty="0"/>
              <a:t>Очакван резултат: </a:t>
            </a:r>
            <a:r>
              <a:rPr lang="ru-RU" sz="1400" dirty="0"/>
              <a:t>Mодели, </a:t>
            </a:r>
            <a:r>
              <a:rPr lang="ru-RU" sz="1400" dirty="0" err="1"/>
              <a:t>методи</a:t>
            </a:r>
            <a:r>
              <a:rPr lang="ru-RU" sz="1400" dirty="0"/>
              <a:t> и подходи за бързо и с минимален </a:t>
            </a:r>
            <a:r>
              <a:rPr lang="ru-RU" sz="1400" dirty="0" err="1"/>
              <a:t>разход</a:t>
            </a:r>
            <a:r>
              <a:rPr lang="ru-RU" sz="1400" dirty="0"/>
              <a:t> на </a:t>
            </a:r>
            <a:r>
              <a:rPr lang="ru-RU" sz="1400" dirty="0" err="1"/>
              <a:t>ресурси</a:t>
            </a:r>
            <a:r>
              <a:rPr lang="ru-RU" sz="1400" dirty="0"/>
              <a:t> </a:t>
            </a:r>
            <a:r>
              <a:rPr lang="ru-RU" sz="1400" dirty="0" err="1"/>
              <a:t>оценяване</a:t>
            </a:r>
            <a:r>
              <a:rPr lang="ru-RU" sz="1400" dirty="0"/>
              <a:t> на </a:t>
            </a:r>
            <a:r>
              <a:rPr lang="ru-RU" sz="1400" dirty="0" err="1"/>
              <a:t>факторите</a:t>
            </a:r>
            <a:r>
              <a:rPr lang="ru-RU" sz="1400" dirty="0"/>
              <a:t>, </a:t>
            </a:r>
            <a:r>
              <a:rPr lang="ru-RU" sz="1400" dirty="0" err="1"/>
              <a:t>оказващи</a:t>
            </a:r>
            <a:r>
              <a:rPr lang="ru-RU" sz="1400" dirty="0"/>
              <a:t> влияние </a:t>
            </a:r>
            <a:r>
              <a:rPr lang="ru-RU" sz="1400" dirty="0" err="1"/>
              <a:t>върху</a:t>
            </a:r>
            <a:r>
              <a:rPr lang="ru-RU" sz="1400" dirty="0"/>
              <a:t> параметрите на </a:t>
            </a:r>
            <a:r>
              <a:rPr lang="ru-RU" sz="1400" dirty="0" err="1"/>
              <a:t>технологичния</a:t>
            </a:r>
            <a:r>
              <a:rPr lang="ru-RU" sz="1400" dirty="0"/>
              <a:t> </a:t>
            </a:r>
            <a:r>
              <a:rPr lang="ru-RU" sz="1400" dirty="0" err="1"/>
              <a:t>процес</a:t>
            </a:r>
            <a:r>
              <a:rPr lang="bg-BG" sz="1400" dirty="0"/>
              <a:t>.</a:t>
            </a:r>
            <a:endParaRPr lang="en-US" sz="1400" dirty="0"/>
          </a:p>
          <a:p>
            <a:pPr algn="just"/>
            <a:r>
              <a:rPr lang="bg-BG" sz="1400" b="1" dirty="0"/>
              <a:t>Отчитан резултат: </a:t>
            </a:r>
            <a:endParaRPr lang="bg-BG" sz="1400" dirty="0"/>
          </a:p>
          <a:p>
            <a:pPr marL="0" lvl="0" indent="0" algn="just">
              <a:spcBef>
                <a:spcPts val="0"/>
              </a:spcBef>
              <a:buNone/>
              <a:tabLst>
                <a:tab pos="164465" algn="l"/>
              </a:tabLst>
            </a:pPr>
            <a:r>
              <a:rPr lang="bg-BG" sz="1400" dirty="0"/>
              <a:t>- Сравнителен анализ на Структурата на високо ниво на стандартите за системи за управление на ISO (</a:t>
            </a:r>
            <a:r>
              <a:rPr lang="bg-BG" sz="1400" dirty="0" err="1"/>
              <a:t>Annex</a:t>
            </a:r>
            <a:r>
              <a:rPr lang="bg-BG" sz="1400" dirty="0"/>
              <a:t> SL) и структурата на стандарта за системи за управление на иновациите ISO 56001:2024.</a:t>
            </a:r>
            <a:endParaRPr lang="en-US" sz="1400" dirty="0"/>
          </a:p>
          <a:p>
            <a:pPr marL="0" lvl="0" indent="0" algn="just">
              <a:spcBef>
                <a:spcPts val="0"/>
              </a:spcBef>
              <a:buNone/>
              <a:tabLst>
                <a:tab pos="164465" algn="l"/>
              </a:tabLst>
            </a:pPr>
            <a:r>
              <a:rPr lang="bg-BG" sz="1400" dirty="0"/>
              <a:t>- Критичен анализ на изискванията към системи за управление на иновациите – ISO 56000 и ISO 56001.</a:t>
            </a:r>
            <a:endParaRPr lang="en-US" sz="14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en-US" sz="1400" dirty="0"/>
              <a:t>- </a:t>
            </a:r>
            <a:r>
              <a:rPr lang="bg-BG" sz="1400" dirty="0"/>
              <a:t>Критичен анализ на </a:t>
            </a:r>
            <a:r>
              <a:rPr lang="en-US" sz="1400" dirty="0"/>
              <a:t>APQP</a:t>
            </a:r>
            <a:r>
              <a:rPr lang="bg-BG" sz="1400" dirty="0"/>
              <a:t> процесите в </a:t>
            </a:r>
            <a:r>
              <a:rPr lang="bg-BG" sz="1400" dirty="0" err="1"/>
              <a:t>аутомотив</a:t>
            </a:r>
            <a:r>
              <a:rPr lang="bg-BG" sz="1400" dirty="0"/>
              <a:t> индустрията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bg-BG" sz="1400" dirty="0"/>
              <a:t>- Подготовка на материал във връзка с методика за подобряване на производствените процеси </a:t>
            </a:r>
            <a:r>
              <a:rPr lang="bg-BG" sz="1400" dirty="0" err="1"/>
              <a:t>използваки</a:t>
            </a:r>
            <a:r>
              <a:rPr lang="bg-BG" sz="1400" dirty="0"/>
              <a:t> </a:t>
            </a:r>
            <a:r>
              <a:rPr lang="en-US" sz="1400" dirty="0"/>
              <a:t>DEMAIC, JIN, 6Sigma, Kaizen</a:t>
            </a:r>
            <a:endParaRPr lang="bg-BG" sz="1400" dirty="0"/>
          </a:p>
          <a:p>
            <a:pPr marL="0" indent="0" algn="just">
              <a:spcBef>
                <a:spcPts val="0"/>
              </a:spcBef>
              <a:buNone/>
            </a:pPr>
            <a:endParaRPr lang="bg-BG" sz="1400" dirty="0"/>
          </a:p>
          <a:p>
            <a:pPr marL="0" indent="0" algn="just">
              <a:spcBef>
                <a:spcPts val="0"/>
              </a:spcBef>
              <a:buNone/>
            </a:pPr>
            <a:endParaRPr lang="bg-BG" sz="140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  <a:r>
              <a:rPr lang="en-US" sz="1400" b="1" dirty="0">
                <a:solidFill>
                  <a:prstClr val="black"/>
                </a:solidFill>
                <a:cs typeface="Arial" panose="020B0604020202020204" pitchFamily="34" charset="0"/>
              </a:rPr>
              <a:t> -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1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бр.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дейността към края на отчетния период: 8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0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400" noProof="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bg-BG" sz="1600" dirty="0"/>
          </a:p>
          <a:p>
            <a:pPr marL="0" indent="0">
              <a:buNone/>
            </a:pPr>
            <a:endParaRPr lang="bg-BG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9DE9741-0AF1-4EF3-D0BC-6B49A9C32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FBE2C9AB-4102-B84F-4F11-117640B6F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081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D6178-E7E3-7457-E1A0-2272B9F4F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81A9C4-4E9E-B2C7-288E-D155C8556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3660"/>
            <a:ext cx="10515600" cy="1092226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3510DDD-37F1-1009-934D-8B97068B3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098" y="1293780"/>
            <a:ext cx="11799651" cy="488318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1250" b="1" i="1" dirty="0"/>
              <a:t>WP</a:t>
            </a:r>
            <a:r>
              <a:rPr lang="en-US" sz="1250" b="1" i="1" dirty="0"/>
              <a:t>2 </a:t>
            </a:r>
            <a:r>
              <a:rPr lang="ru-RU" sz="1250" i="1" dirty="0" err="1"/>
              <a:t>Проектиране</a:t>
            </a:r>
            <a:r>
              <a:rPr lang="ru-RU" sz="1250" i="1" dirty="0"/>
              <a:t>, </a:t>
            </a:r>
            <a:r>
              <a:rPr lang="ru-RU" sz="1250" i="1" dirty="0" err="1"/>
              <a:t>конструиране</a:t>
            </a:r>
            <a:r>
              <a:rPr lang="ru-RU" sz="1250" i="1" dirty="0"/>
              <a:t>, </a:t>
            </a:r>
            <a:r>
              <a:rPr lang="ru-RU" sz="1250" i="1" dirty="0" err="1"/>
              <a:t>моделиране</a:t>
            </a:r>
            <a:r>
              <a:rPr lang="ru-RU" sz="1250" i="1" dirty="0"/>
              <a:t>, </a:t>
            </a:r>
            <a:r>
              <a:rPr lang="ru-RU" sz="1250" i="1" dirty="0" err="1"/>
              <a:t>симулиране</a:t>
            </a:r>
            <a:r>
              <a:rPr lang="ru-RU" sz="1250" i="1" dirty="0"/>
              <a:t>, </a:t>
            </a:r>
            <a:r>
              <a:rPr lang="ru-RU" sz="1250" i="1" dirty="0" err="1"/>
              <a:t>изследване</a:t>
            </a:r>
            <a:r>
              <a:rPr lang="ru-RU" sz="1250" i="1" dirty="0"/>
              <a:t> и управление на </a:t>
            </a:r>
            <a:r>
              <a:rPr lang="ru-RU" sz="1250" i="1" dirty="0" err="1"/>
              <a:t>обекти</a:t>
            </a:r>
            <a:r>
              <a:rPr lang="ru-RU" sz="1250" i="1" dirty="0"/>
              <a:t>, </a:t>
            </a:r>
            <a:r>
              <a:rPr lang="ru-RU" sz="1250" i="1" dirty="0" err="1"/>
              <a:t>процеси</a:t>
            </a:r>
            <a:r>
              <a:rPr lang="ru-RU" sz="1250" i="1" dirty="0"/>
              <a:t> и </a:t>
            </a:r>
            <a:r>
              <a:rPr lang="ru-RU" sz="1250" i="1" dirty="0" err="1"/>
              <a:t>системи</a:t>
            </a:r>
            <a:r>
              <a:rPr lang="ru-RU" sz="1250" i="1" dirty="0"/>
              <a:t>, и </a:t>
            </a:r>
            <a:r>
              <a:rPr lang="ru-RU" sz="1250" i="1" dirty="0" err="1"/>
              <a:t>проекти</a:t>
            </a:r>
            <a:r>
              <a:rPr lang="ru-RU" sz="1250" i="1" dirty="0"/>
              <a:t>. Управление на </a:t>
            </a:r>
            <a:r>
              <a:rPr lang="ru-RU" sz="1250" i="1" dirty="0" err="1"/>
              <a:t>качеството</a:t>
            </a:r>
            <a:r>
              <a:rPr lang="ru-RU" sz="1250" i="1" dirty="0"/>
              <a:t> на </a:t>
            </a:r>
            <a:r>
              <a:rPr lang="ru-RU" sz="1250" i="1" dirty="0" err="1"/>
              <a:t>технологични</a:t>
            </a:r>
            <a:r>
              <a:rPr lang="ru-RU" sz="1250" i="1" dirty="0"/>
              <a:t> </a:t>
            </a:r>
            <a:r>
              <a:rPr lang="ru-RU" sz="1250" i="1" dirty="0" err="1"/>
              <a:t>системи</a:t>
            </a:r>
            <a:r>
              <a:rPr lang="ru-RU" sz="1250" i="1" dirty="0"/>
              <a:t> и </a:t>
            </a:r>
            <a:r>
              <a:rPr lang="ru-RU" sz="1250" i="1" dirty="0" err="1"/>
              <a:t>процеси</a:t>
            </a:r>
            <a:r>
              <a:rPr lang="en-US" sz="1250" i="1" dirty="0"/>
              <a:t> 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1250" b="1" dirty="0"/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250" b="1" dirty="0"/>
              <a:t>Дейност </a:t>
            </a:r>
            <a:r>
              <a:rPr lang="en-US" sz="1250" b="1" dirty="0"/>
              <a:t>2.3</a:t>
            </a:r>
            <a:r>
              <a:rPr lang="ru-RU" sz="1250" b="1" dirty="0"/>
              <a:t>.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Разработване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на система за информационно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осигуряване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технологичните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процеси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</a:t>
            </a:r>
            <a:endParaRPr lang="en-US" sz="125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Дефиниране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областите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</a:rPr>
              <a:t>неопределеност</a:t>
            </a:r>
            <a:r>
              <a:rPr lang="ru-RU" sz="1250" b="0" i="0" u="none" strike="noStrike" baseline="0" dirty="0">
                <a:solidFill>
                  <a:srgbClr val="000000"/>
                </a:solidFill>
              </a:rPr>
              <a:t>; </a:t>
            </a:r>
            <a:endParaRPr lang="en-US" sz="1250" b="0" i="0" u="none" strike="noStrike" baseline="0" dirty="0">
              <a:solidFill>
                <a:srgbClr val="000000"/>
              </a:solidFill>
              <a:latin typeface="Symbol" panose="05050102010706020507" pitchFamily="18" charset="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Разработване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концепция за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създаване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технологични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база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данни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и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систематизиране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информацията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;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Разработване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методики за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получаване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събиране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систематизиране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и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съхраняване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технологични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данни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;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Разработване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теоретични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емпирични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и/или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експертни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модели за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преодоляване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неопределеността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2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технологичната</a:t>
            </a:r>
            <a:r>
              <a:rPr lang="ru-RU" sz="12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информация. </a:t>
            </a:r>
          </a:p>
          <a:p>
            <a:pPr algn="just">
              <a:lnSpc>
                <a:spcPct val="100000"/>
              </a:lnSpc>
              <a:spcAft>
                <a:spcPts val="1000"/>
              </a:spcAft>
            </a:pPr>
            <a:r>
              <a:rPr lang="bg-BG" sz="1250" b="1" dirty="0"/>
              <a:t>Очакван резултат: </a:t>
            </a:r>
            <a:r>
              <a:rPr lang="ru-RU" sz="1250" dirty="0"/>
              <a:t>Mодели, </a:t>
            </a:r>
            <a:r>
              <a:rPr lang="ru-RU" sz="1250" dirty="0" err="1"/>
              <a:t>методи</a:t>
            </a:r>
            <a:r>
              <a:rPr lang="ru-RU" sz="1250" dirty="0"/>
              <a:t> и подходи за бързо и с минимален </a:t>
            </a:r>
            <a:r>
              <a:rPr lang="ru-RU" sz="1250" dirty="0" err="1"/>
              <a:t>разход</a:t>
            </a:r>
            <a:r>
              <a:rPr lang="ru-RU" sz="1250" dirty="0"/>
              <a:t> на </a:t>
            </a:r>
            <a:r>
              <a:rPr lang="ru-RU" sz="1250" dirty="0" err="1"/>
              <a:t>ресурси</a:t>
            </a:r>
            <a:r>
              <a:rPr lang="ru-RU" sz="1250" dirty="0"/>
              <a:t> </a:t>
            </a:r>
            <a:r>
              <a:rPr lang="ru-RU" sz="1250" dirty="0" err="1"/>
              <a:t>оценяване</a:t>
            </a:r>
            <a:r>
              <a:rPr lang="ru-RU" sz="1250" dirty="0"/>
              <a:t> на </a:t>
            </a:r>
            <a:r>
              <a:rPr lang="ru-RU" sz="1250" dirty="0" err="1"/>
              <a:t>факторите</a:t>
            </a:r>
            <a:r>
              <a:rPr lang="ru-RU" sz="1250" dirty="0"/>
              <a:t>, </a:t>
            </a:r>
            <a:r>
              <a:rPr lang="ru-RU" sz="1250" dirty="0" err="1"/>
              <a:t>оказващи</a:t>
            </a:r>
            <a:r>
              <a:rPr lang="ru-RU" sz="1250" dirty="0"/>
              <a:t> влияние </a:t>
            </a:r>
            <a:r>
              <a:rPr lang="ru-RU" sz="1250" dirty="0" err="1"/>
              <a:t>върху</a:t>
            </a:r>
            <a:r>
              <a:rPr lang="ru-RU" sz="1250" dirty="0"/>
              <a:t> параметрите на </a:t>
            </a:r>
            <a:r>
              <a:rPr lang="ru-RU" sz="1250" dirty="0" err="1"/>
              <a:t>технологичния</a:t>
            </a:r>
            <a:r>
              <a:rPr lang="ru-RU" sz="1250" dirty="0"/>
              <a:t> </a:t>
            </a:r>
            <a:r>
              <a:rPr lang="ru-RU" sz="1250" dirty="0" err="1"/>
              <a:t>процес</a:t>
            </a:r>
            <a:r>
              <a:rPr lang="bg-BG" sz="1250" dirty="0"/>
              <a:t>.</a:t>
            </a:r>
          </a:p>
          <a:p>
            <a:pPr algn="just">
              <a:lnSpc>
                <a:spcPct val="100000"/>
              </a:lnSpc>
            </a:pPr>
            <a:r>
              <a:rPr lang="bg-BG" sz="1250" b="1" dirty="0"/>
              <a:t>Отчитан резултат: </a:t>
            </a:r>
            <a:endParaRPr lang="en-US" sz="125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dirty="0"/>
              <a:t>- </a:t>
            </a:r>
            <a:r>
              <a:rPr lang="ru-RU" sz="1250" dirty="0" err="1"/>
              <a:t>Проектиране</a:t>
            </a:r>
            <a:r>
              <a:rPr lang="ru-RU" sz="1250" dirty="0"/>
              <a:t> и разработка на </a:t>
            </a:r>
            <a:r>
              <a:rPr lang="ru-RU" sz="1250" dirty="0" err="1"/>
              <a:t>роботизираната</a:t>
            </a:r>
            <a:r>
              <a:rPr lang="ru-RU" sz="1250" dirty="0"/>
              <a:t> </a:t>
            </a:r>
            <a:r>
              <a:rPr lang="ru-RU" sz="1250" dirty="0" err="1"/>
              <a:t>транспортна</a:t>
            </a:r>
            <a:r>
              <a:rPr lang="ru-RU" sz="1250" dirty="0"/>
              <a:t> система: </a:t>
            </a:r>
            <a:r>
              <a:rPr lang="ru-RU" sz="1250" dirty="0" err="1"/>
              <a:t>Създаден</a:t>
            </a:r>
            <a:r>
              <a:rPr lang="ru-RU" sz="1250" dirty="0"/>
              <a:t> е механичен дизайн и </a:t>
            </a:r>
            <a:r>
              <a:rPr lang="ru-RU" sz="1250" dirty="0" err="1"/>
              <a:t>изработен</a:t>
            </a:r>
            <a:r>
              <a:rPr lang="ru-RU" sz="1250" dirty="0"/>
              <a:t> прототип на система с </a:t>
            </a:r>
            <a:r>
              <a:rPr lang="ru-RU" sz="1250" dirty="0" err="1"/>
              <a:t>диференциално</a:t>
            </a:r>
            <a:r>
              <a:rPr lang="ru-RU" sz="1250" dirty="0"/>
              <a:t> управление, </a:t>
            </a:r>
            <a:r>
              <a:rPr lang="ru-RU" sz="1250" dirty="0" err="1"/>
              <a:t>интегриращ</a:t>
            </a:r>
            <a:r>
              <a:rPr lang="ru-RU" sz="1250" dirty="0"/>
              <a:t> двигатели, </a:t>
            </a:r>
            <a:r>
              <a:rPr lang="ru-RU" sz="1250" dirty="0" err="1"/>
              <a:t>сензори</a:t>
            </a:r>
            <a:r>
              <a:rPr lang="ru-RU" sz="1250" dirty="0"/>
              <a:t> и </a:t>
            </a:r>
            <a:r>
              <a:rPr lang="ru-RU" sz="1250" dirty="0" err="1"/>
              <a:t>батерии</a:t>
            </a:r>
            <a:r>
              <a:rPr lang="ru-RU" sz="1250" dirty="0"/>
              <a:t>. </a:t>
            </a:r>
            <a:r>
              <a:rPr lang="ru-RU" sz="1250" dirty="0" err="1"/>
              <a:t>Конструкцията</a:t>
            </a:r>
            <a:r>
              <a:rPr lang="ru-RU" sz="1250" dirty="0"/>
              <a:t> е </a:t>
            </a:r>
            <a:r>
              <a:rPr lang="ru-RU" sz="1250" dirty="0" err="1"/>
              <a:t>разработена</a:t>
            </a:r>
            <a:r>
              <a:rPr lang="ru-RU" sz="1250" dirty="0"/>
              <a:t> в SolidWorks и </a:t>
            </a:r>
            <a:r>
              <a:rPr lang="ru-RU" sz="1250" dirty="0" err="1"/>
              <a:t>реализирана</a:t>
            </a:r>
            <a:r>
              <a:rPr lang="ru-RU" sz="1250" dirty="0"/>
              <a:t> с </a:t>
            </a:r>
            <a:r>
              <a:rPr lang="ru-RU" sz="1250" dirty="0" err="1"/>
              <a:t>композитни</a:t>
            </a:r>
            <a:r>
              <a:rPr lang="ru-RU" sz="1250" dirty="0"/>
              <a:t> </a:t>
            </a:r>
            <a:r>
              <a:rPr lang="ru-RU" sz="1250" dirty="0" err="1"/>
              <a:t>материали</a:t>
            </a:r>
            <a:r>
              <a:rPr lang="ru-RU" sz="1250" dirty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250" dirty="0"/>
              <a:t>- Разработка и </a:t>
            </a:r>
            <a:r>
              <a:rPr lang="ru-RU" sz="1250" dirty="0" err="1"/>
              <a:t>тестване</a:t>
            </a:r>
            <a:r>
              <a:rPr lang="ru-RU" sz="1250" dirty="0"/>
              <a:t> на </a:t>
            </a:r>
            <a:r>
              <a:rPr lang="ru-RU" sz="1250" dirty="0" err="1"/>
              <a:t>софтуер</a:t>
            </a:r>
            <a:r>
              <a:rPr lang="ru-RU" sz="1250" dirty="0"/>
              <a:t> за управление: </a:t>
            </a:r>
            <a:r>
              <a:rPr lang="ru-RU" sz="1250" dirty="0" err="1"/>
              <a:t>Разработен</a:t>
            </a:r>
            <a:r>
              <a:rPr lang="ru-RU" sz="1250" dirty="0"/>
              <a:t> е </a:t>
            </a:r>
            <a:r>
              <a:rPr lang="ru-RU" sz="1250" dirty="0" err="1"/>
              <a:t>алгоритъм</a:t>
            </a:r>
            <a:r>
              <a:rPr lang="ru-RU" sz="1250" dirty="0"/>
              <a:t> за адаптивно управление с PID контролер и </a:t>
            </a:r>
            <a:r>
              <a:rPr lang="ru-RU" sz="1250" dirty="0" err="1"/>
              <a:t>интегрирана</a:t>
            </a:r>
            <a:r>
              <a:rPr lang="ru-RU" sz="1250" dirty="0"/>
              <a:t> камера с </a:t>
            </a:r>
            <a:r>
              <a:rPr lang="ru-RU" sz="1250" dirty="0" err="1"/>
              <a:t>изкуствен</a:t>
            </a:r>
            <a:r>
              <a:rPr lang="ru-RU" sz="1250" dirty="0"/>
              <a:t> </a:t>
            </a:r>
            <a:r>
              <a:rPr lang="ru-RU" sz="1250" dirty="0" err="1"/>
              <a:t>интелект</a:t>
            </a:r>
            <a:r>
              <a:rPr lang="ru-RU" sz="125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250" dirty="0"/>
              <a:t>- </a:t>
            </a:r>
            <a:r>
              <a:rPr lang="ru-RU" sz="1250" dirty="0" err="1"/>
              <a:t>Провеждане</a:t>
            </a:r>
            <a:r>
              <a:rPr lang="ru-RU" sz="1250" dirty="0"/>
              <a:t> на </a:t>
            </a:r>
            <a:r>
              <a:rPr lang="ru-RU" sz="1250" dirty="0" err="1"/>
              <a:t>експериментални</a:t>
            </a:r>
            <a:r>
              <a:rPr lang="ru-RU" sz="1250" dirty="0"/>
              <a:t> </a:t>
            </a:r>
            <a:r>
              <a:rPr lang="ru-RU" sz="1250" dirty="0" err="1"/>
              <a:t>тестове</a:t>
            </a:r>
            <a:r>
              <a:rPr lang="ru-RU" sz="1250" dirty="0"/>
              <a:t> и </a:t>
            </a:r>
            <a:r>
              <a:rPr lang="ru-RU" sz="1250" dirty="0" err="1"/>
              <a:t>събиране</a:t>
            </a:r>
            <a:r>
              <a:rPr lang="ru-RU" sz="1250" dirty="0"/>
              <a:t> на </a:t>
            </a:r>
            <a:r>
              <a:rPr lang="ru-RU" sz="1250" dirty="0" err="1"/>
              <a:t>данни</a:t>
            </a:r>
            <a:r>
              <a:rPr lang="ru-RU" sz="1250" dirty="0"/>
              <a:t>: </a:t>
            </a:r>
            <a:r>
              <a:rPr lang="ru-RU" sz="1250" dirty="0" err="1"/>
              <a:t>Извършени</a:t>
            </a:r>
            <a:r>
              <a:rPr lang="ru-RU" sz="1250" dirty="0"/>
              <a:t> </a:t>
            </a:r>
            <a:r>
              <a:rPr lang="ru-RU" sz="1250" dirty="0" err="1"/>
              <a:t>са</a:t>
            </a:r>
            <a:r>
              <a:rPr lang="ru-RU" sz="1250" dirty="0"/>
              <a:t> </a:t>
            </a:r>
            <a:r>
              <a:rPr lang="ru-RU" sz="1250" dirty="0" err="1"/>
              <a:t>тестове</a:t>
            </a:r>
            <a:r>
              <a:rPr lang="ru-RU" sz="1250" dirty="0"/>
              <a:t> на </a:t>
            </a:r>
            <a:r>
              <a:rPr lang="ru-RU" sz="1250" dirty="0" err="1"/>
              <a:t>специално</a:t>
            </a:r>
            <a:r>
              <a:rPr lang="ru-RU" sz="1250" dirty="0"/>
              <a:t> трасе с множество </a:t>
            </a:r>
            <a:r>
              <a:rPr lang="ru-RU" sz="1250" dirty="0" err="1"/>
              <a:t>обиколки</a:t>
            </a:r>
            <a:r>
              <a:rPr lang="ru-RU" sz="1250" dirty="0"/>
              <a:t>, </a:t>
            </a:r>
            <a:r>
              <a:rPr lang="ru-RU" sz="1250" dirty="0" err="1"/>
              <a:t>записвайки</a:t>
            </a:r>
            <a:r>
              <a:rPr lang="ru-RU" sz="1250" dirty="0"/>
              <a:t> времена и </a:t>
            </a:r>
            <a:r>
              <a:rPr lang="ru-RU" sz="1250" dirty="0" err="1"/>
              <a:t>други</a:t>
            </a:r>
            <a:r>
              <a:rPr lang="ru-RU" sz="1250" dirty="0"/>
              <a:t> </a:t>
            </a:r>
            <a:r>
              <a:rPr lang="ru-RU" sz="1250" dirty="0" err="1"/>
              <a:t>параметри</a:t>
            </a:r>
            <a:r>
              <a:rPr lang="ru-RU" sz="1250" dirty="0"/>
              <a:t>. </a:t>
            </a:r>
            <a:r>
              <a:rPr lang="ru-RU" sz="1250" dirty="0" err="1"/>
              <a:t>Данните</a:t>
            </a:r>
            <a:r>
              <a:rPr lang="ru-RU" sz="1250" dirty="0"/>
              <a:t> </a:t>
            </a:r>
            <a:r>
              <a:rPr lang="ru-RU" sz="1250" dirty="0" err="1"/>
              <a:t>са</a:t>
            </a:r>
            <a:r>
              <a:rPr lang="ru-RU" sz="1250" dirty="0"/>
              <a:t> </a:t>
            </a:r>
            <a:r>
              <a:rPr lang="ru-RU" sz="1250" dirty="0" err="1"/>
              <a:t>обработени</a:t>
            </a:r>
            <a:r>
              <a:rPr lang="ru-RU" sz="1250" dirty="0"/>
              <a:t> статистически с MATLAB за оценка на </a:t>
            </a:r>
            <a:r>
              <a:rPr lang="ru-RU" sz="1250" dirty="0" err="1"/>
              <a:t>производителността</a:t>
            </a:r>
            <a:r>
              <a:rPr lang="ru-RU" sz="1250" dirty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dirty="0"/>
              <a:t>- </a:t>
            </a:r>
            <a:r>
              <a:rPr lang="ru-RU" sz="1250" dirty="0"/>
              <a:t>На база анализ на </a:t>
            </a:r>
            <a:r>
              <a:rPr lang="ru-RU" sz="1250" dirty="0" err="1"/>
              <a:t>резултати</a:t>
            </a:r>
            <a:r>
              <a:rPr lang="ru-RU" sz="1250" dirty="0"/>
              <a:t> от </a:t>
            </a:r>
            <a:r>
              <a:rPr lang="ru-RU" sz="1250" dirty="0" err="1"/>
              <a:t>извършената</a:t>
            </a:r>
            <a:r>
              <a:rPr lang="ru-RU" sz="1250" dirty="0"/>
              <a:t> работа </a:t>
            </a:r>
            <a:r>
              <a:rPr lang="ru-RU" sz="1250" dirty="0" err="1"/>
              <a:t>са</a:t>
            </a:r>
            <a:r>
              <a:rPr lang="ru-RU" sz="1250" dirty="0"/>
              <a:t> </a:t>
            </a:r>
            <a:r>
              <a:rPr lang="ru-RU" sz="1250" dirty="0" err="1"/>
              <a:t>проследени</a:t>
            </a:r>
            <a:r>
              <a:rPr lang="ru-RU" sz="1250" dirty="0"/>
              <a:t> </a:t>
            </a:r>
            <a:r>
              <a:rPr lang="ru-RU" sz="1250" dirty="0" err="1"/>
              <a:t>особеностите</a:t>
            </a:r>
            <a:r>
              <a:rPr lang="ru-RU" sz="1250" dirty="0"/>
              <a:t> при </a:t>
            </a:r>
            <a:r>
              <a:rPr lang="ru-RU" sz="1250" dirty="0" err="1"/>
              <a:t>иглено</a:t>
            </a:r>
            <a:r>
              <a:rPr lang="ru-RU" sz="1250" dirty="0"/>
              <a:t> </a:t>
            </a:r>
            <a:r>
              <a:rPr lang="ru-RU" sz="1250" dirty="0" err="1"/>
              <a:t>захващане</a:t>
            </a:r>
            <a:r>
              <a:rPr lang="ru-RU" sz="1250" dirty="0"/>
              <a:t> на </a:t>
            </a:r>
            <a:r>
              <a:rPr lang="ru-RU" sz="1250" dirty="0" err="1"/>
              <a:t>нетвърди</a:t>
            </a:r>
            <a:r>
              <a:rPr lang="ru-RU" sz="1250" dirty="0"/>
              <a:t> </a:t>
            </a:r>
            <a:r>
              <a:rPr lang="ru-RU" sz="1250" dirty="0" err="1"/>
              <a:t>материали</a:t>
            </a:r>
            <a:r>
              <a:rPr lang="ru-RU" sz="1250" dirty="0"/>
              <a:t> с цел </a:t>
            </a:r>
            <a:r>
              <a:rPr lang="ru-RU" sz="1250" dirty="0" err="1"/>
              <a:t>роботизирано</a:t>
            </a:r>
            <a:r>
              <a:rPr lang="ru-RU" sz="1250" dirty="0"/>
              <a:t> </a:t>
            </a:r>
            <a:r>
              <a:rPr lang="ru-RU" sz="1250" dirty="0" err="1"/>
              <a:t>манипулиране</a:t>
            </a:r>
            <a:endParaRPr lang="en-US" sz="125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50" dirty="0"/>
              <a:t>- </a:t>
            </a:r>
            <a:r>
              <a:rPr lang="ru-RU" sz="1250" dirty="0"/>
              <a:t>За </a:t>
            </a:r>
            <a:r>
              <a:rPr lang="ru-RU" sz="1250" dirty="0" err="1"/>
              <a:t>нуждите</a:t>
            </a:r>
            <a:r>
              <a:rPr lang="ru-RU" sz="1250" dirty="0"/>
              <a:t> на </a:t>
            </a:r>
            <a:r>
              <a:rPr lang="ru-RU" sz="1250" dirty="0" err="1"/>
              <a:t>крайноелементния</a:t>
            </a:r>
            <a:r>
              <a:rPr lang="ru-RU" sz="1250" dirty="0"/>
              <a:t> </a:t>
            </a:r>
            <a:r>
              <a:rPr lang="ru-RU" sz="1250" dirty="0" err="1"/>
              <a:t>модел</a:t>
            </a:r>
            <a:r>
              <a:rPr lang="ru-RU" sz="1250" dirty="0"/>
              <a:t> на </a:t>
            </a:r>
            <a:r>
              <a:rPr lang="ru-RU" sz="1250" dirty="0" err="1"/>
              <a:t>експандиран</a:t>
            </a:r>
            <a:r>
              <a:rPr lang="ru-RU" sz="1250" dirty="0"/>
              <a:t> </a:t>
            </a:r>
            <a:r>
              <a:rPr lang="ru-RU" sz="1250" dirty="0" err="1"/>
              <a:t>политетрафлуоретилен</a:t>
            </a:r>
            <a:r>
              <a:rPr lang="ru-RU" sz="1250" dirty="0"/>
              <a:t> (</a:t>
            </a:r>
            <a:r>
              <a:rPr lang="ru-RU" sz="1250" dirty="0" err="1"/>
              <a:t>еПТФЕ</a:t>
            </a:r>
            <a:r>
              <a:rPr lang="ru-RU" sz="1250" dirty="0"/>
              <a:t>) е </a:t>
            </a:r>
            <a:r>
              <a:rPr lang="ru-RU" sz="1250" dirty="0" err="1"/>
              <a:t>описанa</a:t>
            </a:r>
            <a:r>
              <a:rPr lang="ru-RU" sz="1250" dirty="0"/>
              <a:t> </a:t>
            </a:r>
            <a:r>
              <a:rPr lang="ru-RU" sz="1250" dirty="0" err="1"/>
              <a:t>теоретичната</a:t>
            </a:r>
            <a:r>
              <a:rPr lang="ru-RU" sz="1250" dirty="0"/>
              <a:t> постановка на </a:t>
            </a:r>
            <a:r>
              <a:rPr lang="ru-RU" sz="1250" dirty="0" err="1"/>
              <a:t>Произволния</a:t>
            </a:r>
            <a:r>
              <a:rPr lang="ru-RU" sz="1250" dirty="0"/>
              <a:t> метод на Лагранж-</a:t>
            </a:r>
            <a:r>
              <a:rPr lang="ru-RU" sz="1250" dirty="0" err="1"/>
              <a:t>Ойлер</a:t>
            </a:r>
            <a:r>
              <a:rPr lang="ru-RU" sz="1250" dirty="0"/>
              <a:t> </a:t>
            </a:r>
            <a:endParaRPr lang="en-US" sz="125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bg-BG" sz="125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2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2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2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– 6+8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2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</a:t>
            </a:r>
            <a:r>
              <a:rPr lang="bg-BG" sz="1250" b="1" dirty="0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бр.</a:t>
            </a:r>
            <a:endParaRPr kumimoji="0" lang="en-US" sz="12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25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дейността към края на отчетния период: 80</a:t>
            </a:r>
            <a:r>
              <a:rPr lang="bg-BG" sz="1250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kumimoji="0" lang="bg-BG" sz="12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250" noProof="0" dirty="0"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F7CBBE-467A-DB4A-9AB5-DFA9FC34A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65354D08-4A3C-F29E-01B4-9A32A364F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0" y="6274340"/>
            <a:ext cx="5815519" cy="58366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450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73B20-E117-9A0C-FD9A-0635750AE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894D64-8E3E-FC69-FBED-D1EC29110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261473-506A-5A59-8A3F-A03197D16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987" y="1825625"/>
            <a:ext cx="11903127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i="1" dirty="0"/>
              <a:t>WP</a:t>
            </a:r>
            <a:r>
              <a:rPr lang="en-US" sz="1600" b="1" i="1" dirty="0"/>
              <a:t>3 </a:t>
            </a:r>
            <a:r>
              <a:rPr lang="ru-RU" sz="1600" i="1" dirty="0" err="1"/>
              <a:t>Проектиране</a:t>
            </a:r>
            <a:r>
              <a:rPr lang="ru-RU" sz="1600" i="1" dirty="0"/>
              <a:t>, </a:t>
            </a:r>
            <a:r>
              <a:rPr lang="ru-RU" sz="1600" i="1" dirty="0" err="1"/>
              <a:t>моделиране</a:t>
            </a:r>
            <a:r>
              <a:rPr lang="ru-RU" sz="1600" i="1" dirty="0"/>
              <a:t>, </a:t>
            </a:r>
            <a:r>
              <a:rPr lang="ru-RU" sz="1600" i="1" dirty="0" err="1"/>
              <a:t>симулиране</a:t>
            </a:r>
            <a:r>
              <a:rPr lang="ru-RU" sz="1600" i="1" dirty="0"/>
              <a:t>, </a:t>
            </a:r>
            <a:r>
              <a:rPr lang="ru-RU" sz="1600" i="1" dirty="0" err="1"/>
              <a:t>изследване</a:t>
            </a:r>
            <a:r>
              <a:rPr lang="ru-RU" sz="1600" i="1" dirty="0"/>
              <a:t> на </a:t>
            </a:r>
            <a:r>
              <a:rPr lang="ru-RU" sz="1600" i="1" dirty="0" err="1"/>
              <a:t>интелигентни</a:t>
            </a:r>
            <a:r>
              <a:rPr lang="ru-RU" sz="1600" i="1" dirty="0"/>
              <a:t> </a:t>
            </a:r>
            <a:r>
              <a:rPr lang="ru-RU" sz="1600" i="1" dirty="0" err="1"/>
              <a:t>компютърни</a:t>
            </a:r>
            <a:r>
              <a:rPr lang="ru-RU" sz="1600" i="1" dirty="0"/>
              <a:t> и мехатронни </a:t>
            </a:r>
            <a:r>
              <a:rPr lang="ru-RU" sz="1600" i="1" dirty="0" err="1"/>
              <a:t>системи</a:t>
            </a:r>
            <a:r>
              <a:rPr lang="ru-RU" sz="1600" i="1" dirty="0"/>
              <a:t> за </a:t>
            </a:r>
            <a:r>
              <a:rPr lang="ru-RU" sz="1600" i="1" dirty="0" err="1"/>
              <a:t>автоматизиране</a:t>
            </a:r>
            <a:r>
              <a:rPr lang="ru-RU" sz="1600" i="1" dirty="0"/>
              <a:t> на </a:t>
            </a:r>
            <a:r>
              <a:rPr lang="ru-RU" sz="1600" i="1" dirty="0" err="1"/>
              <a:t>процеси</a:t>
            </a:r>
            <a:r>
              <a:rPr lang="ru-RU" sz="1600" i="1" dirty="0"/>
              <a:t>, </a:t>
            </a:r>
            <a:r>
              <a:rPr lang="ru-RU" sz="1600" i="1" dirty="0" err="1"/>
              <a:t>придобиване</a:t>
            </a:r>
            <a:r>
              <a:rPr lang="ru-RU" sz="1600" i="1" dirty="0"/>
              <a:t> и </a:t>
            </a:r>
            <a:r>
              <a:rPr lang="ru-RU" sz="1600" i="1" dirty="0" err="1"/>
              <a:t>надграждане</a:t>
            </a:r>
            <a:r>
              <a:rPr lang="ru-RU" sz="1600" i="1" dirty="0"/>
              <a:t> на </a:t>
            </a:r>
            <a:r>
              <a:rPr lang="ru-RU" sz="1600" i="1" dirty="0" err="1"/>
              <a:t>дигитални</a:t>
            </a:r>
            <a:r>
              <a:rPr lang="ru-RU" sz="1600" i="1" dirty="0"/>
              <a:t> компетенции и умения</a:t>
            </a:r>
            <a:r>
              <a:rPr lang="en-US" sz="1600" i="1" dirty="0"/>
              <a:t> </a:t>
            </a:r>
          </a:p>
          <a:p>
            <a:pPr marL="0" indent="0" algn="just">
              <a:buNone/>
            </a:pPr>
            <a:endParaRPr lang="en-US" sz="1600" b="1" dirty="0"/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1600" b="1" dirty="0"/>
              <a:t>Дейност </a:t>
            </a:r>
            <a:r>
              <a:rPr lang="en-US" sz="1600" b="1" dirty="0"/>
              <a:t>3.1</a:t>
            </a:r>
            <a:r>
              <a:rPr lang="ru-RU" sz="1600" b="1" dirty="0"/>
              <a:t>.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Проектиране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и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изграждане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мултифункционална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изследователска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лаборатория за развитие на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интелигентни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компютърни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и мехатронни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системи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за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автоматизиране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процеси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и развитие на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дигитални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компетенции за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научни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изследвания</a:t>
            </a:r>
            <a:r>
              <a:rPr lang="ru-RU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  <a:endParaRPr lang="en-US" sz="16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ru-RU" sz="16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bg-BG" sz="1600" b="1" dirty="0"/>
              <a:t>Очакван резултат: </a:t>
            </a:r>
            <a:r>
              <a:rPr lang="ru-RU" sz="1600" dirty="0" err="1"/>
              <a:t>Изградена</a:t>
            </a:r>
            <a:r>
              <a:rPr lang="ru-RU" sz="1600" dirty="0"/>
              <a:t> научна инфраструктура за </a:t>
            </a:r>
            <a:r>
              <a:rPr lang="ru-RU" sz="1600" dirty="0" err="1"/>
              <a:t>научноизследователска</a:t>
            </a:r>
            <a:r>
              <a:rPr lang="ru-RU" sz="1600" dirty="0"/>
              <a:t> </a:t>
            </a:r>
            <a:r>
              <a:rPr lang="ru-RU" sz="1600" dirty="0" err="1"/>
              <a:t>дейност</a:t>
            </a:r>
            <a:r>
              <a:rPr lang="ru-RU" sz="1600" dirty="0"/>
              <a:t> </a:t>
            </a:r>
            <a:r>
              <a:rPr lang="bg-BG" sz="1600" dirty="0"/>
              <a:t>.</a:t>
            </a:r>
          </a:p>
          <a:p>
            <a:pPr algn="just"/>
            <a:r>
              <a:rPr lang="bg-BG" sz="1600" b="1" dirty="0"/>
              <a:t>Отчитан резултат: </a:t>
            </a:r>
            <a:r>
              <a:rPr lang="ru-RU" sz="1600" dirty="0" err="1"/>
              <a:t>Подготвени</a:t>
            </a:r>
            <a:r>
              <a:rPr lang="ru-RU" sz="1600" dirty="0"/>
              <a:t> </a:t>
            </a:r>
            <a:r>
              <a:rPr lang="ru-RU" sz="1600" dirty="0" err="1"/>
              <a:t>обществени</a:t>
            </a:r>
            <a:r>
              <a:rPr lang="ru-RU" sz="1600" dirty="0"/>
              <a:t> </a:t>
            </a:r>
            <a:r>
              <a:rPr lang="ru-RU" sz="1600" dirty="0" err="1"/>
              <a:t>поръчки</a:t>
            </a:r>
            <a:r>
              <a:rPr lang="ru-RU" sz="1600" dirty="0"/>
              <a:t> за </a:t>
            </a:r>
            <a:r>
              <a:rPr lang="ru-RU" sz="1600" dirty="0" err="1"/>
              <a:t>мебелно</a:t>
            </a:r>
            <a:r>
              <a:rPr lang="ru-RU" sz="1600" dirty="0"/>
              <a:t> и </a:t>
            </a:r>
            <a:r>
              <a:rPr lang="ru-RU" sz="1600" dirty="0" err="1"/>
              <a:t>научноизследователско</a:t>
            </a:r>
            <a:r>
              <a:rPr lang="ru-RU" sz="1600" dirty="0"/>
              <a:t> оборудване</a:t>
            </a:r>
            <a:r>
              <a:rPr lang="bg-BG" sz="1600" dirty="0"/>
              <a:t>.</a:t>
            </a:r>
          </a:p>
          <a:p>
            <a:pPr algn="just"/>
            <a:endParaRPr lang="bg-BG" sz="1600" b="1" dirty="0"/>
          </a:p>
          <a:p>
            <a:pPr algn="just"/>
            <a:endParaRPr lang="bg-BG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6D4A7E-B7A6-F8D2-76D0-4C0A90562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451D3791-85D3-354B-2128-ABCDF4452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3363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7F215-910D-3E68-D831-8D7AA6EE8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1E88C4-A1F7-1C74-C216-6BA5E8F47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3718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5E0A29C-DFFA-41F1-F8EF-00BC2741C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281" y="1253330"/>
            <a:ext cx="11877472" cy="549766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350" b="1" i="1" dirty="0"/>
              <a:t>WP</a:t>
            </a:r>
            <a:r>
              <a:rPr lang="en-US" sz="1350" b="1" i="1" dirty="0"/>
              <a:t>3 </a:t>
            </a:r>
            <a:r>
              <a:rPr lang="ru-RU" sz="1350" i="1" dirty="0" err="1"/>
              <a:t>Проектиране</a:t>
            </a:r>
            <a:r>
              <a:rPr lang="ru-RU" sz="1350" i="1" dirty="0"/>
              <a:t>, </a:t>
            </a:r>
            <a:r>
              <a:rPr lang="ru-RU" sz="1350" i="1" dirty="0" err="1"/>
              <a:t>моделиране</a:t>
            </a:r>
            <a:r>
              <a:rPr lang="ru-RU" sz="1350" i="1" dirty="0"/>
              <a:t>, </a:t>
            </a:r>
            <a:r>
              <a:rPr lang="ru-RU" sz="1350" i="1" dirty="0" err="1"/>
              <a:t>симулиране</a:t>
            </a:r>
            <a:r>
              <a:rPr lang="ru-RU" sz="1350" i="1" dirty="0"/>
              <a:t>, </a:t>
            </a:r>
            <a:r>
              <a:rPr lang="ru-RU" sz="1350" i="1" dirty="0" err="1"/>
              <a:t>изследване</a:t>
            </a:r>
            <a:r>
              <a:rPr lang="ru-RU" sz="1350" i="1" dirty="0"/>
              <a:t> на </a:t>
            </a:r>
            <a:r>
              <a:rPr lang="ru-RU" sz="1350" i="1" dirty="0" err="1"/>
              <a:t>интелигентни</a:t>
            </a:r>
            <a:r>
              <a:rPr lang="ru-RU" sz="1350" i="1" dirty="0"/>
              <a:t> </a:t>
            </a:r>
            <a:r>
              <a:rPr lang="ru-RU" sz="1350" i="1" dirty="0" err="1"/>
              <a:t>компютърни</a:t>
            </a:r>
            <a:r>
              <a:rPr lang="ru-RU" sz="1350" i="1" dirty="0"/>
              <a:t> и мехатронни </a:t>
            </a:r>
            <a:r>
              <a:rPr lang="ru-RU" sz="1350" i="1" dirty="0" err="1"/>
              <a:t>системи</a:t>
            </a:r>
            <a:r>
              <a:rPr lang="ru-RU" sz="1350" i="1" dirty="0"/>
              <a:t> за </a:t>
            </a:r>
            <a:r>
              <a:rPr lang="ru-RU" sz="1350" i="1" dirty="0" err="1"/>
              <a:t>автоматизиране</a:t>
            </a:r>
            <a:r>
              <a:rPr lang="ru-RU" sz="1350" i="1" dirty="0"/>
              <a:t> на </a:t>
            </a:r>
            <a:r>
              <a:rPr lang="ru-RU" sz="1350" i="1" dirty="0" err="1"/>
              <a:t>процеси</a:t>
            </a:r>
            <a:r>
              <a:rPr lang="ru-RU" sz="1350" i="1" dirty="0"/>
              <a:t>, </a:t>
            </a:r>
            <a:r>
              <a:rPr lang="ru-RU" sz="1350" i="1" dirty="0" err="1"/>
              <a:t>придобиване</a:t>
            </a:r>
            <a:r>
              <a:rPr lang="ru-RU" sz="1350" i="1" dirty="0"/>
              <a:t> и </a:t>
            </a:r>
            <a:r>
              <a:rPr lang="ru-RU" sz="1350" i="1" dirty="0" err="1"/>
              <a:t>надграждане</a:t>
            </a:r>
            <a:r>
              <a:rPr lang="ru-RU" sz="1350" i="1" dirty="0"/>
              <a:t> на </a:t>
            </a:r>
            <a:r>
              <a:rPr lang="ru-RU" sz="1350" i="1" dirty="0" err="1"/>
              <a:t>дигитални</a:t>
            </a:r>
            <a:r>
              <a:rPr lang="ru-RU" sz="1350" i="1" dirty="0"/>
              <a:t> компетенции и умения</a:t>
            </a:r>
            <a:r>
              <a:rPr lang="en-US" sz="1350" i="1" dirty="0"/>
              <a:t>  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en-US" sz="1350" b="1" dirty="0"/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1350" b="1" dirty="0"/>
              <a:t>Дейност </a:t>
            </a:r>
            <a:r>
              <a:rPr lang="ru-RU" sz="1350" b="1" dirty="0"/>
              <a:t>3.2 </a:t>
            </a:r>
            <a:r>
              <a:rPr lang="ru-RU" sz="1350" dirty="0" err="1"/>
              <a:t>Обособяване</a:t>
            </a:r>
            <a:r>
              <a:rPr lang="ru-RU" sz="1350" dirty="0"/>
              <a:t> и развитие на </a:t>
            </a:r>
            <a:r>
              <a:rPr lang="ru-RU" sz="1350" dirty="0" err="1"/>
              <a:t>високотехнологична</a:t>
            </a:r>
            <a:r>
              <a:rPr lang="ru-RU" sz="1350" dirty="0"/>
              <a:t> </a:t>
            </a:r>
            <a:r>
              <a:rPr lang="ru-RU" sz="1350" dirty="0" err="1"/>
              <a:t>експериментална</a:t>
            </a:r>
            <a:r>
              <a:rPr lang="ru-RU" sz="1350" dirty="0"/>
              <a:t> лаборатория за </a:t>
            </a:r>
            <a:r>
              <a:rPr lang="ru-RU" sz="1350" dirty="0" err="1"/>
              <a:t>развойна</a:t>
            </a:r>
            <a:r>
              <a:rPr lang="ru-RU" sz="1350" dirty="0"/>
              <a:t> </a:t>
            </a:r>
            <a:r>
              <a:rPr lang="ru-RU" sz="1350" dirty="0" err="1"/>
              <a:t>дейност</a:t>
            </a:r>
            <a:r>
              <a:rPr lang="ru-RU" sz="1350" dirty="0"/>
              <a:t> и </a:t>
            </a:r>
            <a:r>
              <a:rPr lang="ru-RU" sz="1350" dirty="0" err="1"/>
              <a:t>осигуряване</a:t>
            </a:r>
            <a:r>
              <a:rPr lang="ru-RU" sz="1350" dirty="0"/>
              <a:t> на </a:t>
            </a:r>
            <a:r>
              <a:rPr lang="ru-RU" sz="1350" dirty="0" err="1"/>
              <a:t>хибридни</a:t>
            </a:r>
            <a:r>
              <a:rPr lang="ru-RU" sz="1350" dirty="0"/>
              <a:t> и </a:t>
            </a:r>
            <a:r>
              <a:rPr lang="ru-RU" sz="1350" dirty="0" err="1"/>
              <a:t>конвенционални</a:t>
            </a:r>
            <a:r>
              <a:rPr lang="ru-RU" sz="1350" dirty="0"/>
              <a:t> (</a:t>
            </a:r>
            <a:r>
              <a:rPr lang="ru-RU" sz="1350" dirty="0" err="1"/>
              <a:t>виртуални</a:t>
            </a:r>
            <a:r>
              <a:rPr lang="ru-RU" sz="1350" dirty="0"/>
              <a:t>/</a:t>
            </a:r>
            <a:r>
              <a:rPr lang="ru-RU" sz="1350" dirty="0" err="1"/>
              <a:t>виртуални</a:t>
            </a:r>
            <a:r>
              <a:rPr lang="ru-RU" sz="1350" dirty="0"/>
              <a:t>-физически/ физически) </a:t>
            </a:r>
            <a:r>
              <a:rPr lang="ru-RU" sz="1350" dirty="0" err="1"/>
              <a:t>технологични</a:t>
            </a:r>
            <a:r>
              <a:rPr lang="ru-RU" sz="1350" dirty="0"/>
              <a:t> </a:t>
            </a:r>
            <a:r>
              <a:rPr lang="ru-RU" sz="1350" dirty="0" err="1"/>
              <a:t>тестови</a:t>
            </a:r>
            <a:r>
              <a:rPr lang="ru-RU" sz="1350" dirty="0"/>
              <a:t> </a:t>
            </a:r>
            <a:r>
              <a:rPr lang="ru-RU" sz="1350" dirty="0" err="1"/>
              <a:t>експериментални</a:t>
            </a:r>
            <a:r>
              <a:rPr lang="ru-RU" sz="1350" dirty="0"/>
              <a:t> </a:t>
            </a:r>
            <a:r>
              <a:rPr lang="ru-RU" sz="1350" dirty="0" err="1"/>
              <a:t>специализирани</a:t>
            </a:r>
            <a:r>
              <a:rPr lang="ru-RU" sz="1350" dirty="0"/>
              <a:t> среди за </a:t>
            </a:r>
            <a:r>
              <a:rPr lang="ru-RU" sz="1350" dirty="0" err="1"/>
              <a:t>симулации</a:t>
            </a:r>
            <a:r>
              <a:rPr lang="ru-RU" sz="1350" dirty="0"/>
              <a:t> и </a:t>
            </a:r>
            <a:r>
              <a:rPr lang="ru-RU" sz="1350" dirty="0" err="1"/>
              <a:t>изследвания</a:t>
            </a:r>
            <a:r>
              <a:rPr lang="ru-RU" sz="1350" dirty="0"/>
              <a:t> за :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350" dirty="0"/>
              <a:t>• </a:t>
            </a:r>
            <a:r>
              <a:rPr lang="ru-RU" sz="1350" dirty="0" err="1"/>
              <a:t>изследване</a:t>
            </a:r>
            <a:r>
              <a:rPr lang="ru-RU" sz="1350" dirty="0"/>
              <a:t> на </a:t>
            </a:r>
            <a:r>
              <a:rPr lang="ru-RU" sz="1350" dirty="0" err="1"/>
              <a:t>виртуални</a:t>
            </a:r>
            <a:r>
              <a:rPr lang="ru-RU" sz="1350" dirty="0"/>
              <a:t> лаборатории </a:t>
            </a:r>
            <a:r>
              <a:rPr lang="ru-RU" sz="1350" dirty="0" err="1"/>
              <a:t>със</a:t>
            </a:r>
            <a:r>
              <a:rPr lang="ru-RU" sz="1350" dirty="0"/>
              <a:t> симулационни модели в </a:t>
            </a:r>
            <a:r>
              <a:rPr lang="ru-RU" sz="1350" dirty="0" err="1"/>
              <a:t>областта</a:t>
            </a:r>
            <a:r>
              <a:rPr lang="ru-RU" sz="1350" dirty="0"/>
              <a:t> на </a:t>
            </a:r>
            <a:r>
              <a:rPr lang="ru-RU" sz="1350" dirty="0" err="1"/>
              <a:t>Режещите</a:t>
            </a:r>
            <a:r>
              <a:rPr lang="ru-RU" sz="1350" dirty="0"/>
              <a:t> </a:t>
            </a:r>
            <a:r>
              <a:rPr lang="ru-RU" sz="1350" dirty="0" err="1"/>
              <a:t>инструменти</a:t>
            </a:r>
            <a:r>
              <a:rPr lang="ru-RU" sz="1350" dirty="0"/>
              <a:t> и </a:t>
            </a:r>
            <a:r>
              <a:rPr lang="ru-RU" sz="1350" dirty="0" err="1"/>
              <a:t>Теорията</a:t>
            </a:r>
            <a:r>
              <a:rPr lang="ru-RU" sz="1350" dirty="0"/>
              <a:t> на </a:t>
            </a:r>
            <a:r>
              <a:rPr lang="ru-RU" sz="1350" dirty="0" err="1"/>
              <a:t>кодирането</a:t>
            </a:r>
            <a:r>
              <a:rPr lang="ru-RU" sz="1350" dirty="0"/>
              <a:t>;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350" dirty="0"/>
              <a:t>• </a:t>
            </a:r>
            <a:r>
              <a:rPr lang="ru-RU" sz="1350" dirty="0" err="1"/>
              <a:t>изследвания</a:t>
            </a:r>
            <a:r>
              <a:rPr lang="ru-RU" sz="1350" dirty="0"/>
              <a:t> на </a:t>
            </a:r>
            <a:r>
              <a:rPr lang="ru-RU" sz="1350" dirty="0" err="1"/>
              <a:t>съвременните</a:t>
            </a:r>
            <a:r>
              <a:rPr lang="ru-RU" sz="1350" dirty="0"/>
              <a:t> технологии за </a:t>
            </a:r>
            <a:r>
              <a:rPr lang="ru-RU" sz="1350" dirty="0" err="1"/>
              <a:t>виртуална</a:t>
            </a:r>
            <a:r>
              <a:rPr lang="ru-RU" sz="1350" dirty="0"/>
              <a:t> и </a:t>
            </a:r>
            <a:r>
              <a:rPr lang="ru-RU" sz="1350" dirty="0" err="1"/>
              <a:t>добавена</a:t>
            </a:r>
            <a:r>
              <a:rPr lang="ru-RU" sz="1350" dirty="0"/>
              <a:t> </a:t>
            </a:r>
            <a:r>
              <a:rPr lang="ru-RU" sz="1350" dirty="0" err="1"/>
              <a:t>реалност</a:t>
            </a:r>
            <a:r>
              <a:rPr lang="ru-RU" sz="1350" dirty="0"/>
              <a:t>, 3D </a:t>
            </a:r>
            <a:r>
              <a:rPr lang="ru-RU" sz="1350" dirty="0" err="1"/>
              <a:t>стереоскопични</a:t>
            </a:r>
            <a:r>
              <a:rPr lang="ru-RU" sz="1350" dirty="0"/>
              <a:t> технологии за обработка и </a:t>
            </a:r>
            <a:r>
              <a:rPr lang="ru-RU" sz="1350" dirty="0" err="1"/>
              <a:t>визуализиране</a:t>
            </a:r>
            <a:r>
              <a:rPr lang="ru-RU" sz="1350" dirty="0"/>
              <a:t> на </a:t>
            </a:r>
            <a:r>
              <a:rPr lang="ru-RU" sz="1350" dirty="0" err="1"/>
              <a:t>тримерни</a:t>
            </a:r>
            <a:r>
              <a:rPr lang="ru-RU" sz="1350" dirty="0"/>
              <a:t> </a:t>
            </a:r>
            <a:r>
              <a:rPr lang="ru-RU" sz="1350" dirty="0" err="1"/>
              <a:t>обекти</a:t>
            </a:r>
            <a:r>
              <a:rPr lang="ru-RU" sz="1350" dirty="0"/>
              <a:t>, 3D CAD </a:t>
            </a:r>
            <a:r>
              <a:rPr lang="ru-RU" sz="1350" dirty="0" err="1"/>
              <a:t>моделиране</a:t>
            </a:r>
            <a:r>
              <a:rPr lang="ru-RU" sz="1350" dirty="0"/>
              <a:t> и 3D </a:t>
            </a:r>
            <a:r>
              <a:rPr lang="ru-RU" sz="1350" dirty="0" err="1"/>
              <a:t>принтиране</a:t>
            </a:r>
            <a:r>
              <a:rPr lang="ru-RU" sz="1350" dirty="0"/>
              <a:t> в </a:t>
            </a:r>
            <a:r>
              <a:rPr lang="ru-RU" sz="1350" dirty="0" err="1"/>
              <a:t>областта</a:t>
            </a:r>
            <a:r>
              <a:rPr lang="ru-RU" sz="1350" dirty="0"/>
              <a:t> на </a:t>
            </a:r>
            <a:r>
              <a:rPr lang="ru-RU" sz="1350" dirty="0" err="1"/>
              <a:t>Машинното</a:t>
            </a:r>
            <a:r>
              <a:rPr lang="ru-RU" sz="1350" dirty="0"/>
              <a:t> инженерство и Мехатрониката. </a:t>
            </a:r>
            <a:r>
              <a:rPr lang="ru-RU" sz="1350" dirty="0" err="1"/>
              <a:t>Разработване</a:t>
            </a:r>
            <a:r>
              <a:rPr lang="ru-RU" sz="1350" dirty="0"/>
              <a:t> на методики за </a:t>
            </a:r>
            <a:r>
              <a:rPr lang="ru-RU" sz="1350" dirty="0" err="1"/>
              <a:t>тяхното</a:t>
            </a:r>
            <a:r>
              <a:rPr lang="ru-RU" sz="1350" dirty="0"/>
              <a:t> </a:t>
            </a:r>
            <a:r>
              <a:rPr lang="ru-RU" sz="1350" dirty="0" err="1"/>
              <a:t>използване</a:t>
            </a:r>
            <a:r>
              <a:rPr lang="ru-RU" sz="1350" dirty="0"/>
              <a:t>;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350" dirty="0"/>
              <a:t>• </a:t>
            </a:r>
            <a:r>
              <a:rPr lang="ru-RU" sz="1350" dirty="0" err="1"/>
              <a:t>изследвания</a:t>
            </a:r>
            <a:r>
              <a:rPr lang="ru-RU" sz="1350" dirty="0"/>
              <a:t> на </a:t>
            </a:r>
            <a:r>
              <a:rPr lang="ru-RU" sz="1350" dirty="0" err="1"/>
              <a:t>интелигентни</a:t>
            </a:r>
            <a:r>
              <a:rPr lang="ru-RU" sz="1350" dirty="0"/>
              <a:t> </a:t>
            </a:r>
            <a:r>
              <a:rPr lang="ru-RU" sz="1350" dirty="0" err="1"/>
              <a:t>компютърни</a:t>
            </a:r>
            <a:r>
              <a:rPr lang="ru-RU" sz="1350" dirty="0"/>
              <a:t> </a:t>
            </a:r>
            <a:r>
              <a:rPr lang="ru-RU" sz="1350" dirty="0" err="1"/>
              <a:t>системи</a:t>
            </a:r>
            <a:r>
              <a:rPr lang="ru-RU" sz="1350" dirty="0"/>
              <a:t> </a:t>
            </a:r>
            <a:r>
              <a:rPr lang="ru-RU" sz="1350" dirty="0" err="1"/>
              <a:t>интегрирани</a:t>
            </a:r>
            <a:r>
              <a:rPr lang="ru-RU" sz="1350" dirty="0"/>
              <a:t> в </a:t>
            </a:r>
            <a:r>
              <a:rPr lang="ru-RU" sz="1350" dirty="0" err="1"/>
              <a:t>човеко-машинен</a:t>
            </a:r>
            <a:r>
              <a:rPr lang="ru-RU" sz="1350" dirty="0"/>
              <a:t> интерфейс, </a:t>
            </a:r>
            <a:r>
              <a:rPr lang="ru-RU" sz="1350" dirty="0" err="1"/>
              <a:t>осигуряващи</a:t>
            </a:r>
            <a:r>
              <a:rPr lang="ru-RU" sz="1350" dirty="0"/>
              <a:t> </a:t>
            </a:r>
            <a:r>
              <a:rPr lang="ru-RU" sz="1350" dirty="0" err="1"/>
              <a:t>технологични</a:t>
            </a:r>
            <a:r>
              <a:rPr lang="ru-RU" sz="1350" dirty="0"/>
              <a:t> </a:t>
            </a:r>
            <a:r>
              <a:rPr lang="ru-RU" sz="1350" dirty="0" err="1"/>
              <a:t>асистивни</a:t>
            </a:r>
            <a:r>
              <a:rPr lang="ru-RU" sz="1350" dirty="0"/>
              <a:t> решения;</a:t>
            </a:r>
            <a:endParaRPr lang="en-US" sz="1350" dirty="0"/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1350" b="1" dirty="0"/>
              <a:t>Очакван резултат: </a:t>
            </a:r>
            <a:r>
              <a:rPr lang="bg-BG" sz="1350" dirty="0"/>
              <a:t>Създадени модели на </a:t>
            </a:r>
            <a:r>
              <a:rPr lang="bg-BG" sz="1350" dirty="0" err="1"/>
              <a:t>кибер</a:t>
            </a:r>
            <a:r>
              <a:rPr lang="bg-BG" sz="1350" dirty="0"/>
              <a:t>-физични системи (технологии) за мониторинг и за редуциране на негативни въздействия на конвенционалната и иновативна земеделска техника и на съставените с нея машинно-тракторни агрегати върху еко системите и техните ресурси. Създадени модели за прогнозиране  базирани на съвременни методи за статистически анализ и числени симулации.</a:t>
            </a:r>
          </a:p>
          <a:p>
            <a:pPr marL="0" indent="0" algn="just">
              <a:buNone/>
            </a:pPr>
            <a:r>
              <a:rPr lang="bg-BG" sz="1350" b="1" dirty="0"/>
              <a:t>Отчитан резултат: </a:t>
            </a:r>
            <a:r>
              <a:rPr lang="en-US" sz="1350" dirty="0"/>
              <a:t>23</a:t>
            </a:r>
            <a:r>
              <a:rPr lang="bg-BG" sz="1350" dirty="0"/>
              <a:t> бр. научни публикации във </a:t>
            </a:r>
            <a:r>
              <a:rPr lang="en-US" sz="1350" dirty="0" err="1"/>
              <a:t>WoS</a:t>
            </a:r>
            <a:endParaRPr lang="bg-BG" sz="1350" dirty="0"/>
          </a:p>
          <a:p>
            <a:pPr marL="0" indent="0" algn="just">
              <a:buNone/>
            </a:pPr>
            <a:endParaRPr lang="bg-BG" sz="1350" dirty="0"/>
          </a:p>
          <a:p>
            <a:pPr marL="228600" marR="0" indent="-228600" algn="just" rtl="0" eaLnBrk="1" fontAlgn="base" latinLnBrk="0" hangingPunct="1">
              <a:buClrTx/>
              <a:buSzPts val="1400"/>
              <a:buFont typeface="Arial" panose="020B0604020202020204" pitchFamily="34" charset="0"/>
              <a:buChar char="•"/>
            </a:pP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Публикационна активност: </a:t>
            </a:r>
            <a:endParaRPr lang="bg-BG" sz="1350" b="0" i="0" kern="1200" spc="0" baseline="0" dirty="0">
              <a:ln>
                <a:noFill/>
              </a:ln>
              <a:solidFill>
                <a:srgbClr val="000000"/>
              </a:solidFill>
              <a:effectLst/>
              <a:ea typeface="+mn-ea"/>
              <a:cs typeface="Arial" panose="020B0604020202020204" pitchFamily="34" charset="0"/>
            </a:endParaRPr>
          </a:p>
          <a:p>
            <a:pPr marL="512064" marR="0" indent="-512064" algn="just" rtl="0" eaLnBrk="1" fontAlgn="auto" latinLnBrk="0" hangingPunct="1">
              <a:buFont typeface="+mj-lt"/>
              <a:buAutoNum type="alphaLcParenR"/>
            </a:pP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lang="bg-BG" sz="1350" b="1" i="0" kern="1200" spc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WoS</a:t>
            </a: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, през отчетния период </a:t>
            </a:r>
            <a:r>
              <a:rPr lang="en-US" sz="1350" b="1" kern="1200" dirty="0"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 - 3</a:t>
            </a:r>
            <a:r>
              <a:rPr lang="bg-BG" sz="1350" b="1" kern="1200" dirty="0"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5+1</a:t>
            </a:r>
            <a:endParaRPr lang="en-US" sz="1350" dirty="0">
              <a:effectLst/>
            </a:endParaRPr>
          </a:p>
          <a:p>
            <a:pPr marL="512064" marR="0" indent="-512064" algn="just" rtl="0" eaLnBrk="1" fontAlgn="auto" latinLnBrk="0" hangingPunct="1">
              <a:buFont typeface="+mj-lt"/>
              <a:buAutoNum type="alphaLcParenR"/>
            </a:pP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lang="bg-BG" sz="1350" b="1" i="0" kern="1200" spc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WoS</a:t>
            </a: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, през отчетния период </a:t>
            </a:r>
            <a:r>
              <a:rPr lang="en-US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– </a:t>
            </a: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6+</a:t>
            </a:r>
            <a:endParaRPr lang="en-US" sz="1350" dirty="0">
              <a:effectLst/>
            </a:endParaRPr>
          </a:p>
          <a:p>
            <a:pPr marL="512064" marR="0" indent="-512064" algn="just" rtl="0" eaLnBrk="1" fontAlgn="auto" latinLnBrk="0" hangingPunct="1">
              <a:buFont typeface="+mj-lt"/>
              <a:buAutoNum type="alphaLcParenR"/>
            </a:pP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lang="bg-BG" sz="1350" b="1" i="0" kern="1200" spc="0" baseline="0" dirty="0" err="1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WoS</a:t>
            </a: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, през отчетния период -  10 бр.</a:t>
            </a:r>
            <a:endParaRPr lang="en-US" sz="1350" dirty="0">
              <a:effectLst/>
            </a:endParaRPr>
          </a:p>
          <a:p>
            <a:pPr marL="228600" marR="0" indent="-228600" algn="just" rtl="0" eaLnBrk="1" fontAlgn="auto" latinLnBrk="0" hangingPunct="1"/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Процент на изпълнение на дейността към края на отчетния период: </a:t>
            </a:r>
            <a:r>
              <a:rPr lang="en-US" sz="1350" b="1" i="0" spc="0" baseline="0" dirty="0">
                <a:ln>
                  <a:noFill/>
                </a:ln>
                <a:solidFill>
                  <a:srgbClr val="000000"/>
                </a:solidFill>
                <a:cs typeface="Arial" panose="020B0604020202020204" pitchFamily="34" charset="0"/>
              </a:rPr>
              <a:t>111</a:t>
            </a:r>
            <a:r>
              <a:rPr lang="bg-BG" sz="1350" b="1" kern="1200" dirty="0"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 </a:t>
            </a:r>
            <a:r>
              <a:rPr lang="bg-BG" sz="1350" b="1" i="0" kern="1200" spc="0" baseline="0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Arial" panose="020B0604020202020204" pitchFamily="34" charset="0"/>
              </a:rPr>
              <a:t>%</a:t>
            </a:r>
            <a:endParaRPr lang="en-US" sz="1350" dirty="0">
              <a:effectLst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821A79E-D645-FCE3-5015-C1C43EAB0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43650" y="6265948"/>
            <a:ext cx="5848350" cy="59205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D8AD646-D5EE-D22C-B4B5-36FBE9A5B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534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6D8A4-05A4-A5DB-6E0E-6715272B1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454686-8222-BCEA-B741-A73CECE61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29D7936-4AE0-3FD0-CEE0-545B00214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5" y="1825624"/>
            <a:ext cx="11596745" cy="479070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1500" b="1" i="1" dirty="0"/>
              <a:t>WP</a:t>
            </a:r>
            <a:r>
              <a:rPr lang="en-US" sz="1500" b="1" i="1" dirty="0"/>
              <a:t>3 </a:t>
            </a:r>
            <a:r>
              <a:rPr lang="ru-RU" sz="1500" i="1" dirty="0" err="1"/>
              <a:t>Проектиране</a:t>
            </a:r>
            <a:r>
              <a:rPr lang="ru-RU" sz="1500" i="1" dirty="0"/>
              <a:t>, </a:t>
            </a:r>
            <a:r>
              <a:rPr lang="ru-RU" sz="1500" i="1" dirty="0" err="1"/>
              <a:t>моделиране</a:t>
            </a:r>
            <a:r>
              <a:rPr lang="ru-RU" sz="1500" i="1" dirty="0"/>
              <a:t>, </a:t>
            </a:r>
            <a:r>
              <a:rPr lang="ru-RU" sz="1500" i="1" dirty="0" err="1"/>
              <a:t>симулиране</a:t>
            </a:r>
            <a:r>
              <a:rPr lang="ru-RU" sz="1500" i="1" dirty="0"/>
              <a:t>, </a:t>
            </a:r>
            <a:r>
              <a:rPr lang="ru-RU" sz="1500" i="1" dirty="0" err="1"/>
              <a:t>изследване</a:t>
            </a:r>
            <a:r>
              <a:rPr lang="ru-RU" sz="1500" i="1" dirty="0"/>
              <a:t> на </a:t>
            </a:r>
            <a:r>
              <a:rPr lang="ru-RU" sz="1500" i="1" dirty="0" err="1"/>
              <a:t>интелигентни</a:t>
            </a:r>
            <a:r>
              <a:rPr lang="ru-RU" sz="1500" i="1" dirty="0"/>
              <a:t> </a:t>
            </a:r>
            <a:r>
              <a:rPr lang="ru-RU" sz="1500" i="1" dirty="0" err="1"/>
              <a:t>компютърни</a:t>
            </a:r>
            <a:r>
              <a:rPr lang="ru-RU" sz="1500" i="1" dirty="0"/>
              <a:t> и мехатронни </a:t>
            </a:r>
            <a:r>
              <a:rPr lang="ru-RU" sz="1500" i="1" dirty="0" err="1"/>
              <a:t>системи</a:t>
            </a:r>
            <a:r>
              <a:rPr lang="ru-RU" sz="1500" i="1" dirty="0"/>
              <a:t> за </a:t>
            </a:r>
            <a:r>
              <a:rPr lang="ru-RU" sz="1500" i="1" dirty="0" err="1"/>
              <a:t>автоматизиране</a:t>
            </a:r>
            <a:r>
              <a:rPr lang="ru-RU" sz="1500" i="1" dirty="0"/>
              <a:t> на </a:t>
            </a:r>
            <a:r>
              <a:rPr lang="ru-RU" sz="1500" i="1" dirty="0" err="1"/>
              <a:t>процеси</a:t>
            </a:r>
            <a:r>
              <a:rPr lang="ru-RU" sz="1500" i="1" dirty="0"/>
              <a:t>, </a:t>
            </a:r>
            <a:r>
              <a:rPr lang="ru-RU" sz="1500" i="1" dirty="0" err="1"/>
              <a:t>придобиване</a:t>
            </a:r>
            <a:r>
              <a:rPr lang="ru-RU" sz="1500" i="1" dirty="0"/>
              <a:t> и </a:t>
            </a:r>
            <a:r>
              <a:rPr lang="ru-RU" sz="1500" i="1" dirty="0" err="1"/>
              <a:t>надграждане</a:t>
            </a:r>
            <a:r>
              <a:rPr lang="ru-RU" sz="1500" i="1" dirty="0"/>
              <a:t> на </a:t>
            </a:r>
            <a:r>
              <a:rPr lang="ru-RU" sz="1500" i="1" dirty="0" err="1"/>
              <a:t>дигитални</a:t>
            </a:r>
            <a:r>
              <a:rPr lang="ru-RU" sz="1500" i="1" dirty="0"/>
              <a:t> компетенции и умения</a:t>
            </a:r>
            <a:r>
              <a:rPr lang="en-US" sz="1500" i="1" dirty="0"/>
              <a:t>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1500" b="1" dirty="0"/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b="1" dirty="0"/>
              <a:t>Дейност </a:t>
            </a:r>
            <a:r>
              <a:rPr lang="en-US" sz="1500" b="1" dirty="0"/>
              <a:t>3.3</a:t>
            </a:r>
            <a:r>
              <a:rPr lang="ru-RU" sz="1500" b="1" dirty="0"/>
              <a:t>. 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Популяризиране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резултатите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,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планиране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и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организиране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научни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форуми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и конференции.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Дейности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по обмен и трансфер на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научноизследователските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резултати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: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0" i="0" u="none" strike="noStrike" baseline="0" dirty="0">
                <a:solidFill>
                  <a:srgbClr val="000000"/>
                </a:solidFill>
              </a:rPr>
              <a:t>•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Изградени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научни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партньорства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с цел работа по общи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изследователски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проекти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и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съвместна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публикационна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дейност</a:t>
            </a:r>
            <a:endParaRPr lang="en-US" sz="1500" b="0" i="0" u="none" strike="noStrike" baseline="0" dirty="0">
              <a:solidFill>
                <a:srgbClr val="000000"/>
              </a:solidFill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1500" dirty="0">
              <a:solidFill>
                <a:srgbClr val="000000"/>
              </a:solidFill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b="1" dirty="0"/>
              <a:t>Очакван резултат: </a:t>
            </a:r>
            <a:r>
              <a:rPr lang="ru-RU" sz="1500" dirty="0" err="1"/>
              <a:t>Организирани</a:t>
            </a:r>
            <a:r>
              <a:rPr lang="ru-RU" sz="1500" dirty="0"/>
              <a:t> и </a:t>
            </a:r>
            <a:r>
              <a:rPr lang="ru-RU" sz="1500" dirty="0" err="1"/>
              <a:t>проведени</a:t>
            </a:r>
            <a:r>
              <a:rPr lang="ru-RU" sz="1500" dirty="0"/>
              <a:t> </a:t>
            </a:r>
            <a:r>
              <a:rPr lang="ru-RU" sz="1500" dirty="0" err="1"/>
              <a:t>национални</a:t>
            </a:r>
            <a:r>
              <a:rPr lang="ru-RU" sz="1500" dirty="0"/>
              <a:t> и </a:t>
            </a:r>
            <a:r>
              <a:rPr lang="ru-RU" sz="1500" dirty="0" err="1"/>
              <a:t>международни</a:t>
            </a:r>
            <a:r>
              <a:rPr lang="ru-RU" sz="1500" dirty="0"/>
              <a:t> </a:t>
            </a:r>
            <a:r>
              <a:rPr lang="ru-RU" sz="1500" dirty="0" err="1"/>
              <a:t>научни</a:t>
            </a:r>
            <a:r>
              <a:rPr lang="ru-RU" sz="1500" dirty="0"/>
              <a:t> конференции</a:t>
            </a:r>
            <a:r>
              <a:rPr lang="bg-BG" sz="1500" dirty="0"/>
              <a:t>.</a:t>
            </a:r>
            <a:endParaRPr lang="en-US" sz="1500" dirty="0"/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bg-BG" sz="1500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bg-BG" sz="1500" b="1" dirty="0"/>
              <a:t>Отчитан резултат: </a:t>
            </a:r>
            <a:r>
              <a:rPr lang="bg-BG" sz="1500" dirty="0"/>
              <a:t>Организиране и подготовка на конференциите: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dirty="0"/>
              <a:t>- </a:t>
            </a:r>
            <a:r>
              <a:rPr lang="en-US" sz="1500" dirty="0" err="1"/>
              <a:t>Compsystech</a:t>
            </a:r>
            <a:r>
              <a:rPr lang="en-US" sz="1500" dirty="0"/>
              <a:t> 202</a:t>
            </a:r>
            <a:r>
              <a:rPr lang="bg-BG" sz="1500" dirty="0"/>
              <a:t>4</a:t>
            </a:r>
            <a:r>
              <a:rPr lang="en-US" sz="1500" dirty="0"/>
              <a:t> </a:t>
            </a:r>
            <a:endParaRPr lang="bg-BG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dirty="0"/>
              <a:t>- ВТОРА</a:t>
            </a:r>
            <a:r>
              <a:rPr lang="ru-RU" sz="1500" dirty="0"/>
              <a:t> НАЦИОНАЛНА НАУЧНО-ПРАКТИЧЕСКА КОНФЕРЕНЦИЯ ДИГИТАЛНА ТРАНСФОРМАЦИЯ НА ОБРАЗОВАНИЕТО – ПРОБЛЕМИ И РЕШЕНИЯ</a:t>
            </a:r>
            <a:endParaRPr lang="bg-BG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dirty="0"/>
              <a:t>- </a:t>
            </a:r>
            <a:r>
              <a:rPr lang="en-US" sz="1500" dirty="0" err="1"/>
              <a:t>Compsystech</a:t>
            </a:r>
            <a:r>
              <a:rPr lang="en-US" sz="1500" dirty="0"/>
              <a:t> 2025 </a:t>
            </a:r>
            <a:endParaRPr lang="bg-BG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dirty="0"/>
              <a:t>- </a:t>
            </a:r>
            <a:r>
              <a:rPr lang="ru-RU" sz="1500" dirty="0"/>
              <a:t>ТРЕТА НАЦИОНАЛНА НАУЧНО-ПРАКТИЧЕСКА КОНФЕРЕНЦИЯ ДИГИТАЛНА ТРАНСФОРМАЦИЯ НА ОБРАЗОВАНИЕТО – ПРОБЛЕМИ И РЕШЕНИЯ</a:t>
            </a:r>
            <a:endParaRPr lang="bg-BG" sz="1500" dirty="0"/>
          </a:p>
          <a:p>
            <a:pPr algn="just">
              <a:lnSpc>
                <a:spcPct val="100000"/>
              </a:lnSpc>
            </a:pPr>
            <a:r>
              <a:rPr lang="bg-BG" sz="1500" b="1" dirty="0"/>
              <a:t>Процент на изпълнение: 70 %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3E2CEF4-96C7-92EA-00EA-E77C2D90D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5655E53F-1FF5-5694-462B-E25920AC6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80" y="6106197"/>
            <a:ext cx="12110720" cy="751803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2911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59D77-1D2B-77F3-1609-6062D1266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11EE476-4ECD-BC4B-381B-DC21B31C2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501650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BB910A6-C4D7-4AFA-9AE3-0678A7ECB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2E90FFAF-E9FE-C446-E104-FF47B01EE6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620102"/>
              </p:ext>
            </p:extLst>
          </p:nvPr>
        </p:nvGraphicFramePr>
        <p:xfrm>
          <a:off x="94129" y="1282102"/>
          <a:ext cx="12003741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3212">
                  <a:extLst>
                    <a:ext uri="{9D8B030D-6E8A-4147-A177-3AD203B41FA5}">
                      <a16:colId xmlns:a16="http://schemas.microsoft.com/office/drawing/2014/main" val="1589740188"/>
                    </a:ext>
                  </a:extLst>
                </a:gridCol>
                <a:gridCol w="931209">
                  <a:extLst>
                    <a:ext uri="{9D8B030D-6E8A-4147-A177-3AD203B41FA5}">
                      <a16:colId xmlns:a16="http://schemas.microsoft.com/office/drawing/2014/main" val="4213018297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val="2615600550"/>
                    </a:ext>
                  </a:extLst>
                </a:gridCol>
                <a:gridCol w="942975">
                  <a:extLst>
                    <a:ext uri="{9D8B030D-6E8A-4147-A177-3AD203B41FA5}">
                      <a16:colId xmlns:a16="http://schemas.microsoft.com/office/drawing/2014/main" val="4071089469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85479363"/>
                    </a:ext>
                  </a:extLst>
                </a:gridCol>
                <a:gridCol w="1382245">
                  <a:extLst>
                    <a:ext uri="{9D8B030D-6E8A-4147-A177-3AD203B41FA5}">
                      <a16:colId xmlns:a16="http://schemas.microsoft.com/office/drawing/2014/main" val="6096293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Индикатор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Базова стойност </a:t>
                      </a:r>
                    </a:p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към 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Целева стойност </a:t>
                      </a:r>
                    </a:p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 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Целева стойност </a:t>
                      </a:r>
                    </a:p>
                    <a:p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юни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Отчетен период</a:t>
                      </a:r>
                    </a:p>
                    <a:p>
                      <a:pPr algn="ctr"/>
                      <a:r>
                        <a:rPr lang="bg-BG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04-06.2025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Общо от </a:t>
                      </a:r>
                      <a:r>
                        <a:rPr lang="ru-RU" sz="1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началото</a:t>
                      </a:r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 проекта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0165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Брой научни публикации (индексирани в WoS)Качество на научните изследвания в предложената секторна специализация (Web of Science, Потвърждение за приети за публикуване материали в издания,реферирани в Web of Science)</a:t>
                      </a:r>
                    </a:p>
                    <a:p>
                      <a:pPr algn="l"/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914400" rtl="0" eaLnBrk="1" fontAlgn="b" latinLnBrk="0" hangingPunct="1">
                        <a:buNone/>
                      </a:pPr>
                      <a:r>
                        <a:rPr lang="ru-RU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 </a:t>
                      </a: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MDPI</a:t>
                      </a:r>
                      <a:br>
                        <a:rPr lang="en-US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приети за публ.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49 индекс.,</a:t>
                      </a:r>
                    </a:p>
                    <a:p>
                      <a:pPr algn="ctr" fontAlgn="b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27</a:t>
                      </a:r>
                      <a:r>
                        <a:rPr lang="ru-RU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приети</a:t>
                      </a:r>
                      <a:r>
                        <a:rPr lang="ru-RU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за </a:t>
                      </a:r>
                      <a:r>
                        <a:rPr lang="ru-RU" sz="1000" kern="1200" noProof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публ</a:t>
                      </a:r>
                      <a:r>
                        <a:rPr lang="ru-RU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ctr" fontAlgn="b"/>
                      <a:r>
                        <a:rPr lang="ru-RU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18 в </a:t>
                      </a:r>
                      <a:r>
                        <a:rPr lang="ru-RU" sz="1000" kern="1200" noProof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процес</a:t>
                      </a:r>
                      <a:r>
                        <a:rPr lang="ru-RU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на </a:t>
                      </a:r>
                      <a:r>
                        <a:rPr lang="ru-RU" sz="1000" kern="1200" noProof="0" dirty="0" err="1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разр</a:t>
                      </a:r>
                      <a:r>
                        <a:rPr lang="ru-RU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01943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Патентни заявки (Патентна активност и приложни разработки)</a:t>
                      </a:r>
                    </a:p>
                    <a:p>
                      <a:pPr algn="l"/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80163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Брой водещи изследователи (Висока квалификация на кадрите в областите на секторната специализация)</a:t>
                      </a:r>
                    </a:p>
                    <a:p>
                      <a:pPr algn="l"/>
                      <a:endParaRPr lang="bg-BG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90006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Брой млади учени/постдокторанти, </a:t>
                      </a:r>
                      <a:r>
                        <a:rPr lang="ru-RU" sz="10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участващи</a:t>
                      </a:r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bg-BG" sz="100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изследванията Привличане </a:t>
                      </a:r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млади учени и повишаване на квалификацията им запровеждане на приложни научни изследвания (Отчет на Програмата, сключени договори с млади учени/постдокторанти,участващи в изследванията на научните групи.) учени/постдокторанти,участващи в изследванията на научните групи.)</a:t>
                      </a:r>
                    </a:p>
                    <a:p>
                      <a:pPr algn="l"/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43084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/>
                        <a:t>Споразумения/проекти с индустрията (Привлечено външно финансиране и индустриална подкрепа (Подписани нови споразумения и/или инициирани съвместни проекти с представители на заинтересованите страни от индустриите.)</a:t>
                      </a:r>
                    </a:p>
                    <a:p>
                      <a:pPr algn="l"/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59402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Участие в международни мрежи или проекти (Международна активност и участие в мрежи (Подписани международни споразумения с цел реализиране на участие в международни мрежи и/или проекти.)</a:t>
                      </a:r>
                    </a:p>
                    <a:p>
                      <a:pPr algn="l"/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bg-BG" sz="1000" kern="120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GB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  <a:endParaRPr lang="bg-BG" sz="1000" kern="1200" noProof="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000" kern="1200" noProof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19847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90612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8F38A1-1985-9D27-AF4D-9AA787B2E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A9A583-68AD-F4F3-06B0-22177A0E5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E90B71-35A6-4590-5D1D-26B037373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g-BG" dirty="0"/>
              <a:t>доц. д-р Александър Иванов </a:t>
            </a:r>
            <a:r>
              <a:rPr lang="en-US" dirty="0"/>
              <a:t>– R4 </a:t>
            </a:r>
            <a:r>
              <a:rPr lang="bg-BG" dirty="0"/>
              <a:t>Водещ изследовател </a:t>
            </a:r>
          </a:p>
          <a:p>
            <a:pPr marL="0" indent="0">
              <a:buNone/>
            </a:pP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8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+0,5</a:t>
            </a:r>
            <a:r>
              <a:rPr lang="en-US" dirty="0"/>
              <a:t>+0,5+0,33+0,5+0,33+(0,5+0,5)</a:t>
            </a:r>
            <a:r>
              <a:rPr lang="en-GB" dirty="0"/>
              <a:t>= </a:t>
            </a:r>
            <a:r>
              <a:rPr lang="en-US" dirty="0"/>
              <a:t>3,5</a:t>
            </a:r>
            <a:r>
              <a:rPr lang="bg-BG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2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US" b="1" i="1" dirty="0"/>
              <a:t> 0,5+0,5= 1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GB" b="1" dirty="0"/>
              <a:t>4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F1E0B67-16D5-29EE-51A4-2309224E1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43439C-8486-ACC0-26D2-C3EECBA0E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0"/>
            <a:ext cx="11223812" cy="833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1898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351338"/>
          </a:xfrm>
        </p:spPr>
        <p:txBody>
          <a:bodyPr>
            <a:noAutofit/>
          </a:bodyPr>
          <a:lstStyle/>
          <a:p>
            <a:r>
              <a:rPr lang="bg-BG" sz="2600" dirty="0"/>
              <a:t>доц. д-р Галина Иванова</a:t>
            </a:r>
            <a:r>
              <a:rPr lang="en-US" sz="2600" dirty="0"/>
              <a:t> – R4 </a:t>
            </a:r>
            <a:r>
              <a:rPr lang="bg-BG" sz="2600" dirty="0"/>
              <a:t>Водещ изследовател </a:t>
            </a:r>
            <a:endParaRPr lang="en-US" sz="2600" dirty="0"/>
          </a:p>
          <a:p>
            <a:endParaRPr lang="bg-BG" sz="500" dirty="0"/>
          </a:p>
          <a:p>
            <a:r>
              <a:rPr lang="bg-BG" sz="2600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sz="2600" b="1" dirty="0" err="1"/>
              <a:t>WoS</a:t>
            </a:r>
            <a:r>
              <a:rPr lang="bg-BG" sz="2600" b="1" dirty="0"/>
              <a:t> </a:t>
            </a:r>
            <a:r>
              <a:rPr lang="bg-BG" sz="2600" i="1" dirty="0"/>
              <a:t>(с натрупване от началото на проекта)= 1</a:t>
            </a:r>
            <a:r>
              <a:rPr lang="en-US" sz="2600" i="1" dirty="0"/>
              <a:t>6</a:t>
            </a:r>
            <a:r>
              <a:rPr lang="en-GB" sz="2600" i="1" dirty="0"/>
              <a:t> </a:t>
            </a:r>
            <a:r>
              <a:rPr lang="bg-BG" sz="2600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sz="2600" b="1" i="1" dirty="0"/>
              <a:t>от </a:t>
            </a:r>
            <a:r>
              <a:rPr lang="ru-RU" sz="2600" b="1" i="1" dirty="0" err="1"/>
              <a:t>тях</a:t>
            </a:r>
            <a:r>
              <a:rPr lang="ru-RU" sz="2600" b="1" i="1" dirty="0"/>
              <a:t> в </a:t>
            </a:r>
            <a:r>
              <a:rPr lang="ru-RU" sz="2600" b="1" i="1" dirty="0" err="1"/>
              <a:t>съавторство</a:t>
            </a:r>
            <a:r>
              <a:rPr lang="ru-RU" sz="2600" b="1" i="1" dirty="0"/>
              <a:t> = </a:t>
            </a:r>
            <a:r>
              <a:rPr lang="en-GB" sz="2600" dirty="0"/>
              <a:t>0,3</a:t>
            </a:r>
            <a:r>
              <a:rPr lang="bg-BG" sz="2600" dirty="0"/>
              <a:t>3</a:t>
            </a:r>
            <a:r>
              <a:rPr lang="ru-RU" sz="2600" dirty="0"/>
              <a:t>+0,5+0,5+0,33+1+1+0,5+0,5+0,5+0,5+0,33</a:t>
            </a:r>
            <a:r>
              <a:rPr lang="en-US" sz="2600" dirty="0"/>
              <a:t>+ (0,33+1+1+1+1)</a:t>
            </a:r>
            <a:r>
              <a:rPr lang="en-GB" sz="2600" dirty="0"/>
              <a:t>= </a:t>
            </a:r>
            <a:r>
              <a:rPr lang="en-US" sz="2600" dirty="0"/>
              <a:t>10,33</a:t>
            </a:r>
            <a:r>
              <a:rPr lang="bg-BG" sz="2600" dirty="0"/>
              <a:t> </a:t>
            </a:r>
            <a:r>
              <a:rPr lang="ru-RU" sz="2600" dirty="0" err="1"/>
              <a:t>бр</a:t>
            </a:r>
            <a:r>
              <a:rPr lang="ru-RU" sz="2600" dirty="0"/>
              <a:t>.; </a:t>
            </a:r>
          </a:p>
          <a:p>
            <a:r>
              <a:rPr lang="bg-BG" sz="2600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sz="2600" b="1" dirty="0"/>
              <a:t> </a:t>
            </a:r>
            <a:r>
              <a:rPr lang="en-US" sz="2600" b="1" dirty="0" err="1"/>
              <a:t>WoS</a:t>
            </a:r>
            <a:r>
              <a:rPr lang="en-US" sz="2600" b="1" dirty="0"/>
              <a:t> </a:t>
            </a:r>
            <a:r>
              <a:rPr lang="bg-BG" sz="2600" b="1" u="sng" dirty="0"/>
              <a:t>през отчетния периода </a:t>
            </a:r>
            <a:r>
              <a:rPr lang="bg-BG" sz="2600" dirty="0"/>
              <a:t>= </a:t>
            </a:r>
            <a:r>
              <a:rPr lang="en-GB" sz="2600" dirty="0"/>
              <a:t>5 </a:t>
            </a:r>
            <a:r>
              <a:rPr lang="bg-BG" sz="2600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sz="2600" b="1" i="1" dirty="0"/>
              <a:t>от тях в съавторство =</a:t>
            </a:r>
            <a:r>
              <a:rPr lang="en-GB" sz="2600" b="1" i="1" dirty="0"/>
              <a:t> </a:t>
            </a:r>
            <a:r>
              <a:rPr lang="en-US" sz="2600" dirty="0"/>
              <a:t>0,33+1+1+1+1 = 4,33 </a:t>
            </a:r>
            <a:r>
              <a:rPr lang="bg-BG" sz="2600" dirty="0"/>
              <a:t>бр.; </a:t>
            </a:r>
          </a:p>
          <a:p>
            <a:r>
              <a:rPr lang="bg-BG" sz="2600" b="1" dirty="0"/>
              <a:t>Бр. в процес на разработка </a:t>
            </a:r>
            <a:r>
              <a:rPr lang="bg-BG" sz="2600" b="1" u="sng" dirty="0"/>
              <a:t>през отчетния период </a:t>
            </a:r>
            <a:r>
              <a:rPr lang="bg-BG" sz="2600" b="1" dirty="0"/>
              <a:t>= </a:t>
            </a:r>
            <a:r>
              <a:rPr lang="en-US" sz="2600" b="1" dirty="0"/>
              <a:t>6</a:t>
            </a:r>
            <a:r>
              <a:rPr lang="bg-BG" sz="2600" b="1" dirty="0"/>
              <a:t> бр.</a:t>
            </a:r>
          </a:p>
          <a:p>
            <a:pPr marL="0" indent="0">
              <a:buNone/>
            </a:pPr>
            <a:endParaRPr lang="bg-BG" sz="2600" dirty="0"/>
          </a:p>
          <a:p>
            <a:pPr marL="0" indent="0">
              <a:buNone/>
            </a:pPr>
            <a:endParaRPr lang="bg-BG" sz="2600" i="1" dirty="0">
              <a:solidFill>
                <a:srgbClr val="FF0000"/>
              </a:solidFill>
            </a:endParaRPr>
          </a:p>
          <a:p>
            <a:endParaRPr lang="bg-BG" sz="2600" dirty="0"/>
          </a:p>
          <a:p>
            <a:pPr marL="0" indent="0">
              <a:buNone/>
            </a:pPr>
            <a:endParaRPr lang="bg-BG" sz="26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36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095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КРАТКО ПРЕДСТАВЯНЕ НА ЦЕЛИТЕ НА ИЗСЛЕДОВАТЕЛСКАТА ПРОГРАМА НА НАУЧНАТА ГРУПА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09D6C04-A941-BD13-3B53-2EE3DCA89627}"/>
              </a:ext>
            </a:extLst>
          </p:cNvPr>
          <p:cNvSpPr txBox="1"/>
          <p:nvPr/>
        </p:nvSpPr>
        <p:spPr>
          <a:xfrm>
            <a:off x="412376" y="1280202"/>
            <a:ext cx="1149514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Групата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поставя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цел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създаване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нови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конкурентноспособни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разработки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следните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примерни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области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Мехатронни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датчици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сензори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микро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макро-електро-механични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устройства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);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автоматизирани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роботизирани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комплекси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машиностроенето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други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сектори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икономиката</a:t>
            </a:r>
            <a:r>
              <a:rPr lang="bg-BG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структурирани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твърди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износоустойчиви,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корозионно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устойчиви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или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био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съвместими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покрития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това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число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градиентни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филми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Материали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технологии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биомедицината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био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инженерството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например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био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импланти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дентални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устройства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Инструментално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производство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проектиране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профилиране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конструиране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инструменти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Обобщаване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знанията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уменията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графо-аналитично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профилиране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инструменти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обработващи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сложни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профилни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повърхнини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Високоефективни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процеси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заваряване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чрез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триене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Повишаване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ефективността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индустриалното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производство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чрез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стимулиране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иновационната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активност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научната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група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технологичен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трансфер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развитие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специфични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4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компетентности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т.ч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дигитални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приложими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разработването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компоненти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мониторинг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диагностика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информационно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осигуряване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управление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технологичните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процеси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дейности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шумоустойчивостта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цифрови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комуникационни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защита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информацията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bg-BG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аучни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изследвания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натрупване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база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данни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включително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информация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динамични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технологичните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процеси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реално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време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системен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анализ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верификация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валидиране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познавателни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модели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намали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влиянието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неопределеността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вземането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решения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етапите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проектиране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управление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управление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качеството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измерванията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иновациите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непрекъснатостта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дейността</a:t>
            </a:r>
            <a:r>
              <a:rPr lang="bg-BG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</a:t>
            </a:r>
            <a:r>
              <a:rPr lang="bg-BG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Проектиране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моделиране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симулиране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изследване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интелигентни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компютърни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мехатронни 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за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автоматизиране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процеси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придобиване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надграждане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дигитални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компетенции и умения.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9325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38840" cy="4351338"/>
          </a:xfrm>
        </p:spPr>
        <p:txBody>
          <a:bodyPr>
            <a:normAutofit/>
          </a:bodyPr>
          <a:lstStyle/>
          <a:p>
            <a:r>
              <a:rPr lang="bg-BG" sz="2400" dirty="0"/>
              <a:t>проф. дн Мария Николова</a:t>
            </a:r>
            <a:r>
              <a:rPr lang="en-US" sz="2400" dirty="0"/>
              <a:t> – R4 </a:t>
            </a:r>
            <a:r>
              <a:rPr lang="bg-BG" sz="2400" dirty="0"/>
              <a:t>Водещ изследовател </a:t>
            </a:r>
          </a:p>
          <a:p>
            <a:r>
              <a:rPr lang="bg-BG" sz="2400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sz="2400" b="1" dirty="0" err="1"/>
              <a:t>WoS</a:t>
            </a:r>
            <a:r>
              <a:rPr lang="bg-BG" sz="2400" b="1" dirty="0"/>
              <a:t> </a:t>
            </a:r>
            <a:r>
              <a:rPr lang="bg-BG" sz="2400" i="1" dirty="0"/>
              <a:t>(с натрупване от началото на проекта)= </a:t>
            </a:r>
            <a:r>
              <a:rPr lang="en-US" sz="2400" i="1" dirty="0"/>
              <a:t>4</a:t>
            </a:r>
            <a:r>
              <a:rPr lang="en-GB" sz="2400" i="1" dirty="0"/>
              <a:t> </a:t>
            </a:r>
            <a:r>
              <a:rPr lang="bg-BG" sz="2400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US" b="1" i="1" dirty="0"/>
              <a:t>4</a:t>
            </a:r>
            <a:r>
              <a:rPr lang="ru-RU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sz="2400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sz="2400" b="1" dirty="0"/>
              <a:t> </a:t>
            </a:r>
            <a:r>
              <a:rPr lang="en-US" sz="2400" b="1" dirty="0" err="1"/>
              <a:t>WoS</a:t>
            </a:r>
            <a:r>
              <a:rPr lang="en-US" sz="2400" b="1" dirty="0"/>
              <a:t> </a:t>
            </a:r>
            <a:r>
              <a:rPr lang="bg-BG" sz="2400" b="1" u="sng" dirty="0"/>
              <a:t>през отчетния периода </a:t>
            </a:r>
            <a:r>
              <a:rPr lang="bg-BG" sz="2400" dirty="0"/>
              <a:t>= </a:t>
            </a:r>
            <a:r>
              <a:rPr lang="en-US" sz="2400" dirty="0"/>
              <a:t>4</a:t>
            </a:r>
            <a:r>
              <a:rPr lang="en-GB" sz="2400" dirty="0"/>
              <a:t> </a:t>
            </a:r>
            <a:r>
              <a:rPr lang="bg-BG" sz="2400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 </a:t>
            </a:r>
            <a:r>
              <a:rPr lang="bg-BG" dirty="0"/>
              <a:t>бр.; </a:t>
            </a:r>
          </a:p>
          <a:p>
            <a:r>
              <a:rPr lang="bg-BG" sz="2400" b="1" dirty="0"/>
              <a:t>Бр. в процес на разработка </a:t>
            </a:r>
            <a:r>
              <a:rPr lang="bg-BG" sz="2400" b="1" u="sng" dirty="0"/>
              <a:t>през отчетния период </a:t>
            </a:r>
            <a:r>
              <a:rPr lang="bg-BG" sz="2400" b="1" dirty="0"/>
              <a:t>= </a:t>
            </a:r>
            <a:r>
              <a:rPr lang="en-US" sz="2400" b="1" dirty="0"/>
              <a:t>1</a:t>
            </a:r>
            <a:r>
              <a:rPr lang="bg-BG" sz="2400" b="1" dirty="0"/>
              <a:t>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US" b="1" dirty="0"/>
              <a:t>0,5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0" indent="0">
              <a:buNone/>
            </a:pPr>
            <a:endParaRPr lang="bg-BG" sz="2400" dirty="0"/>
          </a:p>
          <a:p>
            <a:pPr marL="0" indent="0">
              <a:buNone/>
            </a:pPr>
            <a:endParaRPr lang="bg-BG" sz="24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1062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g-BG" dirty="0"/>
              <a:t>проф. д-р Росен Радев</a:t>
            </a:r>
          </a:p>
          <a:p>
            <a:pPr marL="0" indent="0">
              <a:buNone/>
            </a:pPr>
            <a:endParaRPr lang="bg-BG" i="1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6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+0,33+0,25+0,33+0,25+0,25 </a:t>
            </a:r>
            <a:r>
              <a:rPr lang="en-GB" dirty="0"/>
              <a:t>= </a:t>
            </a:r>
            <a:r>
              <a:rPr lang="bg-BG" dirty="0"/>
              <a:t>1,</a:t>
            </a:r>
            <a:r>
              <a:rPr lang="en-US" dirty="0"/>
              <a:t>75</a:t>
            </a:r>
            <a:r>
              <a:rPr lang="bg-BG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1</a:t>
            </a:r>
            <a:r>
              <a:rPr lang="bg-BG" b="1" dirty="0"/>
              <a:t>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0,2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6694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b="1" dirty="0"/>
              <a:t>доц. д-р Руси Минев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b="1" i="1" dirty="0"/>
              <a:t>(с натрупване от началото на проекта)= 0</a:t>
            </a:r>
            <a:r>
              <a:rPr lang="en-GB" b="1" i="1" dirty="0"/>
              <a:t> </a:t>
            </a:r>
            <a:r>
              <a:rPr lang="bg-BG" b="1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bg-BG" b="1" i="1" dirty="0"/>
              <a:t> 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b="1" dirty="0"/>
              <a:t>= </a:t>
            </a:r>
            <a:r>
              <a:rPr lang="en-GB" b="1" dirty="0"/>
              <a:t> </a:t>
            </a:r>
            <a:r>
              <a:rPr lang="bg-BG" b="1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0,33+0,33= </a:t>
            </a:r>
            <a:r>
              <a:rPr lang="bg-BG" b="1" dirty="0"/>
              <a:t>0,66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b="1" i="1" dirty="0"/>
          </a:p>
          <a:p>
            <a:pPr marL="0" indent="0">
              <a:buNone/>
            </a:pPr>
            <a:endParaRPr lang="bg-BG" b="1" i="1" dirty="0"/>
          </a:p>
          <a:p>
            <a:endParaRPr lang="bg-BG" b="1" dirty="0"/>
          </a:p>
          <a:p>
            <a:pPr marL="0" indent="0">
              <a:buNone/>
            </a:pPr>
            <a:endParaRPr lang="bg-BG" b="1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8856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/>
              <a:t>доц. д-р Данаил Господинов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6 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+0,33+0,25+0,33+0,25+0,25 </a:t>
            </a:r>
            <a:r>
              <a:rPr lang="en-GB" dirty="0"/>
              <a:t>= </a:t>
            </a:r>
            <a:r>
              <a:rPr lang="bg-BG" dirty="0"/>
              <a:t>1,</a:t>
            </a:r>
            <a:r>
              <a:rPr lang="en-US" dirty="0"/>
              <a:t>75</a:t>
            </a:r>
            <a:r>
              <a:rPr lang="bg-BG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en-US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1</a:t>
            </a:r>
            <a:r>
              <a:rPr lang="bg-BG" b="1" dirty="0"/>
              <a:t>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US" b="1" dirty="0"/>
              <a:t>0,2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4696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/>
              <a:t>гл. ас. д-р Емил Янков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0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bg-BG" b="1" i="1" dirty="0"/>
              <a:t>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0,33+0,33= </a:t>
            </a:r>
            <a:r>
              <a:rPr lang="bg-BG" b="1" dirty="0"/>
              <a:t>0,66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/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4959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g-BG" dirty="0"/>
              <a:t>доц. д-р Димитър Димитров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0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bg-BG" b="1" i="1" dirty="0"/>
              <a:t>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</a:t>
            </a:r>
            <a:r>
              <a:rPr lang="bg-BG" b="1" dirty="0"/>
              <a:t>5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/>
          </a:p>
          <a:p>
            <a:pPr marL="0" indent="0">
              <a:buNone/>
            </a:pPr>
            <a:r>
              <a:rPr lang="bg-BG" dirty="0"/>
              <a:t>РАБОТИ ПО ПАТЕНТ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5369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BDD025-D50E-87E3-6DE0-BCE715AD8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A0D682-D54A-3C9D-F178-7C94585E4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4821302-C814-B2EB-5B85-54119257F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g-BG" dirty="0"/>
              <a:t>доц. д-р Светлана Колева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bg-BG" b="1" i="1" dirty="0"/>
              <a:t> </a:t>
            </a:r>
            <a:r>
              <a:rPr lang="en-US" b="1" i="1" dirty="0"/>
              <a:t>1 +1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US" dirty="0"/>
              <a:t>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1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US" b="1" dirty="0"/>
              <a:t>1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E82EA90-F802-CF83-9260-A32C2EFAC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366DC40-22DE-3224-4DDE-7FB5ECE29D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9672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516" y="1825625"/>
            <a:ext cx="11749496" cy="4351338"/>
          </a:xfrm>
        </p:spPr>
        <p:txBody>
          <a:bodyPr>
            <a:normAutofit/>
          </a:bodyPr>
          <a:lstStyle/>
          <a:p>
            <a:r>
              <a:rPr lang="bg-BG" dirty="0"/>
              <a:t>доц. д-р Адриана </a:t>
            </a:r>
            <a:r>
              <a:rPr lang="bg-BG" dirty="0" err="1"/>
              <a:t>Бороджиева</a:t>
            </a: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GB" i="1" dirty="0"/>
              <a:t>24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bg-BG" i="1" dirty="0"/>
              <a:t>0,5+0,5+1+0,5+0,5+1+1+1+1+1+1+0,33+0,5+0,5+1+</a:t>
            </a:r>
            <a:r>
              <a:rPr lang="en-US" i="1" dirty="0"/>
              <a:t>0,5+ (1+1+1+0,5+0,5+0,5+0,5+1) = </a:t>
            </a:r>
            <a:r>
              <a:rPr lang="en-US" dirty="0"/>
              <a:t>17,83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8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en-US" i="1" dirty="0"/>
              <a:t>1+1+1+0,5+0,5+0,5+0,5+1</a:t>
            </a:r>
            <a:r>
              <a:rPr lang="bg-BG" i="1" dirty="0"/>
              <a:t> </a:t>
            </a:r>
            <a:r>
              <a:rPr lang="en-US" i="1" dirty="0"/>
              <a:t>= 6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4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4709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проф. д-р Цветомир Василев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5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4,5</a:t>
            </a:r>
            <a:r>
              <a:rPr lang="ru-RU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en-US" b="1" i="1" dirty="0"/>
              <a:t>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1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4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5B8AE-2BE2-F274-5E4E-68E62B5B3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A98DB4-DA22-AC99-05DF-27FCFBFF9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D2D1D6E-4F26-0AF3-B1DD-25672FEAF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доц. д-р Анелия Иванова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4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4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US" dirty="0"/>
              <a:t>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en-US" b="1" i="1" dirty="0"/>
              <a:t> 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1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7A84788-89DB-398C-6ED8-7F3F81F43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375EF4-08FA-33F4-FD3F-FCCD8064B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779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015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ПРЕДСТАВЯНЕ НА ЕКИПА НА НАУЧНАТА ГРУПА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E81C86-09DF-BDC9-2EE5-69B751A75ED9}"/>
              </a:ext>
            </a:extLst>
          </p:cNvPr>
          <p:cNvSpPr txBox="1"/>
          <p:nvPr/>
        </p:nvSpPr>
        <p:spPr>
          <a:xfrm>
            <a:off x="412376" y="1203160"/>
            <a:ext cx="11581504" cy="5604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bg-BG" dirty="0"/>
              <a:t>Име на изследователя           	категория                           		назначен от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01. Александър Иванов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водещ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учен  R4			назначен от 24.04.2024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02. Галина Иванова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водещ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учен  R4		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03. Мария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Николова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водещ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учен  R4		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04.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Росен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Радев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05. Руси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Минев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06.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Данаил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Господинов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07.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Емил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Янков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08.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Димитър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Димитров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09. Светлана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Колева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Адриана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Бороджиева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Цветомир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Василев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Анелия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Иванова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Десислава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Баева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Мариана Илиева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17.06.2024</a:t>
            </a:r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2633A32C-021F-B053-8F96-01C02DAB0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32720" y="3931920"/>
            <a:ext cx="1859280" cy="2384407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9621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доц. д-р Десислава Баева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4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3,5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 </a:t>
            </a:r>
            <a:endParaRPr lang="bg-BG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2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300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доц. д-р Юлиян Ангелов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0,25</a:t>
            </a:r>
            <a:r>
              <a:rPr lang="en-US" b="1" i="1" dirty="0"/>
              <a:t> + 0,2</a:t>
            </a:r>
            <a:r>
              <a:rPr lang="ru-RU" b="1" i="1" dirty="0"/>
              <a:t> </a:t>
            </a:r>
            <a:r>
              <a:rPr lang="en-US" b="1" i="1" dirty="0"/>
              <a:t>= 0,45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US" dirty="0"/>
              <a:t>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en-US" b="1" i="1" dirty="0"/>
              <a:t>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1240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гл. ас. д-р Иво Драганов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3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0,25 + 0,25 + 0,25 </a:t>
            </a:r>
            <a:r>
              <a:rPr lang="en-US" b="1" i="1" dirty="0"/>
              <a:t>= 0,75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3433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доц. д-р Иванка Пеева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0,5</a:t>
            </a:r>
            <a:r>
              <a:rPr lang="en-US" b="1" i="1" dirty="0"/>
              <a:t> + 1 = 1,5</a:t>
            </a:r>
            <a:r>
              <a:rPr lang="ru-RU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b="1" i="1" dirty="0"/>
              <a:t>,5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1386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доц. д-р Данко Тонев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0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0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814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гл. ас. д-р Николай Станков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0,5 </a:t>
            </a:r>
            <a:r>
              <a:rPr lang="en-US" b="1" i="1" dirty="0"/>
              <a:t>+ 0,5 = 1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b="1" i="1" dirty="0"/>
              <a:t>,5</a:t>
            </a:r>
            <a:r>
              <a:rPr lang="bg-BG" dirty="0"/>
              <a:t> 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1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249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гл. ас. д-р Мариана Илиева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4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+0,33+0,33+0,25</a:t>
            </a:r>
            <a:r>
              <a:rPr lang="en-GB" dirty="0"/>
              <a:t>= </a:t>
            </a:r>
            <a:r>
              <a:rPr lang="bg-BG" dirty="0"/>
              <a:t>1,25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en-US" b="1" i="1" dirty="0"/>
              <a:t> </a:t>
            </a:r>
            <a:r>
              <a:rPr lang="bg-BG" b="1" i="1" dirty="0"/>
              <a:t>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1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3223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97988" cy="4351338"/>
          </a:xfrm>
        </p:spPr>
        <p:txBody>
          <a:bodyPr>
            <a:normAutofit/>
          </a:bodyPr>
          <a:lstStyle/>
          <a:p>
            <a:r>
              <a:rPr lang="bg-BG" dirty="0"/>
              <a:t>гл. ас. д-р Васил </a:t>
            </a:r>
            <a:r>
              <a:rPr lang="bg-BG" dirty="0" err="1"/>
              <a:t>Козов</a:t>
            </a: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4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US" b="1" i="1" dirty="0"/>
              <a:t>1</a:t>
            </a:r>
            <a:r>
              <a:rPr lang="bg-BG" b="1" i="1" dirty="0"/>
              <a:t>+</a:t>
            </a:r>
            <a:r>
              <a:rPr lang="en-GB" b="1" i="1" dirty="0"/>
              <a:t>0</a:t>
            </a:r>
            <a:r>
              <a:rPr lang="bg-BG" b="1" i="1" dirty="0"/>
              <a:t>,33</a:t>
            </a:r>
            <a:r>
              <a:rPr lang="en-US" b="1" i="1" dirty="0"/>
              <a:t>+0,5+0,33 = </a:t>
            </a:r>
            <a:r>
              <a:rPr lang="bg-BG" b="1" i="1" dirty="0"/>
              <a:t>2</a:t>
            </a:r>
            <a:r>
              <a:rPr lang="en-US" b="1" i="1" dirty="0"/>
              <a:t>,16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 </a:t>
            </a:r>
            <a:r>
              <a:rPr lang="en-US" b="1" i="1" dirty="0"/>
              <a:t>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5969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 д-р Юксел Алиев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,33 + 0,33  </a:t>
            </a:r>
            <a:r>
              <a:rPr lang="en-US" b="1" i="1" dirty="0"/>
              <a:t>= 0,66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en-US" b="1" i="1" dirty="0"/>
              <a:t> </a:t>
            </a:r>
            <a:r>
              <a:rPr lang="bg-BG" b="1" i="1" dirty="0"/>
              <a:t>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US" b="1" dirty="0"/>
              <a:t>2</a:t>
            </a:r>
            <a:r>
              <a:rPr lang="bg-BG" b="1" dirty="0"/>
              <a:t>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4898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Гл. ас. д-р Павел Златаров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1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,5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0,5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955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42880" y="3606800"/>
            <a:ext cx="1849120" cy="3009535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E81C86-09DF-BDC9-2EE5-69B751A75ED9}"/>
              </a:ext>
            </a:extLst>
          </p:cNvPr>
          <p:cNvSpPr txBox="1"/>
          <p:nvPr/>
        </p:nvSpPr>
        <p:spPr>
          <a:xfrm>
            <a:off x="412376" y="1203160"/>
            <a:ext cx="10866120" cy="523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bg-BG" dirty="0"/>
              <a:t>Име на изследователя           	категория                           		назначен от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Юлиян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Ангелов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Иво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Драганов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Данко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Тонев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18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Иванка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Пеева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Николай Станков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Васил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Козов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пост-докторант R2 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Юксел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Алиев			пост-докторант R2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Павел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Златаров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пост-докторант R2 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Елица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Ибрямова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		специалист ТТИС			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назначен от 03.06.2024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24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Валентина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Войноховска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04.11.2024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25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Антон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Анчев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пост-докторант  R2 		назначен от 04.11.2024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26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Антон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Грозев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млад учен или докторант  R1 	назначен от 04.11.2024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27. </a:t>
            </a:r>
            <a:r>
              <a:rPr lang="bg-BG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Снежинка Захариева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01.03.2025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55DA33A0-C00D-D673-784B-645EC86C32E7}"/>
              </a:ext>
            </a:extLst>
          </p:cNvPr>
          <p:cNvSpPr txBox="1">
            <a:spLocks/>
          </p:cNvSpPr>
          <p:nvPr/>
        </p:nvSpPr>
        <p:spPr>
          <a:xfrm>
            <a:off x="838200" y="850154"/>
            <a:ext cx="10515600" cy="5920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z="1400" b="1">
                <a:latin typeface="Arial Black" panose="020B0A04020102020204" pitchFamily="34" charset="0"/>
              </a:rPr>
              <a:t>ПРЕДСТАВЯНЕ НА ЕКИПА НА НАУЧНАТА ГРУПА</a:t>
            </a:r>
            <a:endParaRPr lang="bg-BG" sz="1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3782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гл. ас. д-р Елица Ибрямова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,5+0,5</a:t>
            </a:r>
            <a:r>
              <a:rPr lang="en-GB" b="1" i="1" dirty="0"/>
              <a:t>=1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0772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C309F-6D42-74DC-07A9-5E2F2A134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7606404-472C-FB6F-AD66-FB82F570C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F5E3C10-4271-CC7A-A264-2F702D405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 проф. дн Валентина </a:t>
            </a:r>
            <a:r>
              <a:rPr lang="bg-BG" dirty="0" err="1"/>
              <a:t>Войноховска</a:t>
            </a:r>
            <a:endParaRPr lang="bg-BG" dirty="0"/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US" i="1" dirty="0"/>
              <a:t>3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bg-BG" b="1" i="1" dirty="0"/>
              <a:t>1 + 0,5 + 1 </a:t>
            </a:r>
            <a:r>
              <a:rPr lang="en-US" b="1" i="1" dirty="0"/>
              <a:t>= 2,5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en-US" b="1" i="1" dirty="0"/>
              <a:t> </a:t>
            </a:r>
            <a:r>
              <a:rPr lang="bg-BG" b="1" i="1" dirty="0"/>
              <a:t>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AA880D3-C320-05CE-663D-5B8B9E2D8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23F5D2-62E1-F612-E491-4550C9E740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8559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D6D54-885E-120F-24B4-8A7E4E04E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3A77C9-8ACD-F1E8-A9E2-C532A0F5E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FB66E8C-8DD8-13FB-AC63-59E0DC14C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д-р Антон Анчев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GB" i="1" dirty="0"/>
              <a:t>0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0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5852113-4245-5F71-031F-4CF357EE6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0456C7-A06A-6352-E51C-98D9B49B45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9415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9FBF6-29B0-455F-E83D-99FB0708F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E093566-8D73-C1D8-F497-7BE10505B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4B0215-81AC-312B-2CF1-98D006BD0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инж. Антон Грозев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GB" i="1" dirty="0"/>
              <a:t>0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0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 </a:t>
            </a:r>
            <a:r>
              <a:rPr lang="bg-BG" dirty="0"/>
              <a:t>бр.;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6CA77D4-489E-7553-33E9-4712B72C9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2A18169-7CB4-48D1-0CE2-410C32F490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1470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7147D-B72C-60AA-7DA4-9A15D5856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270E6CA-1F7F-5BB6-F330-DA054CEAC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05CA1C6-38CE-2795-3196-13DB7952C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Доц. Снежинка Захариева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9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,5+0,5+1+0,5+0,5+0,5+0,5+0,5+0,5</a:t>
            </a:r>
            <a:r>
              <a:rPr lang="en-US" b="1" i="1" dirty="0"/>
              <a:t>=</a:t>
            </a:r>
            <a:r>
              <a:rPr lang="bg-BG" b="1" i="1" dirty="0"/>
              <a:t> </a:t>
            </a:r>
            <a:r>
              <a:rPr lang="en-US" b="1" i="1" dirty="0"/>
              <a:t>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5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0,5+0,5+0,5+0,5+0,5</a:t>
            </a:r>
            <a:r>
              <a:rPr lang="en-US" b="1" i="1" dirty="0"/>
              <a:t> =</a:t>
            </a:r>
            <a:r>
              <a:rPr lang="bg-BG" b="1" i="1" dirty="0"/>
              <a:t> </a:t>
            </a:r>
            <a:r>
              <a:rPr lang="en-US" b="1" i="1" dirty="0"/>
              <a:t>2,5 </a:t>
            </a:r>
            <a:r>
              <a:rPr lang="ru-RU" dirty="0" err="1"/>
              <a:t>бр</a:t>
            </a:r>
            <a:r>
              <a:rPr lang="ru-RU" dirty="0"/>
              <a:t>.;</a:t>
            </a:r>
            <a:r>
              <a:rPr lang="bg-BG" dirty="0"/>
              <a:t> </a:t>
            </a:r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3 бр.</a:t>
            </a:r>
          </a:p>
          <a:p>
            <a:pPr marL="0" indent="0">
              <a:buNone/>
            </a:pPr>
            <a:endParaRPr lang="bg-BG" i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040A3A1-2D39-58D3-7E01-81A60FFF8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E040E66-5B58-E52B-FAD2-7C3C659600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05541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E8E09-C932-F670-4C21-F49698361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D2D0A1-294D-AAEB-53BB-9156DF988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877862"/>
            <a:ext cx="11755120" cy="592052"/>
          </a:xfrm>
        </p:spPr>
        <p:txBody>
          <a:bodyPr>
            <a:noAutofit/>
          </a:bodyPr>
          <a:lstStyle/>
          <a:p>
            <a:r>
              <a:rPr lang="bg-BG" sz="20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А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нализ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 на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финансите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 за НГ 3.1.4. </a:t>
            </a:r>
            <a:br>
              <a:rPr lang="ru-RU" sz="1800" b="1" dirty="0">
                <a:solidFill>
                  <a:srgbClr val="333333"/>
                </a:solidFill>
                <a:latin typeface="Arial Black" panose="020B0A04020102020204" pitchFamily="34" charset="0"/>
              </a:rPr>
            </a:br>
            <a:r>
              <a:rPr lang="ru-RU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заплати, такси за публикации, командировки и др.</a:t>
            </a:r>
            <a:r>
              <a:rPr lang="en-GB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bg-BG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, към кра</a:t>
            </a:r>
            <a:r>
              <a:rPr lang="bg-BG" sz="1800" b="1" dirty="0">
                <a:solidFill>
                  <a:srgbClr val="333333"/>
                </a:solidFill>
                <a:latin typeface="Arial Black" panose="020B0A04020102020204" pitchFamily="34" charset="0"/>
              </a:rPr>
              <a:t>я на Март</a:t>
            </a:r>
            <a:r>
              <a:rPr lang="bg-BG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 2025</a:t>
            </a:r>
            <a:endParaRPr lang="bg-BG" sz="1800" b="1" dirty="0">
              <a:latin typeface="Arial Black" panose="020B0A04020102020204" pitchFamily="34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574AAEA-57A5-1CE5-33C7-EFED58A28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8320" y="5980138"/>
            <a:ext cx="11023599" cy="877862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0C42D88-F785-11AF-E781-AC43D912B0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7ED23BE5-E58C-1100-240C-B0AC816A6A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8403565"/>
              </p:ext>
            </p:extLst>
          </p:nvPr>
        </p:nvGraphicFramePr>
        <p:xfrm>
          <a:off x="1326776" y="1831917"/>
          <a:ext cx="6025651" cy="1743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81773">
                  <a:extLst>
                    <a:ext uri="{9D8B030D-6E8A-4147-A177-3AD203B41FA5}">
                      <a16:colId xmlns:a16="http://schemas.microsoft.com/office/drawing/2014/main" val="2091751509"/>
                    </a:ext>
                  </a:extLst>
                </a:gridCol>
                <a:gridCol w="1543878">
                  <a:extLst>
                    <a:ext uri="{9D8B030D-6E8A-4147-A177-3AD203B41FA5}">
                      <a16:colId xmlns:a16="http://schemas.microsoft.com/office/drawing/2014/main" val="268372495"/>
                    </a:ext>
                  </a:extLst>
                </a:gridCol>
              </a:tblGrid>
              <a:tr h="5830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лв.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54947958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 за осигуряване на възнаграждения на членовете на научната група, в това число  млади учени, докторанти и пост-докторанти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252 648.05</a:t>
                      </a:r>
                      <a:br>
                        <a:rPr lang="bg-BG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bg-BG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+49 145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9569314"/>
                  </a:ext>
                </a:extLst>
              </a:tr>
              <a:tr h="4860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Разходи за персонал за сформиране и/или укрепване на капацитета на звената за технологичен трансфер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6 040.33</a:t>
                      </a:r>
                      <a:br>
                        <a:rPr lang="bg-BG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bg-BG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+1400</a:t>
                      </a:r>
                      <a:endParaRPr lang="bg-BG" sz="1400" b="1" kern="100" dirty="0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2538179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F9D1154-7E07-E659-8F41-E9BCD123F3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266116"/>
              </p:ext>
            </p:extLst>
          </p:nvPr>
        </p:nvGraphicFramePr>
        <p:xfrm>
          <a:off x="1326776" y="3937800"/>
          <a:ext cx="8000104" cy="1847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94904">
                  <a:extLst>
                    <a:ext uri="{9D8B030D-6E8A-4147-A177-3AD203B41FA5}">
                      <a16:colId xmlns:a16="http://schemas.microsoft.com/office/drawing/2014/main" val="287884100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649734648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725016727"/>
                    </a:ext>
                  </a:extLst>
                </a:gridCol>
              </a:tblGrid>
              <a:tr h="517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 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Брой платени публикации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Платени с ДДС, лв.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61187760"/>
                  </a:ext>
                </a:extLst>
              </a:tr>
              <a:tr h="401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</a:rPr>
                        <a:t>Средства за заплащане на такси правоучастие в международни конференции</a:t>
                      </a:r>
                      <a:endParaRPr lang="bg-BG" sz="1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29+10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12 249.75</a:t>
                      </a:r>
                      <a:br>
                        <a:rPr lang="bg-BG" sz="1400" b="1" kern="100" dirty="0">
                          <a:effectLst/>
                        </a:rPr>
                      </a:br>
                      <a:r>
                        <a:rPr lang="bg-BG" sz="1400" b="1" kern="100" dirty="0">
                          <a:effectLst/>
                        </a:rPr>
                        <a:t>+ 6040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41264695"/>
                  </a:ext>
                </a:extLst>
              </a:tr>
              <a:tr h="401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>
                          <a:effectLst/>
                        </a:rPr>
                        <a:t>Средства за публикуване на научни публикации в международни списания</a:t>
                      </a:r>
                      <a:endParaRPr lang="bg-BG" sz="1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bg-BG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8+1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44 978.56</a:t>
                      </a:r>
                      <a:br>
                        <a:rPr lang="bg-BG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bg-BG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+5004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2578717"/>
                  </a:ext>
                </a:extLst>
              </a:tr>
              <a:tr h="196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Външни услуги и стандарти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</a:rPr>
                        <a:t> </a:t>
                      </a: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269.62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2245123"/>
                  </a:ext>
                </a:extLst>
              </a:tr>
              <a:tr h="1962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Оборудване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bg-BG" sz="14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bg-BG" sz="1400" b="1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02965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37175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КЛЮЧОВИ ПРОБЛЕМИ, РИСКОВЕ И ПРЕДИЗВИКАТЕЛСТВА ЗА ИЗПЪЛНЕНИЕТО НА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6" y="1825624"/>
            <a:ext cx="11223812" cy="4117975"/>
          </a:xfrm>
        </p:spPr>
        <p:txBody>
          <a:bodyPr>
            <a:noAutofit/>
          </a:bodyPr>
          <a:lstStyle/>
          <a:p>
            <a:r>
              <a:rPr lang="bg-BG" sz="2400" dirty="0"/>
              <a:t>Липсва планираното в проекта специализирано оборудване – Електронен микроскоп, </a:t>
            </a:r>
            <a:r>
              <a:rPr lang="bg-BG" sz="2400" dirty="0" err="1"/>
              <a:t>Стругов</a:t>
            </a:r>
            <a:r>
              <a:rPr lang="bg-BG" sz="2400" dirty="0"/>
              <a:t> център, </a:t>
            </a:r>
            <a:r>
              <a:rPr lang="bg-BG" sz="2400" dirty="0" err="1"/>
              <a:t>Потенциостат</a:t>
            </a:r>
            <a:r>
              <a:rPr lang="bg-BG" sz="2400" dirty="0"/>
              <a:t>, Роботизирани манипулатори</a:t>
            </a:r>
            <a:r>
              <a:rPr lang="en-US" sz="2400" dirty="0"/>
              <a:t>, </a:t>
            </a:r>
            <a:r>
              <a:rPr lang="bg-BG" sz="2400" dirty="0"/>
              <a:t>специализирано </a:t>
            </a:r>
            <a:r>
              <a:rPr lang="en-US" sz="2400" dirty="0"/>
              <a:t>IT </a:t>
            </a:r>
            <a:r>
              <a:rPr lang="bg-BG" sz="2400" dirty="0"/>
              <a:t>оборудване; </a:t>
            </a:r>
          </a:p>
          <a:p>
            <a:r>
              <a:rPr lang="bg-BG" sz="2400" dirty="0"/>
              <a:t>Целите и задачите на научната група (съответно публикациите) са планирани с идеята, че оборудването ще бъде налично и ще могат да се реализират нужните изследвания;</a:t>
            </a:r>
          </a:p>
          <a:p>
            <a:r>
              <a:rPr lang="bg-BG" sz="2400" dirty="0"/>
              <a:t>Цените на специализираното оборудване се променят;</a:t>
            </a:r>
          </a:p>
          <a:p>
            <a:r>
              <a:rPr lang="bg-BG" sz="2400" dirty="0"/>
              <a:t>Несигурна информация дали и кога конференциите ще се индексират в </a:t>
            </a:r>
            <a:r>
              <a:rPr lang="en-US" sz="2400" dirty="0" err="1"/>
              <a:t>WoS</a:t>
            </a:r>
            <a:r>
              <a:rPr lang="bg-BG" sz="2400" dirty="0"/>
              <a:t>;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024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ПРЕДСТАВЯНЕ НА ЕКИПА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Общ брой изследователи в научната група – 27</a:t>
            </a:r>
          </a:p>
          <a:p>
            <a:r>
              <a:rPr lang="bg-BG" dirty="0"/>
              <a:t>Брой привлечени изследователи извън одобрения със СНИИПР обхват на научната група, чрез допълнителен подбор – 13</a:t>
            </a:r>
          </a:p>
          <a:p>
            <a:r>
              <a:rPr lang="bg-BG" dirty="0"/>
              <a:t>Брой привлечени изследователи извън одобрения със СНИИПР обхват на научната с доброволен труд – няма</a:t>
            </a:r>
          </a:p>
          <a:p>
            <a:r>
              <a:rPr lang="bg-BG" dirty="0"/>
              <a:t>Брой привлечени водещи изследователи извън одобрения със СНИИПР - няма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224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470" y="1143880"/>
            <a:ext cx="11223812" cy="592052"/>
          </a:xfrm>
        </p:spPr>
        <p:txBody>
          <a:bodyPr>
            <a:normAutofit/>
          </a:bodyPr>
          <a:lstStyle/>
          <a:p>
            <a:r>
              <a:rPr lang="ru-RU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  <a:r>
              <a:rPr lang="en-GB" sz="1400" b="1" dirty="0">
                <a:latin typeface="Arial Black" panose="020B0A04020102020204" pitchFamily="34" charset="0"/>
              </a:rPr>
              <a:t>  </a:t>
            </a:r>
            <a:r>
              <a:rPr lang="bg-BG" sz="1800" b="1" dirty="0">
                <a:latin typeface="Arial Black" panose="020B0A04020102020204" pitchFamily="34" charset="0"/>
              </a:rPr>
              <a:t>от Април 2024 до Май 2025</a:t>
            </a:r>
            <a:endParaRPr lang="bg-BG" sz="1400" b="1" dirty="0">
              <a:latin typeface="Arial Black" panose="020B0A040201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7" y="1825625"/>
            <a:ext cx="11465856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Публикационна активност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514350" indent="-514350" algn="just">
              <a:buAutoNum type="alphaLcParenR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бр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публикувани в издания, индексирани в WoS, 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	- 40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бр.през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endParaRPr lang="bg-BG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	- 3 бр. през 01-03.2025</a:t>
            </a:r>
          </a:p>
          <a:p>
            <a:pPr marL="0" indent="0" algn="just">
              <a:buNone/>
            </a:pP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	-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 бр. през 0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-0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.2025</a:t>
            </a: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б)   Към края на 0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.2025 – 1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 бр. (01-03.2025)+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15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бр. (04-0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.2025)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приети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за публикуване в издания, индексирани в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в) Към края на 0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.2025 –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16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бр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в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процес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на подготовка за подаване към издания/конференции, индексирани в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Процент на изпълнение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на дейността към края на отчетния период </a:t>
            </a:r>
            <a:r>
              <a:rPr lang="bg-BG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bg-BG" sz="2000" i="1" dirty="0">
                <a:latin typeface="Arial" panose="020B0604020202020204" pitchFamily="34" charset="0"/>
                <a:cs typeface="Arial" panose="020B0604020202020204" pitchFamily="34" charset="0"/>
              </a:rPr>
              <a:t>отчита се с натрупване от началото на проекта</a:t>
            </a:r>
            <a:r>
              <a:rPr lang="bg-BG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95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%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1" y="6356350"/>
            <a:ext cx="11040034" cy="365125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76200"/>
            <a:ext cx="11223812" cy="75751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DA9F6E9-64BE-E920-9637-E882263741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099885"/>
              </p:ext>
            </p:extLst>
          </p:nvPr>
        </p:nvGraphicFramePr>
        <p:xfrm>
          <a:off x="515470" y="3526314"/>
          <a:ext cx="361632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4081">
                  <a:extLst>
                    <a:ext uri="{9D8B030D-6E8A-4147-A177-3AD203B41FA5}">
                      <a16:colId xmlns:a16="http://schemas.microsoft.com/office/drawing/2014/main" val="2307060658"/>
                    </a:ext>
                  </a:extLst>
                </a:gridCol>
                <a:gridCol w="904081">
                  <a:extLst>
                    <a:ext uri="{9D8B030D-6E8A-4147-A177-3AD203B41FA5}">
                      <a16:colId xmlns:a16="http://schemas.microsoft.com/office/drawing/2014/main" val="1386320504"/>
                    </a:ext>
                  </a:extLst>
                </a:gridCol>
                <a:gridCol w="904081">
                  <a:extLst>
                    <a:ext uri="{9D8B030D-6E8A-4147-A177-3AD203B41FA5}">
                      <a16:colId xmlns:a16="http://schemas.microsoft.com/office/drawing/2014/main" val="1196248824"/>
                    </a:ext>
                  </a:extLst>
                </a:gridCol>
                <a:gridCol w="904081">
                  <a:extLst>
                    <a:ext uri="{9D8B030D-6E8A-4147-A177-3AD203B41FA5}">
                      <a16:colId xmlns:a16="http://schemas.microsoft.com/office/drawing/2014/main" val="11221607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066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903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789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809D5-E317-8311-0679-6E67F02B54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3B3002-677D-2BBC-C5C8-71703A1F1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470" y="1143880"/>
            <a:ext cx="11223812" cy="592052"/>
          </a:xfrm>
        </p:spPr>
        <p:txBody>
          <a:bodyPr>
            <a:normAutofit/>
          </a:bodyPr>
          <a:lstStyle/>
          <a:p>
            <a:r>
              <a:rPr lang="ru-RU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  <a:r>
              <a:rPr lang="en-GB" sz="1400" b="1" dirty="0">
                <a:latin typeface="Arial Black" panose="020B0A04020102020204" pitchFamily="34" charset="0"/>
              </a:rPr>
              <a:t>  </a:t>
            </a:r>
            <a:r>
              <a:rPr lang="bg-BG" sz="1800" b="1" dirty="0">
                <a:latin typeface="Arial Black" panose="020B0A04020102020204" pitchFamily="34" charset="0"/>
              </a:rPr>
              <a:t>от Април 2024 до Юни 2025</a:t>
            </a:r>
            <a:endParaRPr lang="bg-BG" sz="1400" b="1" dirty="0">
              <a:latin typeface="Arial Black" panose="020B0A040201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D8A704-55C1-4279-132C-0DE5E28DB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7" y="1825625"/>
            <a:ext cx="11465856" cy="4351338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Изпълнение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KPI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Публикационна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активност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по Работни пакети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Изпълнение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KPI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Публикационна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активност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на Научната група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6F6A178-BDAB-9357-D541-AABF39C4A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86775" y="5181600"/>
            <a:ext cx="3391459" cy="1539875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AFA5E7E-2016-AE52-B8C4-EF76B3E304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76200"/>
            <a:ext cx="11223812" cy="75751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7F90641-6310-7AD4-4FFE-1410C3E0F4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753069"/>
              </p:ext>
            </p:extLst>
          </p:nvPr>
        </p:nvGraphicFramePr>
        <p:xfrm>
          <a:off x="752476" y="2265680"/>
          <a:ext cx="2712243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4081">
                  <a:extLst>
                    <a:ext uri="{9D8B030D-6E8A-4147-A177-3AD203B41FA5}">
                      <a16:colId xmlns:a16="http://schemas.microsoft.com/office/drawing/2014/main" val="2307060658"/>
                    </a:ext>
                  </a:extLst>
                </a:gridCol>
                <a:gridCol w="904081">
                  <a:extLst>
                    <a:ext uri="{9D8B030D-6E8A-4147-A177-3AD203B41FA5}">
                      <a16:colId xmlns:a16="http://schemas.microsoft.com/office/drawing/2014/main" val="1386320504"/>
                    </a:ext>
                  </a:extLst>
                </a:gridCol>
                <a:gridCol w="904081">
                  <a:extLst>
                    <a:ext uri="{9D8B030D-6E8A-4147-A177-3AD203B41FA5}">
                      <a16:colId xmlns:a16="http://schemas.microsoft.com/office/drawing/2014/main" val="1196248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066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13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53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990320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6FC323A-2C57-2454-5306-789D0A467D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651502"/>
              </p:ext>
            </p:extLst>
          </p:nvPr>
        </p:nvGraphicFramePr>
        <p:xfrm>
          <a:off x="773723" y="3850641"/>
          <a:ext cx="753208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9080">
                  <a:extLst>
                    <a:ext uri="{9D8B030D-6E8A-4147-A177-3AD203B41FA5}">
                      <a16:colId xmlns:a16="http://schemas.microsoft.com/office/drawing/2014/main" val="2307060658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7961739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3204858908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195323125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42912316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НГ 3.1.4.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WP3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Общо за проекта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066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Общо планирани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14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9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37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60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9903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Изпълнение спрямо края на Юни 2025, </a:t>
                      </a:r>
                      <a:r>
                        <a:rPr lang="bg-BG" dirty="0" err="1"/>
                        <a:t>бр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10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13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53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76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24508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Изпълнение спрямо края на Юни 2025,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71</a:t>
                      </a:r>
                      <a:r>
                        <a:rPr lang="en-US" dirty="0"/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144</a:t>
                      </a:r>
                      <a:r>
                        <a:rPr lang="en-US" dirty="0"/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143</a:t>
                      </a:r>
                      <a:r>
                        <a:rPr lang="en-US" dirty="0"/>
                        <a:t>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dirty="0"/>
                        <a:t>127</a:t>
                      </a:r>
                      <a:r>
                        <a:rPr lang="en-US" dirty="0"/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7922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7341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D459B-20B9-FA20-FE1A-6BDBF1F84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AC10F5-334F-BCA2-77E8-110C01AD4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3387"/>
            <a:ext cx="10515600" cy="1082499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  <a:r>
              <a:rPr lang="en-GB" sz="1400" b="1" dirty="0">
                <a:latin typeface="Arial Black" panose="020B0A04020102020204" pitchFamily="34" charset="0"/>
              </a:rPr>
              <a:t> </a:t>
            </a:r>
            <a:r>
              <a:rPr lang="bg-BG" sz="1400" b="1" dirty="0">
                <a:latin typeface="Arial Black" panose="020B0A04020102020204" pitchFamily="34" charset="0"/>
              </a:rPr>
              <a:t>3.1.4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D1A966-627E-C0B7-BC99-6609ADFCD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1254868"/>
            <a:ext cx="11789924" cy="54888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i="1" dirty="0"/>
              <a:t>WP1</a:t>
            </a:r>
            <a:r>
              <a:rPr lang="en-US" sz="1400" b="1" i="1" dirty="0"/>
              <a:t> </a:t>
            </a:r>
            <a:r>
              <a:rPr lang="ru-RU" sz="1400" i="1" dirty="0" err="1"/>
              <a:t>Цифрови</a:t>
            </a:r>
            <a:r>
              <a:rPr lang="ru-RU" sz="1400" i="1" dirty="0"/>
              <a:t> </a:t>
            </a:r>
            <a:r>
              <a:rPr lang="ru-RU" sz="1400" i="1" dirty="0" err="1"/>
              <a:t>индустриални</a:t>
            </a:r>
            <a:r>
              <a:rPr lang="ru-RU" sz="1400" i="1" dirty="0"/>
              <a:t> </a:t>
            </a:r>
            <a:r>
              <a:rPr lang="ru-RU" sz="1400" i="1" dirty="0" err="1"/>
              <a:t>производствени</a:t>
            </a:r>
            <a:r>
              <a:rPr lang="ru-RU" sz="1400" i="1" dirty="0"/>
              <a:t> </a:t>
            </a:r>
            <a:r>
              <a:rPr lang="ru-RU" sz="1400" i="1" dirty="0" err="1"/>
              <a:t>системи</a:t>
            </a:r>
            <a:r>
              <a:rPr lang="ru-RU" sz="1400" i="1" dirty="0"/>
              <a:t>, бързо прототипиране и производство на изделия и </a:t>
            </a:r>
            <a:r>
              <a:rPr lang="ru-RU" sz="1400" i="1" dirty="0" err="1"/>
              <a:t>инструменти</a:t>
            </a:r>
            <a:r>
              <a:rPr lang="ru-RU" sz="1400" i="1" dirty="0"/>
              <a:t>, чрез </a:t>
            </a:r>
            <a:r>
              <a:rPr lang="ru-RU" sz="1400" i="1" dirty="0" err="1"/>
              <a:t>съвременни</a:t>
            </a:r>
            <a:r>
              <a:rPr lang="ru-RU" sz="1400" i="1" dirty="0"/>
              <a:t> </a:t>
            </a:r>
            <a:r>
              <a:rPr lang="ru-RU" sz="1400" i="1" dirty="0" err="1"/>
              <a:t>методи</a:t>
            </a:r>
            <a:r>
              <a:rPr lang="ru-RU" sz="1400" i="1" dirty="0"/>
              <a:t>. </a:t>
            </a:r>
            <a:r>
              <a:rPr lang="ru-RU" sz="1400" i="1" dirty="0" err="1"/>
              <a:t>Обработване</a:t>
            </a:r>
            <a:r>
              <a:rPr lang="ru-RU" sz="1400" i="1" dirty="0"/>
              <a:t> на </a:t>
            </a:r>
            <a:r>
              <a:rPr lang="ru-RU" sz="1400" i="1" dirty="0" err="1"/>
              <a:t>материали</a:t>
            </a:r>
            <a:r>
              <a:rPr lang="ru-RU" sz="1400" i="1" dirty="0"/>
              <a:t> и </a:t>
            </a:r>
            <a:r>
              <a:rPr lang="ru-RU" sz="1400" i="1" dirty="0" err="1"/>
              <a:t>получаване</a:t>
            </a:r>
            <a:r>
              <a:rPr lang="ru-RU" sz="1400" i="1" dirty="0"/>
              <a:t> на </a:t>
            </a:r>
            <a:r>
              <a:rPr lang="ru-RU" sz="1400" i="1" dirty="0" err="1"/>
              <a:t>слоеве</a:t>
            </a:r>
            <a:r>
              <a:rPr lang="ru-RU" sz="1400" i="1" dirty="0"/>
              <a:t> и </a:t>
            </a:r>
            <a:r>
              <a:rPr lang="ru-RU" sz="1400" i="1" dirty="0" err="1"/>
              <a:t>покрития</a:t>
            </a:r>
            <a:r>
              <a:rPr lang="ru-RU" sz="1400" i="1" dirty="0"/>
              <a:t>, </a:t>
            </a:r>
            <a:r>
              <a:rPr lang="ru-RU" sz="1400" i="1" dirty="0" err="1"/>
              <a:t>използвайки</a:t>
            </a:r>
            <a:r>
              <a:rPr lang="ru-RU" sz="1400" i="1" dirty="0"/>
              <a:t> </a:t>
            </a:r>
            <a:r>
              <a:rPr lang="ru-RU" sz="1400" i="1" dirty="0" err="1"/>
              <a:t>методите</a:t>
            </a:r>
            <a:r>
              <a:rPr lang="ru-RU" sz="1400" i="1" dirty="0"/>
              <a:t> на </a:t>
            </a:r>
            <a:r>
              <a:rPr lang="ru-RU" sz="1400" i="1" dirty="0" err="1"/>
              <a:t>физично</a:t>
            </a:r>
            <a:r>
              <a:rPr lang="ru-RU" sz="1400" i="1" dirty="0"/>
              <a:t> </a:t>
            </a:r>
            <a:r>
              <a:rPr lang="ru-RU" sz="1400" i="1" dirty="0" err="1"/>
              <a:t>парово</a:t>
            </a:r>
            <a:r>
              <a:rPr lang="ru-RU" sz="1400" i="1" dirty="0"/>
              <a:t> </a:t>
            </a:r>
            <a:r>
              <a:rPr lang="ru-RU" sz="1400" i="1" dirty="0" err="1"/>
              <a:t>отлагане</a:t>
            </a:r>
            <a:r>
              <a:rPr lang="ru-RU" sz="1400" i="1" dirty="0"/>
              <a:t> (PVD) </a:t>
            </a:r>
            <a:r>
              <a:rPr lang="en-US" sz="1400" i="1" dirty="0"/>
              <a:t> </a:t>
            </a:r>
          </a:p>
          <a:p>
            <a:pPr algn="just"/>
            <a:r>
              <a:rPr lang="bg-BG" sz="1400" b="1" dirty="0"/>
              <a:t>Дейност 1.1</a:t>
            </a:r>
            <a:r>
              <a:rPr lang="ru-RU" sz="1400" dirty="0"/>
              <a:t> </a:t>
            </a:r>
            <a:r>
              <a:rPr lang="ru-RU" sz="1400" dirty="0" err="1"/>
              <a:t>Създаване</a:t>
            </a:r>
            <a:r>
              <a:rPr lang="ru-RU" sz="1400" dirty="0"/>
              <a:t> на </a:t>
            </a:r>
            <a:r>
              <a:rPr lang="ru-RU" sz="1400" dirty="0" err="1"/>
              <a:t>възможности</a:t>
            </a:r>
            <a:r>
              <a:rPr lang="ru-RU" sz="1400" dirty="0"/>
              <a:t> за </a:t>
            </a:r>
            <a:r>
              <a:rPr lang="ru-RU" sz="1400" dirty="0" err="1"/>
              <a:t>инженеринг</a:t>
            </a:r>
            <a:r>
              <a:rPr lang="ru-RU" sz="1400" dirty="0"/>
              <a:t> и реинженеринг на </a:t>
            </a:r>
            <a:r>
              <a:rPr lang="ru-RU" sz="1400" dirty="0" err="1"/>
              <a:t>високотехнологични</a:t>
            </a:r>
            <a:r>
              <a:rPr lang="ru-RU" sz="1400" dirty="0"/>
              <a:t> </a:t>
            </a:r>
            <a:r>
              <a:rPr lang="ru-RU" sz="1400" dirty="0" err="1"/>
              <a:t>базови</a:t>
            </a:r>
            <a:r>
              <a:rPr lang="ru-RU" sz="1400" dirty="0"/>
              <a:t> </a:t>
            </a:r>
            <a:r>
              <a:rPr lang="ru-RU" sz="1400" dirty="0" err="1"/>
              <a:t>елементи</a:t>
            </a:r>
            <a:r>
              <a:rPr lang="ru-RU" sz="1400" dirty="0"/>
              <a:t>, </a:t>
            </a:r>
            <a:r>
              <a:rPr lang="ru-RU" sz="1400" dirty="0" err="1"/>
              <a:t>детайли</a:t>
            </a:r>
            <a:r>
              <a:rPr lang="ru-RU" sz="1400" dirty="0"/>
              <a:t>, </a:t>
            </a:r>
            <a:r>
              <a:rPr lang="ru-RU" sz="1400" dirty="0" err="1"/>
              <a:t>възли</a:t>
            </a:r>
            <a:r>
              <a:rPr lang="ru-RU" sz="1400" dirty="0"/>
              <a:t> и оборудване, с </a:t>
            </a:r>
            <a:r>
              <a:rPr lang="ru-RU" sz="1400" dirty="0" err="1"/>
              <a:t>използване</a:t>
            </a:r>
            <a:r>
              <a:rPr lang="ru-RU" sz="1400" dirty="0"/>
              <a:t> на чисти технологии. </a:t>
            </a:r>
            <a:r>
              <a:rPr lang="ru-RU" sz="1400" dirty="0" err="1"/>
              <a:t>Възстановяване</a:t>
            </a:r>
            <a:r>
              <a:rPr lang="ru-RU" sz="1400" dirty="0"/>
              <a:t> и модернизация на </a:t>
            </a:r>
            <a:r>
              <a:rPr lang="ru-RU" sz="1400" dirty="0" err="1"/>
              <a:t>лабораторната</a:t>
            </a:r>
            <a:r>
              <a:rPr lang="ru-RU" sz="1400" dirty="0"/>
              <a:t> инфраструктура и </a:t>
            </a:r>
            <a:r>
              <a:rPr lang="ru-RU" sz="1400" dirty="0" err="1"/>
              <a:t>технологичното</a:t>
            </a:r>
            <a:r>
              <a:rPr lang="ru-RU" sz="1400" dirty="0"/>
              <a:t> оборудване, </a:t>
            </a:r>
            <a:r>
              <a:rPr lang="ru-RU" sz="1400" dirty="0" err="1"/>
              <a:t>които</a:t>
            </a:r>
            <a:r>
              <a:rPr lang="ru-RU" sz="1400" dirty="0"/>
              <a:t> да </a:t>
            </a:r>
            <a:r>
              <a:rPr lang="ru-RU" sz="1400" dirty="0" err="1"/>
              <a:t>дадат</a:t>
            </a:r>
            <a:r>
              <a:rPr lang="ru-RU" sz="1400" dirty="0"/>
              <a:t> </a:t>
            </a:r>
            <a:r>
              <a:rPr lang="ru-RU" sz="1400" dirty="0" err="1"/>
              <a:t>възможност</a:t>
            </a:r>
            <a:r>
              <a:rPr lang="ru-RU" sz="1400" dirty="0"/>
              <a:t> за </a:t>
            </a:r>
            <a:r>
              <a:rPr lang="ru-RU" sz="1400" dirty="0" err="1"/>
              <a:t>изследователска</a:t>
            </a:r>
            <a:r>
              <a:rPr lang="ru-RU" sz="1400" dirty="0"/>
              <a:t> </a:t>
            </a:r>
            <a:r>
              <a:rPr lang="ru-RU" sz="1400" dirty="0" err="1"/>
              <a:t>дейност</a:t>
            </a:r>
            <a:r>
              <a:rPr lang="ru-RU" sz="1400" dirty="0"/>
              <a:t> с </a:t>
            </a:r>
            <a:r>
              <a:rPr lang="ru-RU" sz="1400" dirty="0" err="1"/>
              <a:t>висока</a:t>
            </a:r>
            <a:r>
              <a:rPr lang="ru-RU" sz="1400" dirty="0"/>
              <a:t> </a:t>
            </a:r>
            <a:r>
              <a:rPr lang="ru-RU" sz="1400" dirty="0" err="1"/>
              <a:t>добавена</a:t>
            </a:r>
            <a:r>
              <a:rPr lang="ru-RU" sz="1400" dirty="0"/>
              <a:t> </a:t>
            </a:r>
            <a:r>
              <a:rPr lang="ru-RU" sz="1400" dirty="0" err="1"/>
              <a:t>стойност</a:t>
            </a:r>
            <a:r>
              <a:rPr lang="ru-RU" sz="1400" dirty="0"/>
              <a:t>. </a:t>
            </a:r>
            <a:r>
              <a:rPr lang="ru-RU" sz="1400" dirty="0" err="1"/>
              <a:t>Разработваната</a:t>
            </a:r>
            <a:r>
              <a:rPr lang="ru-RU" sz="1400" dirty="0"/>
              <a:t> чиста </a:t>
            </a:r>
            <a:r>
              <a:rPr lang="ru-RU" sz="1400" dirty="0" err="1"/>
              <a:t>интегрирана</a:t>
            </a:r>
            <a:r>
              <a:rPr lang="ru-RU" sz="1400" dirty="0"/>
              <a:t> верига от: CAD </a:t>
            </a:r>
            <a:r>
              <a:rPr lang="ru-RU" sz="1400" dirty="0" err="1"/>
              <a:t>проектиране</a:t>
            </a:r>
            <a:r>
              <a:rPr lang="ru-RU" sz="1400" dirty="0"/>
              <a:t>/</a:t>
            </a:r>
            <a:r>
              <a:rPr lang="ru-RU" sz="1400" dirty="0" err="1"/>
              <a:t>сканиране</a:t>
            </a:r>
            <a:r>
              <a:rPr lang="ru-RU" sz="1400" dirty="0"/>
              <a:t>; послойно </a:t>
            </a:r>
            <a:r>
              <a:rPr lang="ru-RU" sz="1400" dirty="0" err="1"/>
              <a:t>изграждане</a:t>
            </a:r>
            <a:r>
              <a:rPr lang="ru-RU" sz="1400" dirty="0"/>
              <a:t> на </a:t>
            </a:r>
            <a:r>
              <a:rPr lang="ru-RU" sz="1400" dirty="0" err="1"/>
              <a:t>леярски</a:t>
            </a:r>
            <a:r>
              <a:rPr lang="ru-RU" sz="1400" dirty="0"/>
              <a:t> модели; </a:t>
            </a:r>
            <a:r>
              <a:rPr lang="ru-RU" sz="1400" dirty="0" err="1"/>
              <a:t>прецизно</a:t>
            </a:r>
            <a:r>
              <a:rPr lang="ru-RU" sz="1400" dirty="0"/>
              <a:t> </a:t>
            </a:r>
            <a:r>
              <a:rPr lang="ru-RU" sz="1400" dirty="0" err="1"/>
              <a:t>вакуумно</a:t>
            </a:r>
            <a:r>
              <a:rPr lang="ru-RU" sz="1400" dirty="0"/>
              <a:t> </a:t>
            </a:r>
            <a:r>
              <a:rPr lang="ru-RU" sz="1400" dirty="0" err="1"/>
              <a:t>леене</a:t>
            </a:r>
            <a:r>
              <a:rPr lang="ru-RU" sz="1400" dirty="0"/>
              <a:t> в </a:t>
            </a:r>
            <a:r>
              <a:rPr lang="ru-RU" sz="1400" dirty="0" err="1"/>
              <a:t>керамични</a:t>
            </a:r>
            <a:r>
              <a:rPr lang="ru-RU" sz="1400" dirty="0"/>
              <a:t> блок-</a:t>
            </a:r>
            <a:r>
              <a:rPr lang="ru-RU" sz="1400" dirty="0" err="1"/>
              <a:t>форми</a:t>
            </a:r>
            <a:r>
              <a:rPr lang="ru-RU" sz="1400" dirty="0"/>
              <a:t>. </a:t>
            </a:r>
            <a:r>
              <a:rPr lang="ru-RU" sz="1400" dirty="0" err="1"/>
              <a:t>Изследване</a:t>
            </a:r>
            <a:r>
              <a:rPr lang="ru-RU" sz="1400" dirty="0"/>
              <a:t> на </a:t>
            </a:r>
            <a:r>
              <a:rPr lang="ru-RU" sz="1400" dirty="0" err="1"/>
              <a:t>процеси</a:t>
            </a:r>
            <a:r>
              <a:rPr lang="ru-RU" sz="1400" dirty="0"/>
              <a:t>, </a:t>
            </a:r>
            <a:r>
              <a:rPr lang="ru-RU" sz="1400" dirty="0" err="1"/>
              <a:t>базирани</a:t>
            </a:r>
            <a:r>
              <a:rPr lang="ru-RU" sz="1400" dirty="0"/>
              <a:t> на обработка на </a:t>
            </a:r>
            <a:r>
              <a:rPr lang="ru-RU" sz="1400" dirty="0" err="1"/>
              <a:t>повърхности</a:t>
            </a:r>
            <a:r>
              <a:rPr lang="ru-RU" sz="1400" dirty="0"/>
              <a:t> с </a:t>
            </a:r>
            <a:r>
              <a:rPr lang="ru-RU" sz="1400" dirty="0" err="1"/>
              <a:t>високоенергийни</a:t>
            </a:r>
            <a:r>
              <a:rPr lang="ru-RU" sz="1400" dirty="0"/>
              <a:t> </a:t>
            </a:r>
            <a:r>
              <a:rPr lang="ru-RU" sz="1400" dirty="0" err="1"/>
              <a:t>потоци</a:t>
            </a:r>
            <a:r>
              <a:rPr lang="ru-RU" sz="1400" dirty="0"/>
              <a:t> - </a:t>
            </a:r>
            <a:r>
              <a:rPr lang="ru-RU" sz="1400" dirty="0" err="1"/>
              <a:t>лазерно</a:t>
            </a:r>
            <a:r>
              <a:rPr lang="ru-RU" sz="1400" dirty="0"/>
              <a:t> </a:t>
            </a:r>
            <a:r>
              <a:rPr lang="ru-RU" sz="1400" dirty="0" err="1"/>
              <a:t>обработване</a:t>
            </a:r>
            <a:r>
              <a:rPr lang="ru-RU" sz="1400" dirty="0"/>
              <a:t> и </a:t>
            </a:r>
            <a:r>
              <a:rPr lang="ru-RU" sz="1400" dirty="0" err="1"/>
              <a:t>гравиране</a:t>
            </a:r>
            <a:r>
              <a:rPr lang="ru-RU" sz="1400" dirty="0"/>
              <a:t> на </a:t>
            </a:r>
            <a:r>
              <a:rPr lang="ru-RU" sz="1400" dirty="0" err="1"/>
              <a:t>различни</a:t>
            </a:r>
            <a:r>
              <a:rPr lang="ru-RU" sz="1400" dirty="0"/>
              <a:t> </a:t>
            </a:r>
            <a:r>
              <a:rPr lang="ru-RU" sz="1400" dirty="0" err="1"/>
              <a:t>материали</a:t>
            </a:r>
            <a:r>
              <a:rPr lang="ru-RU" sz="1400" dirty="0"/>
              <a:t>;</a:t>
            </a:r>
          </a:p>
          <a:p>
            <a:pPr algn="just"/>
            <a:r>
              <a:rPr lang="bg-BG" sz="1400" b="1" dirty="0"/>
              <a:t>Очакван резултат: </a:t>
            </a:r>
            <a:endParaRPr lang="en-US" sz="14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Натрупване</a:t>
            </a:r>
            <a:r>
              <a:rPr lang="ru-RU" sz="1400" dirty="0"/>
              <a:t> на информация за </a:t>
            </a:r>
            <a:r>
              <a:rPr lang="ru-RU" sz="1400" dirty="0" err="1"/>
              <a:t>технологичните</a:t>
            </a:r>
            <a:r>
              <a:rPr lang="ru-RU" sz="1400" dirty="0"/>
              <a:t> </a:t>
            </a:r>
            <a:r>
              <a:rPr lang="ru-RU" sz="1400" dirty="0" err="1"/>
              <a:t>възможности</a:t>
            </a:r>
            <a:r>
              <a:rPr lang="ru-RU" sz="1400" dirty="0"/>
              <a:t> и </a:t>
            </a:r>
            <a:r>
              <a:rPr lang="ru-RU" sz="1400" dirty="0" err="1"/>
              <a:t>зрялост</a:t>
            </a:r>
            <a:r>
              <a:rPr lang="ru-RU" sz="1400" dirty="0"/>
              <a:t> </a:t>
            </a:r>
            <a:r>
              <a:rPr lang="ru-RU" sz="1400" dirty="0" err="1"/>
              <a:t>наапаратурата</a:t>
            </a:r>
            <a:r>
              <a:rPr lang="ru-RU" sz="1400" dirty="0"/>
              <a:t> и </a:t>
            </a:r>
            <a:r>
              <a:rPr lang="ru-RU" sz="1400" dirty="0" err="1"/>
              <a:t>софтуера</a:t>
            </a:r>
            <a:r>
              <a:rPr lang="ru-RU" sz="140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 </a:t>
            </a:r>
            <a:r>
              <a:rPr lang="ru-RU" sz="1400" dirty="0" err="1"/>
              <a:t>Закупуване</a:t>
            </a:r>
            <a:r>
              <a:rPr lang="ru-RU" sz="1400" dirty="0"/>
              <a:t> /</a:t>
            </a:r>
            <a:r>
              <a:rPr lang="ru-RU" sz="1400" dirty="0" err="1"/>
              <a:t>модернизиране</a:t>
            </a:r>
            <a:r>
              <a:rPr lang="ru-RU" sz="1400" dirty="0"/>
              <a:t>  на научно оборудване, </a:t>
            </a:r>
            <a:r>
              <a:rPr lang="ru-RU" sz="1400" dirty="0" err="1"/>
              <a:t>позволяващо</a:t>
            </a:r>
            <a:r>
              <a:rPr lang="ru-RU" sz="1400" dirty="0"/>
              <a:t> </a:t>
            </a:r>
            <a:r>
              <a:rPr lang="ru-RU" sz="1400" dirty="0" err="1"/>
              <a:t>провеждане</a:t>
            </a:r>
            <a:r>
              <a:rPr lang="ru-RU" sz="1400" dirty="0"/>
              <a:t> на широка гама от </a:t>
            </a:r>
            <a:r>
              <a:rPr lang="ru-RU" sz="1400" dirty="0" err="1"/>
              <a:t>експерименти</a:t>
            </a:r>
            <a:r>
              <a:rPr lang="ru-RU" sz="140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- </a:t>
            </a:r>
            <a:r>
              <a:rPr lang="ru-RU" sz="1400" dirty="0" err="1"/>
              <a:t>Усвояване</a:t>
            </a:r>
            <a:r>
              <a:rPr lang="ru-RU" sz="1400" dirty="0"/>
              <a:t> на нови знания и умения от обучения персонал. 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en-US" sz="1400" dirty="0"/>
              <a:t> </a:t>
            </a:r>
            <a:r>
              <a:rPr lang="ru-RU" sz="1400" dirty="0" err="1"/>
              <a:t>Провеждане</a:t>
            </a:r>
            <a:r>
              <a:rPr lang="ru-RU" sz="1400" dirty="0"/>
              <a:t> на </a:t>
            </a:r>
            <a:r>
              <a:rPr lang="ru-RU" sz="1400" dirty="0" err="1"/>
              <a:t>високоточни</a:t>
            </a:r>
            <a:r>
              <a:rPr lang="ru-RU" sz="1400" dirty="0"/>
              <a:t> </a:t>
            </a:r>
            <a:r>
              <a:rPr lang="ru-RU" sz="1400" dirty="0" err="1"/>
              <a:t>експерименти</a:t>
            </a:r>
            <a:r>
              <a:rPr lang="ru-RU" sz="1400" dirty="0"/>
              <a:t> и </a:t>
            </a:r>
            <a:r>
              <a:rPr lang="ru-RU" sz="1400" dirty="0" err="1"/>
              <a:t>изследвания</a:t>
            </a:r>
            <a:r>
              <a:rPr lang="ru-RU" sz="1400" dirty="0"/>
              <a:t> с </a:t>
            </a:r>
            <a:r>
              <a:rPr lang="ru-RU" sz="1400" dirty="0" err="1"/>
              <a:t>помощта</a:t>
            </a:r>
            <a:r>
              <a:rPr lang="ru-RU" sz="1400" dirty="0"/>
              <a:t> на </a:t>
            </a:r>
            <a:r>
              <a:rPr lang="ru-RU" sz="1400" dirty="0" err="1"/>
              <a:t>съвременна</a:t>
            </a:r>
            <a:r>
              <a:rPr lang="ru-RU" sz="1400" dirty="0"/>
              <a:t> </a:t>
            </a:r>
            <a:r>
              <a:rPr lang="ru-RU" sz="1400" dirty="0" err="1"/>
              <a:t>апаратура</a:t>
            </a:r>
            <a:r>
              <a:rPr lang="ru-RU" sz="1400" dirty="0"/>
              <a:t> и </a:t>
            </a:r>
            <a:r>
              <a:rPr lang="ru-RU" sz="1400" dirty="0" err="1"/>
              <a:t>софтуер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en-US" sz="1400" dirty="0"/>
              <a:t> </a:t>
            </a:r>
            <a:r>
              <a:rPr lang="ru-RU" sz="1400" dirty="0" err="1"/>
              <a:t>Натрупване</a:t>
            </a:r>
            <a:r>
              <a:rPr lang="ru-RU" sz="1400" dirty="0"/>
              <a:t> на </a:t>
            </a:r>
            <a:r>
              <a:rPr lang="ru-RU" sz="1400" dirty="0" err="1"/>
              <a:t>данни</a:t>
            </a:r>
            <a:r>
              <a:rPr lang="ru-RU" sz="1400" dirty="0"/>
              <a:t> за </a:t>
            </a:r>
            <a:r>
              <a:rPr lang="ru-RU" sz="1400" dirty="0" err="1"/>
              <a:t>оптимални</a:t>
            </a:r>
            <a:r>
              <a:rPr lang="ru-RU" sz="1400" dirty="0"/>
              <a:t> </a:t>
            </a:r>
            <a:r>
              <a:rPr lang="ru-RU" sz="1400" dirty="0" err="1"/>
              <a:t>параметри</a:t>
            </a:r>
            <a:r>
              <a:rPr lang="ru-RU" sz="1400" dirty="0"/>
              <a:t> на </a:t>
            </a:r>
            <a:r>
              <a:rPr lang="ru-RU" sz="1400" dirty="0" err="1"/>
              <a:t>процесите</a:t>
            </a:r>
            <a:r>
              <a:rPr lang="ru-RU" sz="1400" dirty="0"/>
              <a:t>, </a:t>
            </a:r>
            <a:r>
              <a:rPr lang="ru-RU" sz="1400" dirty="0" err="1"/>
              <a:t>изучаване</a:t>
            </a:r>
            <a:r>
              <a:rPr lang="ru-RU" sz="1400" dirty="0"/>
              <a:t> </a:t>
            </a:r>
            <a:r>
              <a:rPr lang="ru-RU" sz="1400" dirty="0" err="1"/>
              <a:t>тяхното</a:t>
            </a:r>
            <a:r>
              <a:rPr lang="ru-RU" sz="1400" dirty="0"/>
              <a:t> влияние </a:t>
            </a:r>
            <a:r>
              <a:rPr lang="ru-RU" sz="1400" dirty="0" err="1"/>
              <a:t>върху</a:t>
            </a:r>
            <a:r>
              <a:rPr lang="ru-RU" sz="1400" dirty="0"/>
              <a:t> </a:t>
            </a:r>
            <a:r>
              <a:rPr lang="ru-RU" sz="1400" dirty="0" err="1"/>
              <a:t>структурата</a:t>
            </a:r>
            <a:r>
              <a:rPr lang="ru-RU" sz="1400" dirty="0"/>
              <a:t>, </a:t>
            </a:r>
            <a:r>
              <a:rPr lang="ru-RU" sz="1400" dirty="0" err="1"/>
              <a:t>свойствата</a:t>
            </a:r>
            <a:r>
              <a:rPr lang="ru-RU" sz="1400" dirty="0"/>
              <a:t> и </a:t>
            </a:r>
            <a:r>
              <a:rPr lang="ru-RU" sz="1400" dirty="0" err="1"/>
              <a:t>качеството</a:t>
            </a:r>
            <a:r>
              <a:rPr lang="ru-RU" sz="1400" dirty="0"/>
              <a:t> на </a:t>
            </a:r>
            <a:r>
              <a:rPr lang="ru-RU" sz="1400" dirty="0" err="1"/>
              <a:t>изследваните</a:t>
            </a:r>
            <a:r>
              <a:rPr lang="ru-RU" sz="1400" dirty="0"/>
              <a:t> </a:t>
            </a:r>
            <a:r>
              <a:rPr lang="ru-RU" sz="1400" dirty="0" err="1"/>
              <a:t>обекти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en-US" sz="1400" dirty="0"/>
              <a:t> </a:t>
            </a:r>
            <a:r>
              <a:rPr lang="ru-RU" sz="1400" dirty="0" err="1"/>
              <a:t>Обобщаване</a:t>
            </a:r>
            <a:r>
              <a:rPr lang="ru-RU" sz="1400" dirty="0"/>
              <a:t> на </a:t>
            </a:r>
            <a:r>
              <a:rPr lang="ru-RU" sz="1400" dirty="0" err="1"/>
              <a:t>резултатите</a:t>
            </a:r>
            <a:r>
              <a:rPr lang="ru-RU" sz="1400" dirty="0"/>
              <a:t> и </a:t>
            </a:r>
            <a:r>
              <a:rPr lang="ru-RU" sz="1400" dirty="0" err="1"/>
              <a:t>извеждане</a:t>
            </a:r>
            <a:r>
              <a:rPr lang="ru-RU" sz="1400" dirty="0"/>
              <a:t> на </a:t>
            </a:r>
            <a:r>
              <a:rPr lang="ru-RU" sz="1400" dirty="0" err="1"/>
              <a:t>фундаментални</a:t>
            </a:r>
            <a:r>
              <a:rPr lang="ru-RU" sz="1400" dirty="0"/>
              <a:t> или важни за </a:t>
            </a:r>
            <a:r>
              <a:rPr lang="ru-RU" sz="1400" dirty="0" err="1"/>
              <a:t>практиката</a:t>
            </a:r>
            <a:r>
              <a:rPr lang="ru-RU" sz="1400" dirty="0"/>
              <a:t> зависимости. </a:t>
            </a:r>
          </a:p>
          <a:p>
            <a:pPr marL="0" indent="0" algn="just">
              <a:spcBef>
                <a:spcPts val="600"/>
              </a:spcBef>
              <a:buNone/>
            </a:pPr>
            <a:endParaRPr lang="en-US" sz="140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  <a:r>
              <a:rPr lang="en-US" sz="1400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2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бр.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дейността към края на отчетния период: 30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400" noProof="0" dirty="0">
              <a:cs typeface="Arial" panose="020B0604020202020204" pitchFamily="34" charset="0"/>
            </a:endParaRPr>
          </a:p>
          <a:p>
            <a:endParaRPr lang="bg-BG" sz="1400" dirty="0"/>
          </a:p>
          <a:p>
            <a:pPr marL="0" indent="0">
              <a:buNone/>
            </a:pPr>
            <a:endParaRPr lang="bg-BG" sz="1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C0D5B4-62C4-2B74-9654-D9E7CCCD4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5559220B-FD53-2FC4-2027-CFC52713C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041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3660"/>
            <a:ext cx="10515600" cy="1092226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647" y="1459149"/>
            <a:ext cx="11673191" cy="532103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b="1" i="1" dirty="0"/>
              <a:t>WP1</a:t>
            </a:r>
            <a:r>
              <a:rPr lang="en-US" sz="1400" b="1" i="1" dirty="0"/>
              <a:t> </a:t>
            </a:r>
            <a:r>
              <a:rPr lang="ru-RU" sz="1400" i="1" dirty="0" err="1"/>
              <a:t>Цифрови</a:t>
            </a:r>
            <a:r>
              <a:rPr lang="ru-RU" sz="1400" i="1" dirty="0"/>
              <a:t> </a:t>
            </a:r>
            <a:r>
              <a:rPr lang="ru-RU" sz="1400" i="1" dirty="0" err="1"/>
              <a:t>индустриални</a:t>
            </a:r>
            <a:r>
              <a:rPr lang="ru-RU" sz="1400" i="1" dirty="0"/>
              <a:t> </a:t>
            </a:r>
            <a:r>
              <a:rPr lang="ru-RU" sz="1400" i="1" dirty="0" err="1"/>
              <a:t>производствени</a:t>
            </a:r>
            <a:r>
              <a:rPr lang="ru-RU" sz="1400" i="1" dirty="0"/>
              <a:t> </a:t>
            </a:r>
            <a:r>
              <a:rPr lang="ru-RU" sz="1400" i="1" dirty="0" err="1"/>
              <a:t>системи</a:t>
            </a:r>
            <a:r>
              <a:rPr lang="ru-RU" sz="1400" i="1" dirty="0"/>
              <a:t>, бързо прототипиране и производство на изделия и </a:t>
            </a:r>
            <a:r>
              <a:rPr lang="ru-RU" sz="1400" i="1" dirty="0" err="1"/>
              <a:t>инструменти</a:t>
            </a:r>
            <a:r>
              <a:rPr lang="ru-RU" sz="1400" i="1" dirty="0"/>
              <a:t>, чрез </a:t>
            </a:r>
            <a:r>
              <a:rPr lang="ru-RU" sz="1400" i="1" dirty="0" err="1"/>
              <a:t>съвременни</a:t>
            </a:r>
            <a:r>
              <a:rPr lang="ru-RU" sz="1400" i="1" dirty="0"/>
              <a:t> </a:t>
            </a:r>
            <a:r>
              <a:rPr lang="ru-RU" sz="1400" i="1" dirty="0" err="1"/>
              <a:t>методи</a:t>
            </a:r>
            <a:r>
              <a:rPr lang="ru-RU" sz="1400" i="1" dirty="0"/>
              <a:t>. </a:t>
            </a:r>
            <a:r>
              <a:rPr lang="ru-RU" sz="1400" i="1" dirty="0" err="1"/>
              <a:t>Обработване</a:t>
            </a:r>
            <a:r>
              <a:rPr lang="ru-RU" sz="1400" i="1" dirty="0"/>
              <a:t> на </a:t>
            </a:r>
            <a:r>
              <a:rPr lang="ru-RU" sz="1400" i="1" dirty="0" err="1"/>
              <a:t>материали</a:t>
            </a:r>
            <a:r>
              <a:rPr lang="ru-RU" sz="1400" i="1" dirty="0"/>
              <a:t> и </a:t>
            </a:r>
            <a:r>
              <a:rPr lang="ru-RU" sz="1400" i="1" dirty="0" err="1"/>
              <a:t>получаване</a:t>
            </a:r>
            <a:r>
              <a:rPr lang="ru-RU" sz="1400" i="1" dirty="0"/>
              <a:t> на </a:t>
            </a:r>
            <a:r>
              <a:rPr lang="ru-RU" sz="1400" i="1" dirty="0" err="1"/>
              <a:t>слоеве</a:t>
            </a:r>
            <a:r>
              <a:rPr lang="ru-RU" sz="1400" i="1" dirty="0"/>
              <a:t> и </a:t>
            </a:r>
            <a:r>
              <a:rPr lang="ru-RU" sz="1400" i="1" dirty="0" err="1"/>
              <a:t>покрития</a:t>
            </a:r>
            <a:r>
              <a:rPr lang="ru-RU" sz="1400" i="1" dirty="0"/>
              <a:t>, </a:t>
            </a:r>
            <a:r>
              <a:rPr lang="ru-RU" sz="1400" i="1" dirty="0" err="1"/>
              <a:t>използвайки</a:t>
            </a:r>
            <a:r>
              <a:rPr lang="ru-RU" sz="1400" i="1" dirty="0"/>
              <a:t> </a:t>
            </a:r>
            <a:r>
              <a:rPr lang="ru-RU" sz="1400" i="1" dirty="0" err="1"/>
              <a:t>методите</a:t>
            </a:r>
            <a:r>
              <a:rPr lang="ru-RU" sz="1400" i="1" dirty="0"/>
              <a:t> на </a:t>
            </a:r>
            <a:r>
              <a:rPr lang="ru-RU" sz="1400" i="1" dirty="0" err="1"/>
              <a:t>физично</a:t>
            </a:r>
            <a:r>
              <a:rPr lang="ru-RU" sz="1400" i="1" dirty="0"/>
              <a:t> </a:t>
            </a:r>
            <a:r>
              <a:rPr lang="ru-RU" sz="1400" i="1" dirty="0" err="1"/>
              <a:t>парово</a:t>
            </a:r>
            <a:r>
              <a:rPr lang="ru-RU" sz="1400" i="1" dirty="0"/>
              <a:t> </a:t>
            </a:r>
            <a:r>
              <a:rPr lang="ru-RU" sz="1400" i="1" dirty="0" err="1"/>
              <a:t>отлагане</a:t>
            </a:r>
            <a:r>
              <a:rPr lang="ru-RU" sz="1400" i="1" dirty="0"/>
              <a:t> (PVD) </a:t>
            </a:r>
            <a:r>
              <a:rPr lang="en-US" sz="1400" i="1" dirty="0"/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1400" i="1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bg-BG" sz="1400" b="1" dirty="0"/>
              <a:t>Дейност 1.2</a:t>
            </a:r>
            <a:r>
              <a:rPr lang="ru-RU" sz="1400" dirty="0"/>
              <a:t>. </a:t>
            </a:r>
            <a:r>
              <a:rPr lang="ru-RU" sz="1400" dirty="0" err="1"/>
              <a:t>Използване</a:t>
            </a:r>
            <a:r>
              <a:rPr lang="ru-RU" sz="1400" dirty="0"/>
              <a:t> на </a:t>
            </a:r>
            <a:r>
              <a:rPr lang="ru-RU" sz="1400" dirty="0" err="1"/>
              <a:t>съвременни</a:t>
            </a:r>
            <a:r>
              <a:rPr lang="ru-RU" sz="1400" dirty="0"/>
              <a:t> </a:t>
            </a:r>
            <a:r>
              <a:rPr lang="ru-RU" sz="1400" dirty="0" err="1"/>
              <a:t>методи</a:t>
            </a:r>
            <a:r>
              <a:rPr lang="ru-RU" sz="1400" dirty="0"/>
              <a:t> и технологии за </a:t>
            </a:r>
            <a:r>
              <a:rPr lang="ru-RU" sz="1400" dirty="0" err="1"/>
              <a:t>заваряване</a:t>
            </a:r>
            <a:r>
              <a:rPr lang="ru-RU" sz="1400" dirty="0"/>
              <a:t> на </a:t>
            </a:r>
            <a:r>
              <a:rPr lang="ru-RU" sz="1400" dirty="0" err="1"/>
              <a:t>материалите</a:t>
            </a:r>
            <a:r>
              <a:rPr lang="ru-RU" sz="1400" dirty="0"/>
              <a:t>, в </a:t>
            </a:r>
            <a:r>
              <a:rPr lang="ru-RU" sz="1400" dirty="0" err="1"/>
              <a:t>това</a:t>
            </a:r>
            <a:r>
              <a:rPr lang="ru-RU" sz="1400" dirty="0"/>
              <a:t> число на </a:t>
            </a:r>
            <a:r>
              <a:rPr lang="ru-RU" sz="1400" dirty="0" err="1"/>
              <a:t>металургично</a:t>
            </a:r>
            <a:r>
              <a:rPr lang="ru-RU" sz="1400" dirty="0"/>
              <a:t> </a:t>
            </a:r>
            <a:r>
              <a:rPr lang="ru-RU" sz="1400" dirty="0" err="1"/>
              <a:t>несъвместими</a:t>
            </a:r>
            <a:r>
              <a:rPr lang="ru-RU" sz="1400" dirty="0"/>
              <a:t> </a:t>
            </a:r>
            <a:r>
              <a:rPr lang="ru-RU" sz="1400" dirty="0" err="1"/>
              <a:t>материали</a:t>
            </a:r>
            <a:r>
              <a:rPr lang="ru-RU" sz="1400" dirty="0"/>
              <a:t> и </a:t>
            </a:r>
            <a:r>
              <a:rPr lang="ru-RU" sz="1400" dirty="0" err="1"/>
              <a:t>такива</a:t>
            </a:r>
            <a:r>
              <a:rPr lang="ru-RU" sz="1400" dirty="0"/>
              <a:t> </a:t>
            </a:r>
            <a:r>
              <a:rPr lang="ru-RU" sz="1400" dirty="0" err="1"/>
              <a:t>със</a:t>
            </a:r>
            <a:r>
              <a:rPr lang="ru-RU" sz="1400" dirty="0"/>
              <a:t> </a:t>
            </a:r>
            <a:r>
              <a:rPr lang="ru-RU" sz="1400" dirty="0" err="1"/>
              <a:t>специфични</a:t>
            </a:r>
            <a:r>
              <a:rPr lang="ru-RU" sz="1400" dirty="0"/>
              <a:t> комбинации от свойства чрез </a:t>
            </a:r>
            <a:r>
              <a:rPr lang="ru-RU" sz="1400" dirty="0" err="1"/>
              <a:t>заваряване</a:t>
            </a:r>
            <a:r>
              <a:rPr lang="ru-RU" sz="1400" dirty="0"/>
              <a:t> с </a:t>
            </a:r>
            <a:r>
              <a:rPr lang="ru-RU" sz="1400" dirty="0" err="1"/>
              <a:t>триене</a:t>
            </a:r>
            <a:r>
              <a:rPr lang="ru-RU" sz="1400" dirty="0"/>
              <a:t> и </a:t>
            </a:r>
            <a:r>
              <a:rPr lang="ru-RU" sz="1400" dirty="0" err="1"/>
              <a:t>разбъркване</a:t>
            </a:r>
            <a:r>
              <a:rPr lang="ru-RU" sz="1400" dirty="0"/>
              <a:t> - “</a:t>
            </a:r>
            <a:r>
              <a:rPr lang="ru-RU" sz="1400" dirty="0" err="1"/>
              <a:t>Friction</a:t>
            </a:r>
            <a:r>
              <a:rPr lang="ru-RU" sz="1400" dirty="0"/>
              <a:t> </a:t>
            </a:r>
            <a:r>
              <a:rPr lang="ru-RU" sz="1400" dirty="0" err="1"/>
              <a:t>Stir</a:t>
            </a:r>
            <a:r>
              <a:rPr lang="ru-RU" sz="1400" dirty="0"/>
              <a:t> </a:t>
            </a:r>
            <a:r>
              <a:rPr lang="ru-RU" sz="1400" dirty="0" err="1"/>
              <a:t>Welding</a:t>
            </a:r>
            <a:r>
              <a:rPr lang="ru-RU" sz="1400" dirty="0"/>
              <a:t>” (FSW).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bg-BG" sz="1400" b="1" dirty="0"/>
              <a:t>Очакван резултат: </a:t>
            </a:r>
            <a:endParaRPr lang="en-US" sz="14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Натрупване</a:t>
            </a:r>
            <a:r>
              <a:rPr lang="ru-RU" sz="1400" dirty="0"/>
              <a:t> на информация за </a:t>
            </a:r>
            <a:r>
              <a:rPr lang="ru-RU" sz="1400" dirty="0" err="1"/>
              <a:t>технологичните</a:t>
            </a:r>
            <a:r>
              <a:rPr lang="ru-RU" sz="1400" dirty="0"/>
              <a:t> </a:t>
            </a:r>
            <a:r>
              <a:rPr lang="ru-RU" sz="1400" dirty="0" err="1"/>
              <a:t>възможности</a:t>
            </a:r>
            <a:r>
              <a:rPr lang="ru-RU" sz="1400" dirty="0"/>
              <a:t> и </a:t>
            </a:r>
            <a:r>
              <a:rPr lang="ru-RU" sz="1400" dirty="0" err="1"/>
              <a:t>зрялост</a:t>
            </a:r>
            <a:r>
              <a:rPr lang="ru-RU" sz="1400" dirty="0"/>
              <a:t> </a:t>
            </a:r>
            <a:r>
              <a:rPr lang="ru-RU" sz="1400" dirty="0" err="1"/>
              <a:t>наапаратурата</a:t>
            </a:r>
            <a:r>
              <a:rPr lang="ru-RU" sz="1400" dirty="0"/>
              <a:t> и </a:t>
            </a:r>
            <a:r>
              <a:rPr lang="ru-RU" sz="1400" dirty="0" err="1"/>
              <a:t>софтуера</a:t>
            </a:r>
            <a:r>
              <a:rPr lang="ru-RU" sz="140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 </a:t>
            </a:r>
            <a:r>
              <a:rPr lang="ru-RU" sz="1400" dirty="0" err="1"/>
              <a:t>Закупуване</a:t>
            </a:r>
            <a:r>
              <a:rPr lang="ru-RU" sz="1400" dirty="0"/>
              <a:t> /</a:t>
            </a:r>
            <a:r>
              <a:rPr lang="ru-RU" sz="1400" dirty="0" err="1"/>
              <a:t>модернизиране</a:t>
            </a:r>
            <a:r>
              <a:rPr lang="ru-RU" sz="1400" dirty="0"/>
              <a:t>  на научно оборудване, </a:t>
            </a:r>
            <a:r>
              <a:rPr lang="ru-RU" sz="1400" dirty="0" err="1"/>
              <a:t>позволяващо</a:t>
            </a:r>
            <a:r>
              <a:rPr lang="ru-RU" sz="1400" dirty="0"/>
              <a:t> </a:t>
            </a:r>
            <a:r>
              <a:rPr lang="ru-RU" sz="1400" dirty="0" err="1"/>
              <a:t>провеждане</a:t>
            </a:r>
            <a:r>
              <a:rPr lang="ru-RU" sz="1400" dirty="0"/>
              <a:t> на широка гама от </a:t>
            </a:r>
            <a:r>
              <a:rPr lang="ru-RU" sz="1400" dirty="0" err="1"/>
              <a:t>експерименти</a:t>
            </a:r>
            <a:r>
              <a:rPr lang="ru-RU" sz="1400" dirty="0"/>
              <a:t>. -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err="1"/>
              <a:t>Усвояване</a:t>
            </a:r>
            <a:r>
              <a:rPr lang="ru-RU" sz="1400" dirty="0"/>
              <a:t> на нови знания и умения от обучения персонал. 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Провеждане</a:t>
            </a:r>
            <a:r>
              <a:rPr lang="ru-RU" sz="1400" dirty="0"/>
              <a:t> на </a:t>
            </a:r>
            <a:r>
              <a:rPr lang="ru-RU" sz="1400" dirty="0" err="1"/>
              <a:t>високоточни</a:t>
            </a:r>
            <a:r>
              <a:rPr lang="ru-RU" sz="1400" dirty="0"/>
              <a:t> </a:t>
            </a:r>
            <a:r>
              <a:rPr lang="ru-RU" sz="1400" dirty="0" err="1"/>
              <a:t>експерименти</a:t>
            </a:r>
            <a:r>
              <a:rPr lang="ru-RU" sz="1400" dirty="0"/>
              <a:t> и </a:t>
            </a:r>
            <a:r>
              <a:rPr lang="ru-RU" sz="1400" dirty="0" err="1"/>
              <a:t>изследвания</a:t>
            </a:r>
            <a:r>
              <a:rPr lang="ru-RU" sz="1400" dirty="0"/>
              <a:t> с </a:t>
            </a:r>
            <a:r>
              <a:rPr lang="ru-RU" sz="1400" dirty="0" err="1"/>
              <a:t>помощта</a:t>
            </a:r>
            <a:r>
              <a:rPr lang="ru-RU" sz="1400" dirty="0"/>
              <a:t> на </a:t>
            </a:r>
            <a:r>
              <a:rPr lang="ru-RU" sz="1400" dirty="0" err="1"/>
              <a:t>съвременна</a:t>
            </a:r>
            <a:r>
              <a:rPr lang="ru-RU" sz="1400" dirty="0"/>
              <a:t> </a:t>
            </a:r>
            <a:r>
              <a:rPr lang="ru-RU" sz="1400" dirty="0" err="1"/>
              <a:t>апаратура</a:t>
            </a:r>
            <a:r>
              <a:rPr lang="ru-RU" sz="1400" dirty="0"/>
              <a:t> и </a:t>
            </a:r>
            <a:r>
              <a:rPr lang="ru-RU" sz="1400" dirty="0" err="1"/>
              <a:t>софтуер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Натрупване</a:t>
            </a:r>
            <a:r>
              <a:rPr lang="ru-RU" sz="1400" dirty="0"/>
              <a:t> на </a:t>
            </a:r>
            <a:r>
              <a:rPr lang="ru-RU" sz="1400" dirty="0" err="1"/>
              <a:t>данни</a:t>
            </a:r>
            <a:r>
              <a:rPr lang="ru-RU" sz="1400" dirty="0"/>
              <a:t> за </a:t>
            </a:r>
            <a:r>
              <a:rPr lang="ru-RU" sz="1400" dirty="0" err="1"/>
              <a:t>оптимални</a:t>
            </a:r>
            <a:r>
              <a:rPr lang="ru-RU" sz="1400" dirty="0"/>
              <a:t> </a:t>
            </a:r>
            <a:r>
              <a:rPr lang="ru-RU" sz="1400" dirty="0" err="1"/>
              <a:t>параметри</a:t>
            </a:r>
            <a:r>
              <a:rPr lang="ru-RU" sz="1400" dirty="0"/>
              <a:t> на </a:t>
            </a:r>
            <a:r>
              <a:rPr lang="ru-RU" sz="1400" dirty="0" err="1"/>
              <a:t>процесите</a:t>
            </a:r>
            <a:r>
              <a:rPr lang="ru-RU" sz="1400" dirty="0"/>
              <a:t>, </a:t>
            </a:r>
            <a:r>
              <a:rPr lang="ru-RU" sz="1400" dirty="0" err="1"/>
              <a:t>изучаване</a:t>
            </a:r>
            <a:r>
              <a:rPr lang="ru-RU" sz="1400" dirty="0"/>
              <a:t> </a:t>
            </a:r>
            <a:r>
              <a:rPr lang="ru-RU" sz="1400" dirty="0" err="1"/>
              <a:t>тяхното</a:t>
            </a:r>
            <a:r>
              <a:rPr lang="ru-RU" sz="1400" dirty="0"/>
              <a:t> влияние </a:t>
            </a:r>
            <a:r>
              <a:rPr lang="ru-RU" sz="1400" dirty="0" err="1"/>
              <a:t>върху</a:t>
            </a:r>
            <a:r>
              <a:rPr lang="ru-RU" sz="1400" dirty="0"/>
              <a:t> </a:t>
            </a:r>
            <a:r>
              <a:rPr lang="ru-RU" sz="1400" dirty="0" err="1"/>
              <a:t>структурата</a:t>
            </a:r>
            <a:r>
              <a:rPr lang="ru-RU" sz="1400" dirty="0"/>
              <a:t>, </a:t>
            </a:r>
            <a:r>
              <a:rPr lang="ru-RU" sz="1400" dirty="0" err="1"/>
              <a:t>свойствата</a:t>
            </a:r>
            <a:r>
              <a:rPr lang="ru-RU" sz="1400" dirty="0"/>
              <a:t> и </a:t>
            </a:r>
            <a:r>
              <a:rPr lang="ru-RU" sz="1400" dirty="0" err="1"/>
              <a:t>качеството</a:t>
            </a:r>
            <a:r>
              <a:rPr lang="ru-RU" sz="1400" dirty="0"/>
              <a:t> на </a:t>
            </a:r>
            <a:r>
              <a:rPr lang="ru-RU" sz="1400" dirty="0" err="1"/>
              <a:t>изследваните</a:t>
            </a:r>
            <a:r>
              <a:rPr lang="ru-RU" sz="1400" dirty="0"/>
              <a:t> </a:t>
            </a:r>
            <a:r>
              <a:rPr lang="ru-RU" sz="1400" dirty="0" err="1"/>
              <a:t>обекти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Обобщаване</a:t>
            </a:r>
            <a:r>
              <a:rPr lang="ru-RU" sz="1400" dirty="0"/>
              <a:t> на </a:t>
            </a:r>
            <a:r>
              <a:rPr lang="ru-RU" sz="1400" dirty="0" err="1"/>
              <a:t>резултатите</a:t>
            </a:r>
            <a:r>
              <a:rPr lang="ru-RU" sz="1400" dirty="0"/>
              <a:t> и </a:t>
            </a:r>
            <a:r>
              <a:rPr lang="ru-RU" sz="1400" dirty="0" err="1"/>
              <a:t>извеждане</a:t>
            </a:r>
            <a:r>
              <a:rPr lang="ru-RU" sz="1400" dirty="0"/>
              <a:t> на </a:t>
            </a:r>
            <a:r>
              <a:rPr lang="ru-RU" sz="1400" dirty="0" err="1"/>
              <a:t>фундаментални</a:t>
            </a:r>
            <a:r>
              <a:rPr lang="ru-RU" sz="1400" dirty="0"/>
              <a:t> или важни за </a:t>
            </a:r>
            <a:r>
              <a:rPr lang="ru-RU" sz="1400" dirty="0" err="1"/>
              <a:t>практиката</a:t>
            </a:r>
            <a:r>
              <a:rPr lang="ru-RU" sz="1400" dirty="0"/>
              <a:t> зависимости. 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Публикационна активност: 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публикувани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  <a:r>
              <a:rPr lang="en-US" sz="1400" b="1" dirty="0">
                <a:solidFill>
                  <a:prstClr val="black"/>
                </a:solidFill>
                <a:cs typeface="Arial" panose="020B0604020202020204" pitchFamily="34" charset="0"/>
              </a:rPr>
              <a:t> - 3</a:t>
            </a: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2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библиографските им данни, приети за публикуване в издания,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- 3</a:t>
            </a: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бр. научни публикации и информация, в процес на подготовка за подаване към издания/конференции, индексирани в </a:t>
            </a:r>
            <a:r>
              <a:rPr kumimoji="0" lang="bg-BG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WoS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, през отчетния период - 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3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 бр.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+mj-lt"/>
              <a:buAutoNum type="alphaLcParenR" startAt="3"/>
              <a:tabLst/>
              <a:defRPr/>
            </a:pPr>
            <a:endParaRPr kumimoji="0" lang="bg-BG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Arial" panose="020B0604020202020204" pitchFamily="34" charset="0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Процент на изпълнение на дейността към края на отчетния период: </a:t>
            </a:r>
            <a:r>
              <a:rPr lang="bg-BG" sz="1400" b="1" dirty="0">
                <a:solidFill>
                  <a:prstClr val="black"/>
                </a:solidFill>
                <a:cs typeface="Arial" panose="020B0604020202020204" pitchFamily="34" charset="0"/>
              </a:rPr>
              <a:t>75 </a:t>
            </a:r>
            <a:r>
              <a:rPr kumimoji="0" lang="bg-BG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 panose="020B0604020202020204" pitchFamily="34" charset="0"/>
              </a:rPr>
              <a:t>%</a:t>
            </a:r>
            <a:endParaRPr lang="bg-BG" sz="1400" noProof="0" dirty="0"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bg-BG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bg-BG" sz="1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1D1A3D50-38BD-1EEF-05D9-B09195C11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066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4515</TotalTime>
  <Words>7800</Words>
  <Application>Microsoft Office PowerPoint</Application>
  <PresentationFormat>Widescreen</PresentationFormat>
  <Paragraphs>640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5" baseType="lpstr">
      <vt:lpstr>Aptos</vt:lpstr>
      <vt:lpstr>Arial</vt:lpstr>
      <vt:lpstr>Arial Black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  <vt:lpstr>КРАТКО ПРЕДСТАВЯНЕ НА ЦЕЛИТЕ НА ИЗСЛЕДОВАТЕЛСКАТА ПРОГРАМА НА НАУЧНАТА ГРУПА</vt:lpstr>
      <vt:lpstr>ПРЕДСТАВЯНЕ НА ЕКИПА НА НАУЧНАТА ГРУПА</vt:lpstr>
      <vt:lpstr>PowerPoint Presentation</vt:lpstr>
      <vt:lpstr>ПРЕДСТАВЯНЕ НА ЕКИПА НА НАУЧНАТА ГРУПА</vt:lpstr>
      <vt:lpstr>ИЗПЪЛНЕНИЕ НА РАБОТНАТА ПРОГРАМА НА НАУЧНАТА ГРУПА  от Април 2024 до Май 2025</vt:lpstr>
      <vt:lpstr>ИЗПЪЛНЕНИЕ НА РАБОТНАТА ПРОГРАМА НА НАУЧНАТА ГРУПА  от Април 2024 до Юни 2025</vt:lpstr>
      <vt:lpstr>ИЗПЪЛНЕНИЕ НА РАБОТНАТА ПРОГРАМА НА НАУЧНАТА ГРУПА 3.1.4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PowerPoint Presentation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Анализ на финансите за НГ 3.1.4.  заплати, такси за публикации, командировки и др. , към края на Март 2025</vt:lpstr>
      <vt:lpstr>КЛЮЧОВИ ПРОБЛЕМИ, РИСКОВЕ И ПРЕДИЗВИКАТЕЛСТВА ЗА ИЗПЪЛНЕНИЕТО НА ПРОГРАМА НА НАУЧНАТА ГРУПА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Наталия Венелинова</dc:creator>
  <cp:lastModifiedBy>Aleksandar Ivanov</cp:lastModifiedBy>
  <cp:revision>125</cp:revision>
  <dcterms:created xsi:type="dcterms:W3CDTF">2024-04-13T08:35:21Z</dcterms:created>
  <dcterms:modified xsi:type="dcterms:W3CDTF">2025-07-03T07:52:30Z</dcterms:modified>
</cp:coreProperties>
</file>