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56" r:id="rId2"/>
    <p:sldId id="258" r:id="rId3"/>
    <p:sldId id="264" r:id="rId4"/>
    <p:sldId id="259" r:id="rId5"/>
    <p:sldId id="265" r:id="rId6"/>
    <p:sldId id="260" r:id="rId7"/>
    <p:sldId id="268" r:id="rId8"/>
    <p:sldId id="279" r:id="rId9"/>
    <p:sldId id="283" r:id="rId10"/>
    <p:sldId id="318" r:id="rId11"/>
    <p:sldId id="269" r:id="rId12"/>
    <p:sldId id="305" r:id="rId13"/>
    <p:sldId id="307" r:id="rId14"/>
    <p:sldId id="315" r:id="rId15"/>
    <p:sldId id="308" r:id="rId16"/>
    <p:sldId id="316" r:id="rId17"/>
    <p:sldId id="309" r:id="rId18"/>
    <p:sldId id="310" r:id="rId19"/>
    <p:sldId id="311" r:id="rId20"/>
    <p:sldId id="312" r:id="rId21"/>
    <p:sldId id="281" r:id="rId22"/>
    <p:sldId id="303" r:id="rId23"/>
    <p:sldId id="306" r:id="rId24"/>
    <p:sldId id="257" r:id="rId25"/>
    <p:sldId id="261" r:id="rId26"/>
    <p:sldId id="284" r:id="rId27"/>
    <p:sldId id="285" r:id="rId28"/>
    <p:sldId id="286" r:id="rId29"/>
    <p:sldId id="287" r:id="rId30"/>
    <p:sldId id="288" r:id="rId31"/>
    <p:sldId id="289" r:id="rId32"/>
    <p:sldId id="317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A4FAE4DA-58B2-491D-8076-9C67ACDEAB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7D8E566C-631D-400E-86EE-0DE55A63B0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E7591-0248-48E6-87B1-51E49EF9A822}" type="datetimeFigureOut">
              <a:rPr lang="bg-BG" smtClean="0"/>
              <a:t>26.6.2025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2236043-6D42-4999-B76A-AB37CE6E62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634D6041-1F85-421C-80E9-439060E84AD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B2CC0-1BB0-4F80-80DC-CB4B5530731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6829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8A961-E825-41B9-AC5F-7260F0B20A67}" type="datetimeFigureOut">
              <a:rPr lang="bg-BG" smtClean="0"/>
              <a:t>26.6.2025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A0ECC-4701-4658-A364-8D67262D91A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3915672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74FE2F7-9042-45BE-B6E9-49BAD4B38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FF975946-8B40-44CD-AD60-289BAC500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C5A131A-ABD7-4CA1-825A-A1413362E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06A9-A906-42F6-9B53-1FB615742003}" type="datetime1">
              <a:rPr lang="bg-BG" smtClean="0"/>
              <a:t>26.6.2025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0031160-4C79-4081-8369-FF3DD34C7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7AFDA1D-D344-43ED-A990-D98E60493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2845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A83987-1AF3-4C8B-9137-723C5A9D0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AE5FEF8-0FA9-47A4-879A-44935630A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3735F97-F025-439A-B5F2-A708628CB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19C0F-88EA-4D2D-8D20-7652B29F1D4E}" type="datetime1">
              <a:rPr lang="bg-BG" smtClean="0"/>
              <a:t>26.6.2025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0D8CBEB-955D-4043-9D1D-FB2F4FF48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2879AB0-AC8C-434B-AF1B-9191B0DB5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1447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1F7C714-D7CA-40AC-985D-54F30FB566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0CE318F-F98F-4D3D-BBEA-A5819DD88F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7F86E0F-5C34-49F7-A23C-C055E5901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24FC-90DD-4D4B-8CA5-2C79BC1E4692}" type="datetime1">
              <a:rPr lang="bg-BG" smtClean="0"/>
              <a:t>26.6.2025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0B69083-260B-4899-AF96-89C63197E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3698F3A-1A6D-4422-9BEC-77CDC139B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2536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29845F-CA34-4BCB-BBE3-AD3A449BC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558FD40-1A32-4FEB-8690-F6B08E947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BF49E79-F0A9-4BC6-B5D5-1E3EDD50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0C58-A3CB-43FB-BAE4-1FE0B5C7C04A}" type="datetime1">
              <a:rPr lang="bg-BG" smtClean="0"/>
              <a:t>26.6.2025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81EEE2-223C-40D0-B6E2-0E0515240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1309F2-BF62-49D7-AB8A-4D799579A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9346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0B64CE9-CDAB-4DA2-BAE3-5F1A2E632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A589DA3-7855-4A7E-B3E0-C26219EF4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96D32FD-FDFB-43D4-9C2F-42AA62AF6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2175-3629-4CE2-9958-199D788B30CA}" type="datetime1">
              <a:rPr lang="bg-BG" smtClean="0"/>
              <a:t>26.6.2025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F6EE26E-1FBE-40F2-8B4C-E38389E0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8EAEAFC-B3C9-4EAB-82EA-D8ED00274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6906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E8EA9D4-AB97-4EED-8C27-5E67EEAE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40161E-68A3-4A60-BD68-2659F4D44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0EA7097-E98D-4775-9347-6B09FD0D1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7A4340E5-35C6-43CC-9A07-5D06E650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0D43-F0F0-4CEB-870B-B6F1843D9BA3}" type="datetime1">
              <a:rPr lang="bg-BG" smtClean="0"/>
              <a:t>26.6.2025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FFF41AE-97FE-4D70-81B9-0F7DD9B1A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AAFA8D5-5FE9-4F61-81D5-800B34544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54725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D811519-BAFC-42BC-9140-091914EFD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2EEFD0B-6D75-4FC5-B32C-81B8B5255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A3E0DD9-959C-4FB1-A288-EB98FF736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0EE88C2-EBE8-457C-ABD6-96D4473DEF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10BA7963-457A-4D33-9560-C01BBE235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B2CC32B9-7212-4A7B-9AA8-8F9B3A6CE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82DE-07B8-4E81-9FAB-EB5F056D2AEF}" type="datetime1">
              <a:rPr lang="bg-BG" smtClean="0"/>
              <a:t>26.6.2025 г.</a:t>
            </a:fld>
            <a:endParaRPr lang="bg-B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7616651A-ED14-4095-AFC5-F9373A687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2A6741B-B186-41CD-B6D6-5717CC294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05255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3233DC-7165-47DC-951C-DC96654F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0384DFB-2783-4A44-846F-5D605F4C0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FC48-4E6E-4732-95A2-7D174A1B3F0F}" type="datetime1">
              <a:rPr lang="bg-BG" smtClean="0"/>
              <a:t>26.6.2025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23D4707-D111-4A43-9A3B-1FA27FC01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B117269F-4DAF-4BB4-A044-06946B7C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1927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1228B1CA-7538-4A8A-9DF0-48D16EAED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531D6-5590-4F99-9DAB-5ECA1F9080C0}" type="datetime1">
              <a:rPr lang="bg-BG" smtClean="0"/>
              <a:t>26.6.2025 г.</a:t>
            </a:fld>
            <a:endParaRPr lang="bg-B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EB6E9204-D7D9-40E4-B07B-9B9E32CE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6DD4FDA-B653-47D2-9C46-9417FF86B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1465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420070B-FC05-43BF-A05C-43052EC0E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716886-165F-49D2-A451-2D1B18825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23524977-CE6D-4F5E-AF78-52FFF2814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0C7AA61-E5C5-4DBC-9C5B-8DE59FB5B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7139-B75C-447B-A9F9-645ADA11DA4A}" type="datetime1">
              <a:rPr lang="bg-BG" smtClean="0"/>
              <a:t>26.6.2025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C55EBB9-E071-4FAB-A998-2C78C9552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304A405-A4AC-4EBA-8D42-3A1B6743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33386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933335-CAE1-4CE9-AC5E-A3DC1A1D6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C2D8C41-B133-4584-B0FD-1EDD57EBB6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D228AF9-9B5B-4912-B135-E8D09D7AEE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E8181DC-8511-4B87-876B-E23D33CD4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6A413-199C-4A8E-B0DD-92D21B2826FC}" type="datetime1">
              <a:rPr lang="bg-BG" smtClean="0"/>
              <a:t>26.6.2025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AFFA93C4-3D3E-4631-8484-5C6B432C8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87E1CE06-9BB6-4A76-9612-12CF0DB0D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9529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1FD5FD1F-AFE1-46F8-918B-49EDEFB87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45910E9-D5DB-4432-B5EB-AD41B28CD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1CFA6E-1D4F-4D07-A1A4-BD3E8AF355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61771-13AF-4725-AA59-36FEE0AB798D}" type="datetime1">
              <a:rPr lang="bg-BG" smtClean="0"/>
              <a:t>26.6.2025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BD3CC8B-EF03-4FAA-9B8A-6E3D5439EF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930E12E-842F-4195-923D-F62F0A4BC6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773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csdev.org/ojs/index.php/ejsd/article/view/1732" TargetMode="External"/><Relationship Id="rId2" Type="http://schemas.openxmlformats.org/officeDocument/2006/relationships/hyperlink" Target="https://doi.org/10.46656/access.2025.6.2(8)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501650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DAE00DA-4D9A-4E50-A147-8D552DE351E5}"/>
              </a:ext>
            </a:extLst>
          </p:cNvPr>
          <p:cNvSpPr txBox="1"/>
          <p:nvPr/>
        </p:nvSpPr>
        <p:spPr>
          <a:xfrm>
            <a:off x="2321859" y="2232212"/>
            <a:ext cx="823856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НАПРЕДЪК ПО ИЗПЪЛНЕНИЕ НА НАУЧНАТА ПРОГРАМА </a:t>
            </a: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 </a:t>
            </a:r>
          </a:p>
          <a:p>
            <a:pPr algn="ctr"/>
            <a:endParaRPr lang="bg-BG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Научна група </a:t>
            </a:r>
            <a:r>
              <a:rPr lang="bg-BG" dirty="0">
                <a:solidFill>
                  <a:srgbClr val="FF0000"/>
                </a:solidFill>
                <a:latin typeface="Arial Black" panose="020B0A04020102020204" pitchFamily="34" charset="0"/>
              </a:rPr>
              <a:t>3.</a:t>
            </a:r>
            <a:r>
              <a:rPr lang="en-US" dirty="0">
                <a:solidFill>
                  <a:srgbClr val="FF0000"/>
                </a:solidFill>
                <a:latin typeface="Arial Black" panose="020B0A04020102020204" pitchFamily="34" charset="0"/>
              </a:rPr>
              <a:t>1.6.</a:t>
            </a:r>
            <a:r>
              <a:rPr lang="bg-BG" dirty="0">
                <a:solidFill>
                  <a:srgbClr val="FF0000"/>
                </a:solidFill>
                <a:latin typeface="Arial Black" panose="020B0A04020102020204" pitchFamily="34" charset="0"/>
              </a:rPr>
              <a:t> Математическо моделиране, иновативни бизнес модели и социални иновации</a:t>
            </a:r>
            <a:endParaRPr lang="en-US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endParaRPr lang="en-US" dirty="0">
              <a:solidFill>
                <a:srgbClr val="FF0000"/>
              </a:solidFill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За периода 01.04.2025 -30.06.2025</a:t>
            </a:r>
            <a:endParaRPr lang="en-US" dirty="0">
              <a:latin typeface="Arial Black" panose="020B0A04020102020204" pitchFamily="34" charset="0"/>
            </a:endParaRP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Ръководител: </a:t>
            </a:r>
            <a:r>
              <a:rPr lang="bg-BG" dirty="0">
                <a:solidFill>
                  <a:srgbClr val="FF0000"/>
                </a:solidFill>
                <a:latin typeface="Arial Black" panose="020B0A04020102020204" pitchFamily="34" charset="0"/>
              </a:rPr>
              <a:t>проф. дн Миглена Колева</a:t>
            </a:r>
          </a:p>
        </p:txBody>
      </p:sp>
    </p:spTree>
    <p:extLst>
      <p:ext uri="{BB962C8B-B14F-4D97-AF65-F5344CB8AC3E}">
        <p14:creationId xmlns:p14="http://schemas.microsoft.com/office/powerpoint/2010/main" val="69480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8173"/>
            <a:ext cx="10515600" cy="5278177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prstClr val="black"/>
                </a:solidFill>
              </a:rPr>
              <a:t>Разработен е нов подход, който комбинира резултатите от множество големи езикови модели (LLM) за оценка на настроенията на финансови публикации в социалните медии, като симулира размита система за справяне с присъщата несигурност и субективност във финансовия дискурс.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prstClr val="black"/>
                </a:solidFill>
              </a:rPr>
              <a:t>Оценени са модели, базирани на молекулни дескриптори, за предсказване на взаимодействия с канабиноидни съединения.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bg-BG" sz="2000" dirty="0">
                <a:solidFill>
                  <a:prstClr val="black"/>
                </a:solidFill>
              </a:rPr>
              <a:t>Предложен е нов подход, който интегрира механистичното моделиране с </a:t>
            </a:r>
            <a:r>
              <a:rPr lang="bg-BG" sz="2000" dirty="0" err="1">
                <a:solidFill>
                  <a:prstClr val="black"/>
                </a:solidFill>
              </a:rPr>
              <a:t>докинг</a:t>
            </a:r>
            <a:r>
              <a:rPr lang="bg-BG" sz="2000" dirty="0">
                <a:solidFill>
                  <a:prstClr val="black"/>
                </a:solidFill>
              </a:rPr>
              <a:t> анализа, предлагайки статистически</a:t>
            </a:r>
            <a:r>
              <a:rPr lang="bg-BG" sz="2000" dirty="0"/>
              <a:t> </a:t>
            </a:r>
            <a:r>
              <a:rPr lang="bg-BG" sz="2000" dirty="0">
                <a:solidFill>
                  <a:prstClr val="black"/>
                </a:solidFill>
              </a:rPr>
              <a:t>надежден метод за оптимизиране на биологично активни аналози.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prstClr val="black"/>
                </a:solidFill>
              </a:rPr>
              <a:t>Разработен е нов подход, основан на данни за енергията и прогнози, за прогнозиране на количеството слънчева енергия, необходимо за захранване на електрическите уреди в кемпер.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prstClr val="black"/>
                </a:solidFill>
              </a:rPr>
              <a:t>Разработен е подход за интелигентно паркиране, базиран на технологии за контрол на достъпа Arduino и модел за дълбоко обучение за наблюдение на заетостта на паркингите.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</a:pPr>
            <a:endParaRPr lang="ru-RU" sz="1000" b="1" dirty="0"/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sz="2000" b="1" dirty="0"/>
              <a:t>Отчитан резултат: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sz="2000" b="1" dirty="0"/>
              <a:t>Бр. научни публикации, приети запубликуване -  9 бр.</a:t>
            </a:r>
          </a:p>
          <a:p>
            <a:pPr marL="0" indent="0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sz="2000" b="1" dirty="0"/>
              <a:t>Процент на изпълнение на WP2: 100 % (спрямо планираните индикатори за целия срок на проекта)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156" y="280936"/>
            <a:ext cx="11223709" cy="59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140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5"/>
            <a:ext cx="10515600" cy="4554793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WP3 Базови и приложни научни изследвания на бизнес процеси и социални структури</a:t>
            </a:r>
            <a:endParaRPr lang="en-US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bg-BG" sz="2300" dirty="0"/>
              <a:t>Проведено е проучване и реализирана публикация върху </a:t>
            </a:r>
            <a:r>
              <a:rPr lang="ru-RU" sz="2300" dirty="0"/>
              <a:t>един от сериозните проблеми в световен мащаб, а именно застаряването на населението и пораждането на икономическа необходимост работниците/служителите да работят по-дълго след достигане на законовата възраст за пенсиониране или натрупване на необходимия пенсионен стаж;</a:t>
            </a:r>
          </a:p>
          <a:p>
            <a:pPr marL="0" indent="0" algn="just">
              <a:buNone/>
            </a:pPr>
            <a:r>
              <a:rPr lang="ru-RU" sz="2300" dirty="0"/>
              <a:t>Извършено е изследване и реализирана публикация относно това как семейният бизнес може да се използва като инструмент за подобряване на баланса между работа и личен живот. Очертани са някои предимства на семейния бизнес върху баланса работа-личен живот; изведени са някои специфики на семейния бизнес в Албания, България и Узбекистан.</a:t>
            </a:r>
          </a:p>
          <a:p>
            <a:pPr marL="0" indent="0" algn="just">
              <a:buNone/>
            </a:pPr>
            <a:r>
              <a:rPr lang="ru-RU" sz="2300" dirty="0"/>
              <a:t>Извършено е проучване върху значението на бизнес модела в предстартовия етап, когато студенти от България и Румъния обмислят възможността за създаване на собствен семеен бизнес. Проведеното изследване би било полезно за различни заинтересовани страни, които подпомагат семейното предприемачество или провеждат обучения чрез бизнес модели в академична и извънакадемична среда.</a:t>
            </a:r>
          </a:p>
          <a:p>
            <a:pPr marL="0" indent="0" algn="just">
              <a:buNone/>
            </a:pPr>
            <a:r>
              <a:rPr lang="ru-RU" sz="2300" dirty="0"/>
              <a:t>Извършено е изследване на комплексните трудности в образователната система за деца и младежи с обучителни затруднения. Чрез анализиране на белгийския модел STICORDI, авторите обсъждат как адаптираният подход е подходящ за прилагане в българската образователна система и предоставят коментар относно потенциала на асистивните технологии в рамките на националните разпоредби. Подготвена и изпратена за рецензиране научна статия.</a:t>
            </a:r>
          </a:p>
          <a:p>
            <a:pPr marL="0" indent="0" algn="just">
              <a:buNone/>
            </a:pPr>
            <a:r>
              <a:rPr lang="ru-RU" sz="2300" dirty="0"/>
              <a:t>Извършено е изследване, анализиращо ключови аспекти на взаимодействието между човешки ресурси и изкуствен интелект (ИИ), обосноваващи необходимостта от обучения, преодоляване на етични предизвикателства и редица регулаторни въпроси. Акцентът е върху ролята на медицинските специалисти и болничните мениджъри в осигуряването на ефективна и безопасна интеграция на ИИ в клиничната практика. Подготвена и изпратена за рецензиране научна статия.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87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05765"/>
            <a:ext cx="10515600" cy="45335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dirty="0"/>
              <a:t>Разработен е и представен авторски концептуален модел за социално ориентирано икономическо развитие на индустриално предприятие в резултат на изследване на социалните стратегии в две големи компании от секторите енергетика и минна индустрия в България.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600" dirty="0"/>
              <a:t>В процес на провеждане е научно изследване, което да анализира връзките между устойчивите бизнес модели (УБМ), генерираните от тях устойчиви продукти и услуги и потребителското поведение. Разработено е анкетно проучване, като извадката е формирана въз основа на населението на България.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600" dirty="0"/>
              <a:t>В процес на провеждане (начална фаза) е проучване, фокусирано върху мотивацията на студентите към образователния продукт, в ролята й на въздействащ фактор, влияещ върху академичните резултати и ангажираността на студентите в учебния процес.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600" dirty="0"/>
              <a:t>Проведено е изследване, основано на анализ на необходимите ревизии на компетентностната рамката в светлината на интегрирането на технологиите в социалната работа. Като трансформиращи елементи са изведени нарастващото значение на дигиталната грамотност в т.ч. владеене на цифрови инструменти и платформи и необходимостта от гарантиране на поверителност на данните и етични взаимоотношения. Анализирани са възможностите за предоставяне на социални услуги от разстояние с фокус върху компетенциите за успешно виртуално взаимодействие между социален работник и потребител. Подготвен и подаден за рецензиране е научен доклад в конференция;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1600" dirty="0"/>
              <a:t>Проведено е изследване върху управлението на семейните фирми с оглед на тяхното оцеляване и развитие в условия на криза. Наследяването на семеен бизнес при такива условия крие множество заплахи, които членовете на семействата следва да преодолеят чрез сътрудничество. Извършено е емпирично проучване сред респонденти от Полша, Босна и Херцеговина, България и Узбекистан относно какво е вътрешносемейното отношение към наследяването на семейни бизнеси и какви са регулаторните рамки, които регулират този процес.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03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0815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1128"/>
            <a:ext cx="10515600" cy="500522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bg-BG" sz="2000" b="1" dirty="0"/>
              <a:t>Дейност </a:t>
            </a:r>
            <a:r>
              <a:rPr lang="ru-RU" sz="2000" b="1" dirty="0"/>
              <a:t>3.1. </a:t>
            </a:r>
            <a:r>
              <a:rPr lang="ru-RU" sz="2000" dirty="0"/>
              <a:t>Разработване на методики, организиране и провеждане на теоретични и/или емпирични изследвания.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b="1" dirty="0"/>
              <a:t>Очакван резултат: </a:t>
            </a:r>
            <a:r>
              <a:rPr lang="ru-RU" sz="2000" dirty="0"/>
              <a:t>Разработени методики, организирани и проведени теоретични и/или емпирични изследвания и експерименти на характеристики, етапи и компоненти на иновативни бизнес модели и социални иновации.</a:t>
            </a:r>
            <a:r>
              <a:rPr lang="en-GB" sz="2000" dirty="0"/>
              <a:t> </a:t>
            </a:r>
            <a:r>
              <a:rPr lang="bg-BG" sz="2000" b="1" i="1" dirty="0"/>
              <a:t>Индикатор: </a:t>
            </a:r>
            <a:r>
              <a:rPr lang="ru-RU" sz="2000" b="1" i="1" dirty="0"/>
              <a:t>публикации в научни издания с импакт фактор и/или импакт ранг, и/или реферирани във WoS, с 20% повече спрямо 2020 г.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ru-RU" sz="2000" b="1" i="1" dirty="0"/>
          </a:p>
          <a:p>
            <a:pPr algn="just"/>
            <a:r>
              <a:rPr lang="bg-BG" sz="2000" b="1" dirty="0"/>
              <a:t>Отчитан резултат:</a:t>
            </a:r>
            <a:r>
              <a:rPr lang="bg-BG" sz="2000" dirty="0"/>
              <a:t> </a:t>
            </a:r>
            <a:r>
              <a:rPr lang="bg-BG" sz="2000" dirty="0">
                <a:highlight>
                  <a:srgbClr val="00FF00"/>
                </a:highlight>
              </a:rPr>
              <a:t>2 бр</a:t>
            </a:r>
            <a:r>
              <a:rPr lang="bg-BG" sz="2000" dirty="0"/>
              <a:t>. научни публикации във </a:t>
            </a:r>
            <a:r>
              <a:rPr lang="en-US" sz="2000" dirty="0" err="1"/>
              <a:t>WoS</a:t>
            </a:r>
            <a:r>
              <a:rPr lang="bg-BG" sz="2000" dirty="0"/>
              <a:t> – </a:t>
            </a:r>
            <a:r>
              <a:rPr lang="bg-BG" sz="2000" u="sng" dirty="0"/>
              <a:t>статии в научни списания (представен списък на следващия слайд), публикувани през периода</a:t>
            </a:r>
          </a:p>
          <a:p>
            <a:pPr algn="just"/>
            <a:r>
              <a:rPr lang="bg-BG" sz="2000" b="1" dirty="0"/>
              <a:t>Процент на изпълнение: </a:t>
            </a:r>
            <a:r>
              <a:rPr lang="en-US" sz="2000" dirty="0"/>
              <a:t>8</a:t>
            </a:r>
            <a:r>
              <a:rPr lang="bg-BG" sz="2000" dirty="0"/>
              <a:t>0 %</a:t>
            </a:r>
            <a:endParaRPr lang="en-US" sz="2000" dirty="0"/>
          </a:p>
          <a:p>
            <a:pPr algn="just"/>
            <a:r>
              <a:rPr lang="bg-BG" sz="2000" b="1" dirty="0"/>
              <a:t>Бр. научни публикации – планирани, в процес на разработка или изпратени за рецензиране: </a:t>
            </a:r>
            <a:r>
              <a:rPr lang="bg-BG" sz="2000" b="1" dirty="0">
                <a:highlight>
                  <a:srgbClr val="00FF00"/>
                </a:highlight>
              </a:rPr>
              <a:t>6</a:t>
            </a:r>
            <a:r>
              <a:rPr lang="bg-BG" sz="2000" dirty="0">
                <a:highlight>
                  <a:srgbClr val="00FF00"/>
                </a:highlight>
              </a:rPr>
              <a:t> бр</a:t>
            </a:r>
            <a:r>
              <a:rPr lang="bg-BG" sz="2000" dirty="0"/>
              <a:t>. статии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bg-BG" sz="20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18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0815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1128"/>
            <a:ext cx="10515600" cy="500522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bg-BG" sz="1800" b="1" dirty="0"/>
              <a:t>Дейност </a:t>
            </a:r>
            <a:r>
              <a:rPr lang="ru-RU" sz="1800" b="1" dirty="0"/>
              <a:t>3.1. </a:t>
            </a:r>
            <a:r>
              <a:rPr lang="ru-RU" sz="1800" dirty="0"/>
              <a:t>Разработване на методики, организиране и провеждане на теоретични и/или емпирични изследвания.</a:t>
            </a:r>
          </a:p>
          <a:p>
            <a:pPr marL="0" indent="0" algn="just">
              <a:buNone/>
            </a:pPr>
            <a:r>
              <a:rPr lang="bg-BG" sz="1800" b="1" dirty="0"/>
              <a:t>Отчитан резултат:</a:t>
            </a:r>
            <a:r>
              <a:rPr lang="bg-BG" sz="1800" dirty="0"/>
              <a:t> 2 бр. научни публикации във </a:t>
            </a:r>
            <a:r>
              <a:rPr lang="en-US" sz="1800" dirty="0" err="1"/>
              <a:t>WoS</a:t>
            </a:r>
            <a:r>
              <a:rPr lang="bg-BG" sz="1800" dirty="0"/>
              <a:t> – </a:t>
            </a:r>
            <a:r>
              <a:rPr lang="bg-BG" sz="1800" u="sng" dirty="0"/>
              <a:t>статии в научни списания, публикувани през периода:</a:t>
            </a:r>
          </a:p>
          <a:p>
            <a:pPr marL="0" indent="0" algn="just">
              <a:buNone/>
            </a:pPr>
            <a:r>
              <a:rPr lang="ru-RU" sz="1400" b="1" dirty="0"/>
              <a:t>а) бр. научни публикации и библиографските им данни, публикувани в издания, индексирани в WoS, през отчетния период: 2 бр.</a:t>
            </a:r>
          </a:p>
          <a:p>
            <a:pPr marL="342900" indent="-342900" algn="just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Dorokhov</a:t>
            </a:r>
            <a:r>
              <a:rPr lang="en-US" sz="1400" dirty="0"/>
              <a:t>, O.; </a:t>
            </a:r>
            <a:r>
              <a:rPr lang="en-US" sz="1400" b="1" dirty="0" err="1"/>
              <a:t>Beloeva</a:t>
            </a:r>
            <a:r>
              <a:rPr lang="en-US" sz="1400" b="1" dirty="0"/>
              <a:t>, S</a:t>
            </a:r>
            <a:r>
              <a:rPr lang="en-US" sz="1400" dirty="0"/>
              <a:t>., </a:t>
            </a:r>
            <a:r>
              <a:rPr lang="en-US" sz="1400" dirty="0" err="1"/>
              <a:t>Venelinova</a:t>
            </a:r>
            <a:r>
              <a:rPr lang="en-US" sz="1400" dirty="0"/>
              <a:t>, N., </a:t>
            </a:r>
            <a:r>
              <a:rPr lang="en-US" sz="1400" dirty="0" err="1"/>
              <a:t>Yermolenko</a:t>
            </a:r>
            <a:r>
              <a:rPr lang="en-US" sz="1400" dirty="0"/>
              <a:t>, O. (2025). Age-supportive human-resource policies analysis based on the CRANET database. Access to science, business, innovation in digital economy, ACCESS Press, 6(2), 382-399, </a:t>
            </a:r>
            <a:r>
              <a:rPr lang="en-US" sz="1400" dirty="0">
                <a:hlinkClick r:id="rId2"/>
              </a:rPr>
              <a:t>https://doi.org/10.46656/access.2025.6.2(8)</a:t>
            </a:r>
            <a:r>
              <a:rPr lang="bg-BG" sz="1400" dirty="0"/>
              <a:t>;</a:t>
            </a:r>
          </a:p>
          <a:p>
            <a:pPr marL="342900" indent="-342900" algn="just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Deneva</a:t>
            </a:r>
            <a:r>
              <a:rPr lang="en-US" sz="1400" dirty="0"/>
              <a:t>, A., </a:t>
            </a:r>
            <a:r>
              <a:rPr lang="en-US" sz="1400" b="1" dirty="0"/>
              <a:t>Pavlov, D</a:t>
            </a:r>
            <a:r>
              <a:rPr lang="en-US" sz="1400" dirty="0"/>
              <a:t>., </a:t>
            </a:r>
            <a:r>
              <a:rPr lang="en-US" sz="1400" dirty="0" err="1"/>
              <a:t>Kume</a:t>
            </a:r>
            <a:r>
              <a:rPr lang="en-US" sz="1400" dirty="0"/>
              <a:t>, A., </a:t>
            </a:r>
            <a:r>
              <a:rPr lang="en-US" sz="1400" dirty="0" err="1"/>
              <a:t>Alieva</a:t>
            </a:r>
            <a:r>
              <a:rPr lang="en-US" sz="1400" dirty="0"/>
              <a:t>, D., &amp; </a:t>
            </a:r>
            <a:r>
              <a:rPr lang="en-US" sz="1400" dirty="0" err="1"/>
              <a:t>Petrova</a:t>
            </a:r>
            <a:r>
              <a:rPr lang="en-US" sz="1400" dirty="0"/>
              <a:t>, M. (2025). Sustainable Work-Life Balance through Family Entrepreneurship: A Cross-Country Perspective. European Journal of Sustainable Development, 14(2), 937. </a:t>
            </a:r>
            <a:r>
              <a:rPr lang="en-US" sz="1400" dirty="0">
                <a:hlinkClick r:id="rId3"/>
              </a:rPr>
              <a:t>https://ecsdev.org/ojs/index.php/ejsd/article/view/1732</a:t>
            </a:r>
            <a:r>
              <a:rPr lang="bg-BG" sz="1400" dirty="0"/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1" dirty="0"/>
              <a:t>Бр. научни публикации – планирани, в процес на разработка или изпратени за рецензиране: </a:t>
            </a:r>
            <a:r>
              <a:rPr lang="en-US" sz="1800" b="1" dirty="0"/>
              <a:t>6</a:t>
            </a:r>
            <a:r>
              <a:rPr lang="ru-RU" sz="1800" b="1" dirty="0"/>
              <a:t> бр. </a:t>
            </a:r>
            <a:endParaRPr lang="bg-BG" sz="1800" b="1" dirty="0"/>
          </a:p>
          <a:p>
            <a:pPr marL="342900" indent="-342900" algn="just">
              <a:spcBef>
                <a:spcPts val="0"/>
              </a:spcBef>
              <a:buFont typeface="+mj-lt"/>
              <a:buAutoNum type="arabicPeriod"/>
            </a:pPr>
            <a:r>
              <a:rPr lang="ru-RU" sz="1600" dirty="0"/>
              <a:t>Матей Тамисала, Даниел Павлов, Виолета Янколова-Али, Свилена Рускова, Илие Таучеан и Андрея Диаконску</a:t>
            </a:r>
            <a:r>
              <a:rPr lang="en-US" sz="1600" dirty="0"/>
              <a:t>. Business models supporting students' intentions from Bulgaria and Romania to have family businesses</a:t>
            </a:r>
            <a:r>
              <a:rPr lang="bg-BG" sz="1600" dirty="0"/>
              <a:t>. </a:t>
            </a:r>
            <a:r>
              <a:rPr lang="bg-BG" sz="1600" dirty="0">
                <a:solidFill>
                  <a:srgbClr val="FF0000"/>
                </a:solidFill>
              </a:rPr>
              <a:t>Работна версия, начална фаза на публикацията.</a:t>
            </a:r>
          </a:p>
          <a:p>
            <a:pPr marL="342900" indent="-342900" algn="just">
              <a:spcBef>
                <a:spcPts val="0"/>
              </a:spcBef>
              <a:buFont typeface="+mj-lt"/>
              <a:buAutoNum type="arabicPeriod"/>
            </a:pPr>
            <a:r>
              <a:rPr lang="bg-BG" sz="1600" dirty="0"/>
              <a:t>Венелинова, Н., С. </a:t>
            </a:r>
            <a:r>
              <a:rPr lang="bg-BG" sz="1600" dirty="0" err="1"/>
              <a:t>Белоева</a:t>
            </a:r>
            <a:r>
              <a:rPr lang="bg-BG" sz="1600" dirty="0"/>
              <a:t>. </a:t>
            </a:r>
            <a:r>
              <a:rPr lang="en-US" sz="1600" dirty="0"/>
              <a:t>(2025). </a:t>
            </a:r>
            <a:r>
              <a:rPr lang="ru-RU" sz="1600" dirty="0"/>
              <a:t>Адаптиран STICORDI подход за работа с ученици с обучителни затруднения и ролята на асиситивните технологии за неговото прилагане“ (на англ. език)</a:t>
            </a:r>
            <a:r>
              <a:rPr lang="en-US" sz="1600" dirty="0"/>
              <a:t>. </a:t>
            </a:r>
            <a:r>
              <a:rPr lang="bg-BG" sz="1600" dirty="0">
                <a:solidFill>
                  <a:srgbClr val="FF0000"/>
                </a:solidFill>
              </a:rPr>
              <a:t>Пълен текст, изпратен за рецензиране към сп. </a:t>
            </a:r>
            <a:r>
              <a:rPr lang="ru-RU" sz="1600" dirty="0">
                <a:solidFill>
                  <a:srgbClr val="FF0000"/>
                </a:solidFill>
              </a:rPr>
              <a:t>„Стратегии на образователната и научната политика“</a:t>
            </a:r>
            <a:r>
              <a:rPr lang="ru-RU" sz="1600" dirty="0"/>
              <a:t>;</a:t>
            </a:r>
          </a:p>
          <a:p>
            <a:pPr marL="342900" indent="-342900" algn="just">
              <a:spcBef>
                <a:spcPts val="0"/>
              </a:spcBef>
              <a:buFont typeface="+mj-lt"/>
              <a:buAutoNum type="arabicPeriod"/>
            </a:pPr>
            <a:r>
              <a:rPr lang="bg-BG" sz="1600" dirty="0"/>
              <a:t>Симеонова, Ив., Д. Антонова. </a:t>
            </a:r>
            <a:r>
              <a:rPr lang="en-US" sz="1600" dirty="0"/>
              <a:t>(2025). The Role of Human Resources in the Implementation of Artificial Intelligence in Medicine“ (</a:t>
            </a:r>
            <a:r>
              <a:rPr lang="en-US" sz="1600" dirty="0" err="1"/>
              <a:t>на</a:t>
            </a:r>
            <a:r>
              <a:rPr lang="en-US" sz="1600" dirty="0"/>
              <a:t> </a:t>
            </a:r>
            <a:r>
              <a:rPr lang="en-US" sz="1600" dirty="0" err="1"/>
              <a:t>англ</a:t>
            </a:r>
            <a:r>
              <a:rPr lang="en-US" sz="1600" dirty="0"/>
              <a:t>. </a:t>
            </a:r>
            <a:r>
              <a:rPr lang="en-US" sz="1600" dirty="0" err="1"/>
              <a:t>език</a:t>
            </a:r>
            <a:r>
              <a:rPr lang="en-US" sz="1600" dirty="0"/>
              <a:t>). </a:t>
            </a:r>
            <a:r>
              <a:rPr lang="ru-RU" sz="1600" dirty="0">
                <a:solidFill>
                  <a:srgbClr val="FF0000"/>
                </a:solidFill>
              </a:rPr>
              <a:t>Пълен текст, изпратен за рецензиране към сп. „Стратегии на образователната и научната политика</a:t>
            </a:r>
            <a:r>
              <a:rPr lang="ru-RU" sz="1600" dirty="0"/>
              <a:t>“;</a:t>
            </a:r>
            <a:endParaRPr lang="en-US" sz="1600" dirty="0"/>
          </a:p>
          <a:p>
            <a:pPr marL="342900" indent="-342900" algn="just">
              <a:spcBef>
                <a:spcPts val="0"/>
              </a:spcBef>
              <a:buFont typeface="+mj-lt"/>
              <a:buAutoNum type="arabicPeriod"/>
            </a:pPr>
            <a:r>
              <a:rPr lang="en-US" sz="1600" dirty="0"/>
              <a:t>Antonova, D., S. Kunev. (2025). Organization Use of Internal Funds for Corporate Social Development in the Energy and Mining Sector (INTERNAL SOCIAL FUNDS – ISF). </a:t>
            </a:r>
            <a:r>
              <a:rPr lang="bg-BG" sz="1600" dirty="0">
                <a:solidFill>
                  <a:srgbClr val="FF0000"/>
                </a:solidFill>
              </a:rPr>
              <a:t>Работна версия, предстои изпращане за рецензиране, </a:t>
            </a:r>
            <a:r>
              <a:rPr lang="ru-RU" sz="1600" dirty="0">
                <a:solidFill>
                  <a:srgbClr val="FF0000"/>
                </a:solidFill>
              </a:rPr>
              <a:t>потенциално насочена към сп. ENERGIES</a:t>
            </a:r>
            <a:r>
              <a:rPr lang="ru-RU" sz="1600" dirty="0"/>
              <a:t>.</a:t>
            </a:r>
          </a:p>
          <a:p>
            <a:pPr marL="342900" indent="-342900" algn="just">
              <a:spcBef>
                <a:spcPts val="0"/>
              </a:spcBef>
              <a:buFont typeface="+mj-lt"/>
              <a:buAutoNum type="arabicPeriod"/>
            </a:pPr>
            <a:r>
              <a:rPr lang="en-US" sz="1600" dirty="0"/>
              <a:t>Todorova, A., I. </a:t>
            </a:r>
            <a:r>
              <a:rPr lang="en-US" sz="1600" dirty="0" err="1"/>
              <a:t>Kostadinova</a:t>
            </a:r>
            <a:r>
              <a:rPr lang="en-US" sz="1600" dirty="0"/>
              <a:t>, S. </a:t>
            </a:r>
            <a:r>
              <a:rPr lang="en-US" sz="1600" dirty="0" err="1"/>
              <a:t>Ruskova</a:t>
            </a:r>
            <a:r>
              <a:rPr lang="en-US" sz="1600" dirty="0"/>
              <a:t>. (2025). Sustainable Business Models and their Impact on Consumer </a:t>
            </a:r>
            <a:r>
              <a:rPr lang="en-US" sz="1600" dirty="0" err="1"/>
              <a:t>Behaviour</a:t>
            </a:r>
            <a:r>
              <a:rPr lang="en-US" sz="1600" dirty="0"/>
              <a:t> and Motivation</a:t>
            </a:r>
            <a:r>
              <a:rPr lang="bg-BG" sz="1600" dirty="0"/>
              <a:t>.</a:t>
            </a:r>
            <a:r>
              <a:rPr lang="bg-BG" sz="1600" dirty="0">
                <a:solidFill>
                  <a:srgbClr val="FF0000"/>
                </a:solidFill>
              </a:rPr>
              <a:t> Работна версия, начална фаза на публикацията.</a:t>
            </a:r>
          </a:p>
          <a:p>
            <a:pPr marL="342900" indent="-342900" algn="just">
              <a:spcBef>
                <a:spcPts val="0"/>
              </a:spcBef>
              <a:buFont typeface="+mj-lt"/>
              <a:buAutoNum type="arabicPeriod"/>
            </a:pPr>
            <a:r>
              <a:rPr lang="bg-BG" sz="1600" dirty="0"/>
              <a:t>Рускова, С., С. Кунев, Н. Венелинова, Е. Братоева. </a:t>
            </a:r>
            <a:r>
              <a:rPr lang="en-US" sz="1600" dirty="0"/>
              <a:t>(2025). </a:t>
            </a:r>
            <a:r>
              <a:rPr lang="ru-RU" sz="1600" dirty="0"/>
              <a:t>Изследване мотивацията на студентите към образователния продукт</a:t>
            </a:r>
            <a:r>
              <a:rPr lang="en-US" sz="1600" dirty="0"/>
              <a:t>. </a:t>
            </a:r>
            <a:r>
              <a:rPr lang="bg-BG" sz="1600" dirty="0">
                <a:solidFill>
                  <a:srgbClr val="FF0000"/>
                </a:solidFill>
              </a:rPr>
              <a:t>Работна версия, начална фаза на публикацията.</a:t>
            </a:r>
            <a:endParaRPr lang="ru-RU" sz="1600" dirty="0"/>
          </a:p>
          <a:p>
            <a:pPr marL="342900" indent="-342900" algn="just">
              <a:spcBef>
                <a:spcPts val="0"/>
              </a:spcBef>
              <a:buFont typeface="+mj-lt"/>
              <a:buAutoNum type="arabicPeriod"/>
            </a:pPr>
            <a:endParaRPr lang="bg-BG" sz="1400" dirty="0">
              <a:solidFill>
                <a:srgbClr val="FF0000"/>
              </a:solidFill>
            </a:endParaRPr>
          </a:p>
          <a:p>
            <a:pPr marL="342900" indent="-342900" algn="just">
              <a:spcBef>
                <a:spcPts val="0"/>
              </a:spcBef>
              <a:buFont typeface="+mj-lt"/>
              <a:buAutoNum type="arabicPeriod"/>
            </a:pPr>
            <a:endParaRPr lang="bg-BG" sz="14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98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0815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1128"/>
            <a:ext cx="10797988" cy="5005222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bg-BG" sz="5100" b="1" dirty="0"/>
              <a:t>Дейност </a:t>
            </a:r>
            <a:r>
              <a:rPr lang="ru-RU" sz="5100" b="1" dirty="0"/>
              <a:t>3.2. </a:t>
            </a:r>
            <a:r>
              <a:rPr lang="ru-RU" sz="5100" dirty="0"/>
              <a:t>Валидиране и популяризиране на научните резултати.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4400" b="1" dirty="0"/>
              <a:t>Очакван резултат: </a:t>
            </a:r>
            <a:r>
              <a:rPr lang="ru-RU" sz="5000" dirty="0"/>
              <a:t>Разработени научни описания (казуси) в резултат от научни изследвания, подходящи за трансфер на ноу-хау и иновиране. Интернационализация на научни резултати чрез участия </a:t>
            </a:r>
            <a:r>
              <a:rPr lang="ru-RU" sz="5000" b="1" i="1" dirty="0"/>
              <a:t>в научни конференции, форуми </a:t>
            </a:r>
            <a:r>
              <a:rPr lang="ru-RU" sz="5000" dirty="0"/>
              <a:t>и др. и съвместни публикации с други научни групи в и извън обхвата на изследователския университет.</a:t>
            </a:r>
            <a:r>
              <a:rPr lang="bg-BG" sz="5000" b="1" i="1" dirty="0"/>
              <a:t> Индикатор: </a:t>
            </a:r>
            <a:r>
              <a:rPr lang="ru-RU" sz="5000" b="1" i="1" dirty="0"/>
              <a:t>публикации в научни издания с импакт фактор и/или импакт ранг, и/или реферирани във WoS, с 20% повече спрямо 2020 г.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ru-RU" sz="3600" b="1" i="1" dirty="0"/>
          </a:p>
          <a:p>
            <a:pPr algn="just"/>
            <a:r>
              <a:rPr lang="bg-BG" sz="5100" b="1" dirty="0"/>
              <a:t>Отчитан резултат:</a:t>
            </a:r>
            <a:r>
              <a:rPr lang="bg-BG" sz="5100" dirty="0"/>
              <a:t> </a:t>
            </a:r>
            <a:r>
              <a:rPr lang="en-US" sz="5100" dirty="0">
                <a:highlight>
                  <a:srgbClr val="00FF00"/>
                </a:highlight>
              </a:rPr>
              <a:t>0</a:t>
            </a:r>
            <a:r>
              <a:rPr lang="bg-BG" sz="5100" dirty="0">
                <a:highlight>
                  <a:srgbClr val="00FF00"/>
                </a:highlight>
              </a:rPr>
              <a:t> бр</a:t>
            </a:r>
            <a:r>
              <a:rPr lang="bg-BG" sz="5100" dirty="0"/>
              <a:t>. научни публикации във </a:t>
            </a:r>
            <a:r>
              <a:rPr lang="en-US" sz="5100" dirty="0" err="1"/>
              <a:t>WoS</a:t>
            </a:r>
            <a:r>
              <a:rPr lang="bg-BG" sz="5100" dirty="0"/>
              <a:t> – доклади в научни конференции, публикувани през периода.</a:t>
            </a:r>
          </a:p>
          <a:p>
            <a:pPr algn="just"/>
            <a:r>
              <a:rPr lang="bg-BG" sz="5100" b="1" dirty="0"/>
              <a:t>Процент на изпълнение: </a:t>
            </a:r>
            <a:r>
              <a:rPr lang="en-US" sz="5100" dirty="0"/>
              <a:t>8</a:t>
            </a:r>
            <a:r>
              <a:rPr lang="bg-BG" sz="5100" dirty="0"/>
              <a:t>0 %</a:t>
            </a:r>
          </a:p>
          <a:p>
            <a:pPr algn="just"/>
            <a:r>
              <a:rPr lang="ru-RU" sz="5100" b="1" dirty="0"/>
              <a:t>Бр. научни публикации – планирани, в процес на разработка или изпратени за рецензиране: </a:t>
            </a:r>
            <a:r>
              <a:rPr lang="en-US" sz="5100" b="1" dirty="0">
                <a:highlight>
                  <a:srgbClr val="00FF00"/>
                </a:highlight>
              </a:rPr>
              <a:t>3</a:t>
            </a:r>
            <a:r>
              <a:rPr lang="ru-RU" sz="5100" b="1" dirty="0">
                <a:highlight>
                  <a:srgbClr val="00FF00"/>
                </a:highlight>
              </a:rPr>
              <a:t> бр. </a:t>
            </a:r>
            <a:endParaRPr lang="en-US" sz="5100" b="1" dirty="0">
              <a:highlight>
                <a:srgbClr val="00FF00"/>
              </a:highlight>
            </a:endParaRPr>
          </a:p>
          <a:p>
            <a:pPr algn="just"/>
            <a:endParaRPr lang="en-US" sz="5100" dirty="0">
              <a:solidFill>
                <a:srgbClr val="FF0000"/>
              </a:solidFill>
            </a:endParaRPr>
          </a:p>
          <a:p>
            <a:pPr marL="0" lvl="0" indent="0" algn="just">
              <a:lnSpc>
                <a:spcPct val="70000"/>
              </a:lnSpc>
              <a:spcAft>
                <a:spcPts val="1200"/>
              </a:spcAft>
              <a:buNone/>
            </a:pPr>
            <a:r>
              <a:rPr lang="ru-RU" sz="5100" b="1" dirty="0">
                <a:solidFill>
                  <a:srgbClr val="FF0000"/>
                </a:solidFill>
              </a:rPr>
              <a:t>НАПРЕДЪК ПО </a:t>
            </a:r>
            <a:r>
              <a:rPr lang="en-US" sz="5100" b="1" dirty="0">
                <a:solidFill>
                  <a:srgbClr val="FF0000"/>
                </a:solidFill>
              </a:rPr>
              <a:t>WP</a:t>
            </a:r>
            <a:r>
              <a:rPr lang="bg-BG" sz="5100" b="1" dirty="0">
                <a:solidFill>
                  <a:srgbClr val="FF0000"/>
                </a:solidFill>
              </a:rPr>
              <a:t>3:</a:t>
            </a:r>
          </a:p>
          <a:p>
            <a:pPr lvl="0" algn="just">
              <a:lnSpc>
                <a:spcPct val="70000"/>
              </a:lnSpc>
              <a:buFontTx/>
              <a:buChar char="-"/>
            </a:pPr>
            <a:r>
              <a:rPr lang="bg-BG" sz="5100" b="1" dirty="0">
                <a:solidFill>
                  <a:srgbClr val="FF0000"/>
                </a:solidFill>
              </a:rPr>
              <a:t>40 %</a:t>
            </a:r>
            <a:r>
              <a:rPr lang="bg-BG" sz="5100" dirty="0">
                <a:solidFill>
                  <a:srgbClr val="FF0000"/>
                </a:solidFill>
              </a:rPr>
              <a:t> от поставените задачи  до края на 2025 г.; </a:t>
            </a:r>
          </a:p>
          <a:p>
            <a:pPr lvl="0" algn="just">
              <a:lnSpc>
                <a:spcPct val="70000"/>
              </a:lnSpc>
              <a:spcBef>
                <a:spcPts val="1200"/>
              </a:spcBef>
              <a:buFontTx/>
              <a:buChar char="-"/>
            </a:pPr>
            <a:r>
              <a:rPr lang="bg-BG" sz="5100" b="1" dirty="0">
                <a:solidFill>
                  <a:srgbClr val="FF0000"/>
                </a:solidFill>
              </a:rPr>
              <a:t>5</a:t>
            </a:r>
            <a:r>
              <a:rPr lang="en-US" sz="5100" b="1" dirty="0">
                <a:solidFill>
                  <a:srgbClr val="FF0000"/>
                </a:solidFill>
              </a:rPr>
              <a:t>0</a:t>
            </a:r>
            <a:r>
              <a:rPr lang="bg-BG" sz="5100" b="1" dirty="0">
                <a:solidFill>
                  <a:srgbClr val="FF0000"/>
                </a:solidFill>
              </a:rPr>
              <a:t> </a:t>
            </a:r>
            <a:r>
              <a:rPr lang="en-US" sz="5100" b="1" dirty="0">
                <a:solidFill>
                  <a:srgbClr val="FF0000"/>
                </a:solidFill>
              </a:rPr>
              <a:t>%</a:t>
            </a:r>
            <a:r>
              <a:rPr lang="bg-BG" sz="5100" dirty="0">
                <a:solidFill>
                  <a:srgbClr val="FF0000"/>
                </a:solidFill>
              </a:rPr>
              <a:t> от поставените задачи до края на проекта</a:t>
            </a:r>
            <a:endParaRPr lang="bg-BG" sz="51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738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0815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1128"/>
            <a:ext cx="10797988" cy="500522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bg-BG" sz="1900" b="1" dirty="0"/>
              <a:t>Дейност </a:t>
            </a:r>
            <a:r>
              <a:rPr lang="ru-RU" sz="1900" b="1" dirty="0"/>
              <a:t>3.2. </a:t>
            </a:r>
            <a:r>
              <a:rPr lang="ru-RU" sz="1900" dirty="0"/>
              <a:t>Валидиране и популяризиране на научните резултати.</a:t>
            </a:r>
          </a:p>
          <a:p>
            <a:pPr marL="0" indent="0" algn="just">
              <a:buNone/>
            </a:pPr>
            <a:r>
              <a:rPr lang="bg-BG" sz="1900" b="1" dirty="0"/>
              <a:t>Отчитан резултат:</a:t>
            </a:r>
            <a:r>
              <a:rPr lang="bg-BG" sz="1900" dirty="0"/>
              <a:t> </a:t>
            </a:r>
            <a:r>
              <a:rPr lang="en-US" sz="1900" dirty="0"/>
              <a:t>0</a:t>
            </a:r>
            <a:r>
              <a:rPr lang="bg-BG" sz="1900" dirty="0"/>
              <a:t> бр. научни публикации във </a:t>
            </a:r>
            <a:r>
              <a:rPr lang="en-US" sz="1900" dirty="0" err="1"/>
              <a:t>WoS</a:t>
            </a:r>
            <a:r>
              <a:rPr lang="bg-BG" sz="1900" dirty="0"/>
              <a:t> – доклади в научни конференции, публикувани през периода </a:t>
            </a:r>
          </a:p>
          <a:p>
            <a:pPr marL="0" indent="0" algn="just">
              <a:buNone/>
            </a:pPr>
            <a:r>
              <a:rPr lang="ru-RU" sz="1400" b="1" dirty="0"/>
              <a:t>а) бр. научни публикации и библиографските им данни, публикувани в издания, индексирани в WoS, през отчетния период: </a:t>
            </a:r>
            <a:r>
              <a:rPr lang="en-US" sz="1400" b="1" dirty="0"/>
              <a:t>0</a:t>
            </a:r>
            <a:r>
              <a:rPr lang="ru-RU" sz="1400" b="1" dirty="0"/>
              <a:t> бр.</a:t>
            </a:r>
          </a:p>
          <a:p>
            <a:pPr marL="0" indent="0" algn="just">
              <a:spcBef>
                <a:spcPts val="0"/>
              </a:spcBef>
              <a:buNone/>
            </a:pPr>
            <a:endParaRPr lang="en-US" sz="1400" b="1" dirty="0"/>
          </a:p>
          <a:p>
            <a:pPr marL="0" indent="0" algn="just">
              <a:spcBef>
                <a:spcPts val="0"/>
              </a:spcBef>
              <a:buNone/>
            </a:pPr>
            <a:r>
              <a:rPr lang="ru-RU" sz="1800" b="1" dirty="0"/>
              <a:t>Бр. научни публикации – планирани, в процес на разработка или изпратени за рецензиране: </a:t>
            </a:r>
            <a:r>
              <a:rPr lang="en-US" sz="1800" b="1" dirty="0"/>
              <a:t>3</a:t>
            </a:r>
            <a:r>
              <a:rPr lang="ru-RU" sz="1800" b="1" dirty="0"/>
              <a:t> бр. </a:t>
            </a:r>
            <a:endParaRPr lang="bg-BG" sz="1800" b="1" dirty="0"/>
          </a:p>
          <a:p>
            <a:pPr marL="342900" indent="-342900" algn="just">
              <a:spcBef>
                <a:spcPts val="0"/>
              </a:spcBef>
              <a:buFont typeface="+mj-lt"/>
              <a:buAutoNum type="arabicPeriod"/>
            </a:pPr>
            <a:r>
              <a:rPr lang="bg-BG" sz="1400" dirty="0"/>
              <a:t>Венелинова, Н, Е. Братоева</a:t>
            </a:r>
            <a:r>
              <a:rPr lang="en-US" sz="1400" dirty="0"/>
              <a:t>. (2025). </a:t>
            </a:r>
            <a:r>
              <a:rPr lang="ru-RU" sz="1400" dirty="0"/>
              <a:t>Адаптиране на рамката за компетентност в социалната работа в ерата на цифрова трансформация</a:t>
            </a:r>
            <a:r>
              <a:rPr lang="en-US" sz="1400" dirty="0"/>
              <a:t>. </a:t>
            </a:r>
            <a:r>
              <a:rPr lang="ru-RU" sz="1400" dirty="0"/>
              <a:t>Трета национална научно-практическа конференция с международно участие „Дигитална трансформация на образованието – проблеми и решения“ (Русе, 24-25.04.2025 г.)</a:t>
            </a:r>
            <a:r>
              <a:rPr lang="en-US" sz="1400" dirty="0"/>
              <a:t>.</a:t>
            </a:r>
            <a:r>
              <a:rPr lang="bg-BG" sz="1400" dirty="0"/>
              <a:t> </a:t>
            </a:r>
            <a:r>
              <a:rPr lang="bg-BG" sz="1400" dirty="0">
                <a:solidFill>
                  <a:srgbClr val="FF0000"/>
                </a:solidFill>
              </a:rPr>
              <a:t>Пълен текст, изпратен за рецензиране</a:t>
            </a:r>
            <a:r>
              <a:rPr lang="bg-BG" sz="1400" dirty="0"/>
              <a:t>;</a:t>
            </a:r>
          </a:p>
          <a:p>
            <a:pPr marL="342900" indent="-342900" algn="just">
              <a:spcBef>
                <a:spcPts val="0"/>
              </a:spcBef>
              <a:buFont typeface="+mj-lt"/>
              <a:buAutoNum type="arabicPeriod"/>
            </a:pPr>
            <a:r>
              <a:rPr lang="en-US" sz="1400" dirty="0" err="1"/>
              <a:t>Павлов</a:t>
            </a:r>
            <a:r>
              <a:rPr lang="en-US" sz="1400" dirty="0"/>
              <a:t>, Д. et al.</a:t>
            </a:r>
            <a:r>
              <a:rPr lang="bg-BG" sz="1400" dirty="0"/>
              <a:t> </a:t>
            </a:r>
            <a:r>
              <a:rPr lang="en-US" sz="1400" dirty="0"/>
              <a:t>(2025). Inheritance of family companies as an element of intergenerational businesses in Bosnia and Herzegovina, Bulgaria, Poland, Romania and Uzbekistan. </a:t>
            </a:r>
            <a:r>
              <a:rPr lang="bg-BG" sz="1400" dirty="0">
                <a:solidFill>
                  <a:srgbClr val="FF0000"/>
                </a:solidFill>
              </a:rPr>
              <a:t>Работна версия в начална фаза</a:t>
            </a:r>
            <a:r>
              <a:rPr lang="bg-BG" sz="1400" dirty="0"/>
              <a:t>, потенциално за </a:t>
            </a:r>
            <a:r>
              <a:rPr lang="en-US" sz="1400" dirty="0"/>
              <a:t>10th International Conference on Energy Efficiency &amp; Agricultural Engineering (EE&amp;AE)</a:t>
            </a:r>
            <a:r>
              <a:rPr lang="bg-BG" sz="1400" dirty="0"/>
              <a:t>;</a:t>
            </a:r>
          </a:p>
          <a:p>
            <a:pPr marL="342900" indent="-342900" algn="just">
              <a:spcBef>
                <a:spcPts val="0"/>
              </a:spcBef>
              <a:buFont typeface="+mj-lt"/>
              <a:buAutoNum type="arabicPeriod"/>
            </a:pPr>
            <a:r>
              <a:rPr lang="fi-FI" sz="1400" dirty="0"/>
              <a:t>Yassin Elwakil, D.  Antonova, S. Kunev</a:t>
            </a:r>
            <a:r>
              <a:rPr lang="bg-BG" sz="1400" dirty="0"/>
              <a:t>. </a:t>
            </a:r>
            <a:r>
              <a:rPr lang="en-US" sz="1400" dirty="0"/>
              <a:t>(2025). EgyptAir – A Star Alliance Member - Marketing management focused on building brand recognition and ensuring customer satisfaction (case study). </a:t>
            </a:r>
            <a:r>
              <a:rPr lang="bg-BG" sz="1400" dirty="0">
                <a:solidFill>
                  <a:srgbClr val="FF0000"/>
                </a:solidFill>
              </a:rPr>
              <a:t>Работна версия, предстои изпращане за рецензиране</a:t>
            </a:r>
            <a:r>
              <a:rPr lang="bg-BG" sz="1400" dirty="0"/>
              <a:t>.</a:t>
            </a:r>
            <a:endParaRPr lang="fi-FI" sz="1400" dirty="0"/>
          </a:p>
          <a:p>
            <a:pPr marL="342900" indent="-342900" algn="just">
              <a:spcBef>
                <a:spcPts val="0"/>
              </a:spcBef>
              <a:buFont typeface="+mj-lt"/>
              <a:buAutoNum type="arabicPeriod"/>
            </a:pPr>
            <a:endParaRPr lang="bg-BG" sz="14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95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0815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1128"/>
            <a:ext cx="10515600" cy="5005222"/>
          </a:xfrm>
        </p:spPr>
        <p:txBody>
          <a:bodyPr>
            <a:normAutofit fontScale="70000" lnSpcReduction="20000"/>
          </a:bodyPr>
          <a:lstStyle/>
          <a:p>
            <a:r>
              <a:rPr lang="ru-RU" sz="3800" b="1" dirty="0">
                <a:solidFill>
                  <a:srgbClr val="FF0000"/>
                </a:solidFill>
              </a:rPr>
              <a:t>WP4 Повишаване на експертния потенциал на научната група</a:t>
            </a:r>
            <a:endParaRPr lang="en-US" sz="3800" b="1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bg-BG" sz="2900" b="1" dirty="0"/>
              <a:t>Дейност </a:t>
            </a:r>
            <a:r>
              <a:rPr lang="ru-RU" sz="2900" b="1" dirty="0"/>
              <a:t>4.1. </a:t>
            </a:r>
            <a:r>
              <a:rPr lang="ru-RU" sz="2900" dirty="0"/>
              <a:t>Обмен на добри практики, знания, идеи и опит.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900" b="1" dirty="0"/>
              <a:t>Очакван резултат: </a:t>
            </a:r>
            <a:r>
              <a:rPr lang="ru-RU" sz="2900" dirty="0"/>
              <a:t>Научната група е (съ)организатор на научно събитие и/или участва в програмата на събитието. Апробиране на научните изследвания в заинтересовани страни, вкл. с външни научни групи и R&amp;D звена. </a:t>
            </a:r>
            <a:r>
              <a:rPr lang="ru-RU" sz="2900" b="1" i="1" dirty="0"/>
              <a:t>Индикатор: мин. 1 събитиe за периода на реализация на научната програма.</a:t>
            </a:r>
          </a:p>
          <a:p>
            <a:pPr algn="just"/>
            <a:r>
              <a:rPr lang="bg-BG" sz="2900" b="1" dirty="0"/>
              <a:t>Отчитан резултат: </a:t>
            </a:r>
            <a:r>
              <a:rPr lang="bg-BG" sz="2900" dirty="0"/>
              <a:t>1 бр.– организиране на </a:t>
            </a:r>
            <a:r>
              <a:rPr lang="ru-RU" sz="2900" b="1" dirty="0"/>
              <a:t>Второ менторско обучение </a:t>
            </a:r>
            <a:r>
              <a:rPr lang="ru-RU" sz="2900" dirty="0"/>
              <a:t>на млади специалисти с предприемачески нагласи и потенциал, допринасящо и към дейностите за трансфер на технологии от работната програма на научна група 3.1.6. Математическо моделиране, иновативни бизнес модели и социални иновации, </a:t>
            </a:r>
            <a:r>
              <a:rPr lang="ru-RU" sz="2900" b="1" dirty="0"/>
              <a:t>11 април 2025 </a:t>
            </a:r>
            <a:r>
              <a:rPr lang="ru-RU" sz="2900" dirty="0"/>
              <a:t>г., Русенски университет, на тема "Приложение на методология и инструментариум за стартиране на бизнес инициативи", подзаглавие "Предприемачески умения на младите хора и развитие на социално отговорно поведение". </a:t>
            </a:r>
            <a:endParaRPr lang="en-US" sz="2900" dirty="0"/>
          </a:p>
          <a:p>
            <a:pPr algn="just"/>
            <a:r>
              <a:rPr lang="bg-BG" sz="2900" b="1" dirty="0"/>
              <a:t>Процент на изпълнение</a:t>
            </a:r>
            <a:r>
              <a:rPr lang="bg-BG" sz="2400" b="1" dirty="0">
                <a:highlight>
                  <a:srgbClr val="00FF00"/>
                </a:highlight>
              </a:rPr>
              <a:t>: </a:t>
            </a:r>
            <a:r>
              <a:rPr lang="en-US" sz="2900" dirty="0">
                <a:highlight>
                  <a:srgbClr val="00FF00"/>
                </a:highlight>
              </a:rPr>
              <a:t>2</a:t>
            </a:r>
            <a:r>
              <a:rPr lang="bg-BG" sz="2900" dirty="0">
                <a:highlight>
                  <a:srgbClr val="00FF00"/>
                </a:highlight>
              </a:rPr>
              <a:t>00</a:t>
            </a:r>
            <a:r>
              <a:rPr lang="bg-BG" sz="2900" dirty="0"/>
              <a:t> % от планираните за текущия период</a:t>
            </a:r>
          </a:p>
          <a:p>
            <a:pPr algn="just"/>
            <a:r>
              <a:rPr lang="bg-BG" sz="2900" b="1" dirty="0"/>
              <a:t>Бр. реализирани научни публикации</a:t>
            </a:r>
            <a:r>
              <a:rPr lang="bg-BG" sz="2400" b="1" dirty="0"/>
              <a:t>: </a:t>
            </a:r>
            <a:r>
              <a:rPr lang="bg-BG" sz="2900" dirty="0"/>
              <a:t>(неприложимо)</a:t>
            </a:r>
          </a:p>
          <a:p>
            <a:pPr algn="just"/>
            <a:r>
              <a:rPr lang="bg-BG" sz="2900" b="1" dirty="0"/>
              <a:t>Бр. други планирани научни публикации</a:t>
            </a:r>
            <a:r>
              <a:rPr lang="bg-BG" sz="2400" dirty="0"/>
              <a:t>: </a:t>
            </a:r>
            <a:r>
              <a:rPr lang="bg-BG" sz="2900" dirty="0"/>
              <a:t>(неприложимо)</a:t>
            </a:r>
          </a:p>
          <a:p>
            <a:pPr algn="just"/>
            <a:r>
              <a:rPr lang="bg-BG" sz="2900" b="1" dirty="0"/>
              <a:t>Бр. други планирани научни събития</a:t>
            </a:r>
            <a:r>
              <a:rPr lang="bg-BG" sz="2400" b="1" dirty="0"/>
              <a:t>: </a:t>
            </a:r>
            <a:r>
              <a:rPr lang="bg-BG" sz="2900" dirty="0"/>
              <a:t>предстои да се уточнява при необходимост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2500" dirty="0"/>
          </a:p>
          <a:p>
            <a:pPr marL="0" indent="0">
              <a:buNone/>
            </a:pPr>
            <a:endParaRPr lang="bg-BG" sz="32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909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0815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1128"/>
            <a:ext cx="10515600" cy="5005222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bg-BG" sz="3200" b="1" dirty="0"/>
              <a:t>Дейност </a:t>
            </a:r>
            <a:r>
              <a:rPr lang="ru-RU" sz="3200" b="1" dirty="0"/>
              <a:t>4.2. </a:t>
            </a:r>
            <a:r>
              <a:rPr lang="ru-RU" sz="3200" dirty="0"/>
              <a:t>Краткосрочни специализации на изследователи в страната и чужбина и участие в научни форуми.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3200" b="1" dirty="0"/>
              <a:t>Очакван резултат: </a:t>
            </a:r>
            <a:r>
              <a:rPr lang="ru-RU" sz="3200" dirty="0"/>
              <a:t>Реализирани участия на учените от научната група в конференции, семинари и други събития с научен характер, с цел представяне на научни резултати, дискусии, повишаване на експертното ниво на изследователите от групата. </a:t>
            </a:r>
            <a:r>
              <a:rPr lang="ru-RU" sz="3200" b="1" i="1" dirty="0"/>
              <a:t>Индикатор: мин. 2 краткосрочни специализации, мин. 4 участия в научни форуми.</a:t>
            </a:r>
          </a:p>
          <a:p>
            <a:pPr algn="just"/>
            <a:r>
              <a:rPr lang="bg-BG" sz="3200" b="1" dirty="0"/>
              <a:t>Отчитан резултат:</a:t>
            </a:r>
            <a:r>
              <a:rPr lang="bg-BG" sz="3200" dirty="0"/>
              <a:t> 1 специализация в Испания, 2бр. участия с доклади на </a:t>
            </a:r>
            <a:r>
              <a:rPr lang="bg-BG" sz="3200" dirty="0" err="1"/>
              <a:t>конфер</a:t>
            </a:r>
            <a:r>
              <a:rPr lang="bg-BG" sz="3200" dirty="0"/>
              <a:t>. в чужбина </a:t>
            </a:r>
            <a:endParaRPr lang="bg-BG" sz="3200" dirty="0" smtClean="0"/>
          </a:p>
          <a:p>
            <a:pPr algn="just"/>
            <a:r>
              <a:rPr lang="en-US" sz="3200" dirty="0" smtClean="0">
                <a:highlight>
                  <a:srgbClr val="00FF00"/>
                </a:highlight>
              </a:rPr>
              <a:t>3</a:t>
            </a:r>
            <a:r>
              <a:rPr lang="bg-BG" sz="3200" dirty="0" smtClean="0">
                <a:highlight>
                  <a:srgbClr val="00FF00"/>
                </a:highlight>
              </a:rPr>
              <a:t> </a:t>
            </a:r>
            <a:r>
              <a:rPr lang="bg-BG" sz="3200" dirty="0">
                <a:highlight>
                  <a:srgbClr val="00FF00"/>
                </a:highlight>
              </a:rPr>
              <a:t>бр. </a:t>
            </a:r>
            <a:r>
              <a:rPr lang="ru-RU" sz="3200" dirty="0">
                <a:highlight>
                  <a:srgbClr val="00FF00"/>
                </a:highlight>
              </a:rPr>
              <a:t>участия в научни дискусии в програмата на една МНК в България (</a:t>
            </a:r>
            <a:r>
              <a:rPr lang="en-US" sz="3200" dirty="0">
                <a:highlight>
                  <a:srgbClr val="00FF00"/>
                </a:highlight>
              </a:rPr>
              <a:t>3</a:t>
            </a:r>
            <a:r>
              <a:rPr lang="ru-RU" sz="3200" dirty="0">
                <a:highlight>
                  <a:srgbClr val="00FF00"/>
                </a:highlight>
              </a:rPr>
              <a:t> участи</a:t>
            </a:r>
            <a:r>
              <a:rPr lang="bg-BG" sz="3200" dirty="0">
                <a:highlight>
                  <a:srgbClr val="00FF00"/>
                </a:highlight>
              </a:rPr>
              <a:t>я</a:t>
            </a:r>
            <a:r>
              <a:rPr lang="ru-RU" sz="3200" dirty="0">
                <a:highlight>
                  <a:srgbClr val="00FF00"/>
                </a:highlight>
              </a:rPr>
              <a:t>)</a:t>
            </a:r>
            <a:r>
              <a:rPr lang="en-US" sz="3200" dirty="0">
                <a:highlight>
                  <a:srgbClr val="00FF00"/>
                </a:highlight>
              </a:rPr>
              <a:t>.</a:t>
            </a:r>
            <a:endParaRPr lang="ru-RU" sz="3200" dirty="0">
              <a:highlight>
                <a:srgbClr val="00FF00"/>
              </a:highlight>
            </a:endParaRPr>
          </a:p>
          <a:p>
            <a:pPr algn="just"/>
            <a:r>
              <a:rPr lang="bg-BG" sz="3200" b="1" dirty="0"/>
              <a:t>Процент на изпълнение: </a:t>
            </a:r>
            <a:r>
              <a:rPr lang="bg-BG" sz="3200" dirty="0"/>
              <a:t>100 % от планираните за текущия период</a:t>
            </a:r>
          </a:p>
          <a:p>
            <a:pPr algn="just"/>
            <a:r>
              <a:rPr lang="bg-BG" sz="3200" b="1" dirty="0"/>
              <a:t>Бр. реализирани научни публикации: (</a:t>
            </a:r>
            <a:r>
              <a:rPr lang="bg-BG" sz="3200" dirty="0"/>
              <a:t>неприложимо)</a:t>
            </a:r>
          </a:p>
          <a:p>
            <a:pPr algn="just"/>
            <a:r>
              <a:rPr lang="bg-BG" sz="3200" b="1" dirty="0"/>
              <a:t>Бр. други планирани научни публикации</a:t>
            </a:r>
            <a:r>
              <a:rPr lang="bg-BG" sz="3200" dirty="0"/>
              <a:t>: (неприложимо)</a:t>
            </a:r>
          </a:p>
          <a:p>
            <a:pPr algn="just"/>
            <a:r>
              <a:rPr lang="bg-BG" sz="3200" b="1" dirty="0"/>
              <a:t>Бр. други планирани резултати:</a:t>
            </a:r>
            <a:r>
              <a:rPr lang="bg-BG" sz="3200" dirty="0"/>
              <a:t> 2 бр. нови участия/специализации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363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0815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1128"/>
            <a:ext cx="10515600" cy="500522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bg-BG" sz="2600" b="1" dirty="0"/>
              <a:t>Дейност </a:t>
            </a:r>
            <a:r>
              <a:rPr lang="ru-RU" sz="2600" b="1" dirty="0"/>
              <a:t>4.3. </a:t>
            </a:r>
            <a:r>
              <a:rPr lang="ru-RU" sz="2900" dirty="0"/>
              <a:t>Развитие на научния капацитет чрез изследвания с млади учени и трансфер на ноу-хау</a:t>
            </a:r>
            <a:r>
              <a:rPr lang="ru-RU" sz="2500" dirty="0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500" b="1" dirty="0"/>
              <a:t>Очакван резултат: </a:t>
            </a:r>
            <a:r>
              <a:rPr lang="ru-RU" sz="2900" dirty="0"/>
              <a:t>Създадени условия за подкрепа за млади учени/пост-докторанти Осигурена подкрепа за научната група за трансфер на ноу-хау и споделена отворена наука</a:t>
            </a:r>
            <a:r>
              <a:rPr lang="ru-RU" sz="2500" dirty="0"/>
              <a:t>. </a:t>
            </a:r>
            <a:r>
              <a:rPr lang="ru-RU" sz="2900" b="1" i="1" dirty="0"/>
              <a:t>Индикатор: мин. 1 привлечен докторант и/или млад учен; 1 назначен сътрудник по ТТИС в научната група</a:t>
            </a:r>
            <a:r>
              <a:rPr lang="ru-RU" sz="2500" b="1" i="1" dirty="0"/>
              <a:t>.</a:t>
            </a:r>
          </a:p>
          <a:p>
            <a:pPr algn="just"/>
            <a:r>
              <a:rPr lang="bg-BG" sz="2600" b="1" dirty="0"/>
              <a:t>Отчитан резултат</a:t>
            </a:r>
            <a:r>
              <a:rPr lang="bg-BG" sz="2400" b="1" dirty="0"/>
              <a:t>:</a:t>
            </a:r>
            <a:r>
              <a:rPr lang="bg-BG" sz="2400" dirty="0"/>
              <a:t> </a:t>
            </a:r>
            <a:r>
              <a:rPr lang="bg-BG" sz="2400" dirty="0">
                <a:solidFill>
                  <a:srgbClr val="FF0000"/>
                </a:solidFill>
              </a:rPr>
              <a:t>стойността на индикатора е постигната в предходен период </a:t>
            </a:r>
            <a:r>
              <a:rPr lang="bg-BG" sz="2400" dirty="0"/>
              <a:t>(</a:t>
            </a:r>
            <a:r>
              <a:rPr lang="ru-RU" sz="2400" dirty="0"/>
              <a:t>привлечен един млад учен (докт. Ана Тодорова) от 04.06.2024 г., както и един назначен сътрудник по трансфер на технологии и ноу хау (ТТИС) в групата).</a:t>
            </a:r>
          </a:p>
          <a:p>
            <a:pPr algn="just"/>
            <a:r>
              <a:rPr lang="bg-BG" sz="2600" b="1" dirty="0"/>
              <a:t>Процент на изпълнение</a:t>
            </a:r>
            <a:r>
              <a:rPr lang="bg-BG" sz="2400" b="1" dirty="0"/>
              <a:t>: </a:t>
            </a:r>
            <a:r>
              <a:rPr lang="bg-BG" sz="2400" dirty="0"/>
              <a:t>100 % от планираните за текущия период</a:t>
            </a:r>
          </a:p>
          <a:p>
            <a:pPr algn="just"/>
            <a:r>
              <a:rPr lang="bg-BG" sz="2600" b="1" dirty="0"/>
              <a:t>Бр. реализирани научни публикации</a:t>
            </a:r>
            <a:r>
              <a:rPr lang="bg-BG" sz="2400" b="1" dirty="0"/>
              <a:t>: (</a:t>
            </a:r>
            <a:r>
              <a:rPr lang="bg-BG" sz="2400" dirty="0"/>
              <a:t>неприложимо)</a:t>
            </a:r>
          </a:p>
          <a:p>
            <a:pPr algn="just"/>
            <a:r>
              <a:rPr lang="bg-BG" sz="2600" b="1" dirty="0"/>
              <a:t>Бр. други планирани научни публикации:</a:t>
            </a:r>
            <a:r>
              <a:rPr lang="bg-BG" sz="2400" dirty="0"/>
              <a:t> (неприложимо)</a:t>
            </a:r>
          </a:p>
          <a:p>
            <a:pPr marL="0" lvl="0" indent="0" algn="just">
              <a:lnSpc>
                <a:spcPct val="70000"/>
              </a:lnSpc>
              <a:spcAft>
                <a:spcPts val="1200"/>
              </a:spcAft>
              <a:buNone/>
            </a:pPr>
            <a:endParaRPr lang="ru-RU" sz="2900" b="1" dirty="0">
              <a:solidFill>
                <a:srgbClr val="FF0000"/>
              </a:solidFill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6266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КРАТКО ПРЕДСТАВЯНЕ НА ЦЕЛИТЕ НА ИЗСЛЕДОВАТЕЛСКАТА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342900" lvl="0" indent="-342900" algn="just">
              <a:lnSpc>
                <a:spcPct val="107000"/>
              </a:lnSpc>
              <a:spcBef>
                <a:spcPts val="3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bg-BG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Изследване на разглежданите прави задачи за съществуване на решения от определен вид, единственост, устойчивост, принцип за максимума и други качествени свойства;</a:t>
            </a:r>
            <a:endParaRPr lang="en-US" sz="4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bg-BG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Моделиране и аналитично изследване на строги и квази-решения за обратните задачи; </a:t>
            </a:r>
            <a:endParaRPr lang="en-US" sz="4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bg-BG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</a:t>
            </a:r>
            <a:r>
              <a:rPr lang="en-GB" sz="4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азработване</a:t>
            </a:r>
            <a:r>
              <a:rPr lang="en-GB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4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</a:t>
            </a:r>
            <a:r>
              <a:rPr lang="en-GB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4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ефективни</a:t>
            </a:r>
            <a:r>
              <a:rPr lang="en-GB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GB" sz="4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числени</a:t>
            </a:r>
            <a:r>
              <a:rPr lang="en-GB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методи и алгоритми </a:t>
            </a:r>
            <a:r>
              <a:rPr lang="en-GB" sz="4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за</a:t>
            </a:r>
            <a:r>
              <a:rPr lang="en-GB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4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решаване</a:t>
            </a:r>
            <a:r>
              <a:rPr lang="en-GB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4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</a:t>
            </a:r>
            <a:r>
              <a:rPr lang="en-GB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bg-BG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правите задачи;</a:t>
            </a:r>
            <a:endParaRPr lang="en-US" sz="4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bg-BG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Разработване на  ефективни алгоритми, например такива, базирани на декомпозиция на решението, методи на базата на минимизация на квадратичен функционал за обратните задачи;</a:t>
            </a:r>
            <a:endParaRPr lang="en-US" sz="4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bg-BG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Прилагане, усъвършенстване и популяризиране методите на приложната математика и статистика;</a:t>
            </a:r>
            <a:endParaRPr lang="en-US" sz="4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bg-BG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Моделиране на сложни реални процеси;</a:t>
            </a:r>
            <a:endParaRPr lang="en-US" sz="4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bg-BG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Създаване на ефективни детерминистични и </a:t>
            </a:r>
            <a:r>
              <a:rPr lang="bg-BG" sz="4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стохастични</a:t>
            </a:r>
            <a:r>
              <a:rPr lang="bg-BG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алгоритми;</a:t>
            </a:r>
            <a:endParaRPr lang="en-US" sz="4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bg-BG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Решаване на задачи за изграждане на оптимални стратегии и минимизиране на различни показатели;</a:t>
            </a:r>
            <a:endParaRPr lang="en-US" sz="4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bg-BG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Числени симулации със синтетични  и реални данни;</a:t>
            </a:r>
            <a:endParaRPr lang="en-US" sz="4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bg-BG" sz="4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Симулация на процеси и явления с програмни средства; </a:t>
            </a:r>
            <a:endParaRPr lang="en-US" sz="4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593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0815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1128"/>
            <a:ext cx="10515600" cy="500522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bg-BG" sz="1600" b="1" dirty="0"/>
              <a:t>Дейност </a:t>
            </a:r>
            <a:r>
              <a:rPr lang="ru-RU" sz="1600" b="1" dirty="0"/>
              <a:t>4.4. </a:t>
            </a:r>
            <a:r>
              <a:rPr lang="ru-RU" sz="1600" dirty="0"/>
              <a:t>Организиране на/участие в научни събития и мрежови инициативи за социализация и интернационализация на резултатите от научните изследвания.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1600" b="1" dirty="0"/>
              <a:t>Очакван резултат: </a:t>
            </a:r>
            <a:r>
              <a:rPr lang="ru-RU" sz="1600" dirty="0"/>
              <a:t>Брой участия в и/или организирани прояви, мултипликационни/информационни/дискусионни събития. Присъединяване към национални и/или международни мрежи/научни консорциуми. Подписани споразумения за сътрудничество с публични или частни организации. </a:t>
            </a:r>
            <a:r>
              <a:rPr lang="ru-RU" sz="1600" b="1" i="1" dirty="0"/>
              <a:t>Индикатор: мин. 2 бр. участия в събития за периода на реализация на научната програма; мин. 1 бр. нови споразумения за периода на реализация на научната програма.</a:t>
            </a:r>
          </a:p>
          <a:p>
            <a:pPr algn="just"/>
            <a:r>
              <a:rPr lang="bg-BG" sz="1600" b="1" dirty="0"/>
              <a:t>Отчитан резултат:</a:t>
            </a:r>
            <a:r>
              <a:rPr lang="bg-BG" sz="1600" dirty="0"/>
              <a:t> </a:t>
            </a:r>
            <a:r>
              <a:rPr lang="bg-BG" sz="1600" dirty="0">
                <a:solidFill>
                  <a:srgbClr val="FF0000"/>
                </a:solidFill>
              </a:rPr>
              <a:t>стойността на индикатора е постигната в предходен период </a:t>
            </a:r>
            <a:r>
              <a:rPr lang="bg-BG" sz="1600" dirty="0"/>
              <a:t>(</a:t>
            </a:r>
            <a:r>
              <a:rPr lang="bg-BG" sz="1200" dirty="0"/>
              <a:t>2 бр. събития, от тях: 1 бр. – организиране и п</a:t>
            </a:r>
            <a:r>
              <a:rPr lang="ru-RU" sz="1200" dirty="0"/>
              <a:t>ровеждане на 12.06.2024 г. на </a:t>
            </a:r>
            <a:r>
              <a:rPr lang="ru-RU" sz="1200" b="1" i="1" dirty="0"/>
              <a:t>съвместна работна среща </a:t>
            </a:r>
            <a:r>
              <a:rPr lang="ru-RU" sz="1200" dirty="0"/>
              <a:t>на членове на екипа на научна група 3.1.6 с представители на Институт по философия и социология на БАН (ИФС) и Федерация на социалните сдружения в България (ФССБ); 1 бр. - Проведено </a:t>
            </a:r>
            <a:r>
              <a:rPr lang="ru-RU" sz="1200" b="1" i="1" dirty="0"/>
              <a:t>специализирано двудневно обучение </a:t>
            </a:r>
            <a:r>
              <a:rPr lang="ru-RU" sz="1200" dirty="0"/>
              <a:t>на персонала на научната група на тема „Методологически основи на изследването на конкурентоспособността на организации от социална и образователна сфера“, 10 и 11 юли 2024 г. на територията на Русенски университет „Ангел Кънчев“.)</a:t>
            </a:r>
          </a:p>
          <a:p>
            <a:pPr algn="just"/>
            <a:r>
              <a:rPr lang="ru-RU" sz="1200" dirty="0">
                <a:highlight>
                  <a:srgbClr val="00FF00"/>
                </a:highlight>
              </a:rPr>
              <a:t>За настоящия период (април – юни 2025 г.) се отчитат: Организиране и провеждане на семинар – 1 бр.; Съорганизиране и домакинство от страна на научна група 3.1.6. „Математическо моделиране, иновативни бизнес модели и социални иновации“ на международна конференция – 1 бр.; Подписан меморандум за присъединяване към международна мрежа – 1 бр.; Подписани двустранни меморандуми – 2 бр.; Организирана и проведена среща-дискусия – 1 бр.</a:t>
            </a:r>
          </a:p>
          <a:p>
            <a:pPr algn="just"/>
            <a:r>
              <a:rPr lang="bg-BG" sz="1600" b="1" dirty="0"/>
              <a:t>Процент на изпълнение: </a:t>
            </a:r>
            <a:r>
              <a:rPr lang="bg-BG" sz="1600" dirty="0"/>
              <a:t>100 % от планираните за текущия период</a:t>
            </a:r>
          </a:p>
          <a:p>
            <a:pPr algn="just"/>
            <a:r>
              <a:rPr lang="bg-BG" sz="1600" b="1" dirty="0"/>
              <a:t>Бр. реализирани научни публикации: (</a:t>
            </a:r>
            <a:r>
              <a:rPr lang="bg-BG" sz="1600" dirty="0"/>
              <a:t>неприложимо)</a:t>
            </a:r>
          </a:p>
          <a:p>
            <a:pPr algn="just"/>
            <a:r>
              <a:rPr lang="bg-BG" sz="1600" b="1" dirty="0"/>
              <a:t>Бр. други планирани научни публикации</a:t>
            </a:r>
            <a:r>
              <a:rPr lang="bg-BG" sz="1600" dirty="0"/>
              <a:t>: (неприложимо)</a:t>
            </a:r>
          </a:p>
          <a:p>
            <a:pPr algn="just"/>
            <a:r>
              <a:rPr lang="bg-BG" sz="1600" b="1" dirty="0"/>
              <a:t>Бр. други планирани събития/споразумения</a:t>
            </a:r>
            <a:r>
              <a:rPr lang="bg-BG" sz="1600" dirty="0"/>
              <a:t>: </a:t>
            </a:r>
            <a:r>
              <a:rPr lang="ru-RU" sz="1600" b="1" dirty="0"/>
              <a:t>1 бр. ново споразумение</a:t>
            </a:r>
            <a:endParaRPr lang="bg-BG" sz="16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513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3718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39176"/>
            <a:ext cx="10653215" cy="5087108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300"/>
              </a:spcAft>
              <a:buNone/>
            </a:pPr>
            <a:r>
              <a:rPr lang="bg-BG" sz="1750" dirty="0">
                <a:solidFill>
                  <a:srgbClr val="FF0000"/>
                </a:solidFill>
              </a:rPr>
              <a:t>По работна задача </a:t>
            </a:r>
            <a:r>
              <a:rPr lang="ru-RU" sz="1750" b="1" dirty="0"/>
              <a:t>4.1. Обмен на добри практики, знания, идеи и опит</a:t>
            </a:r>
            <a:r>
              <a:rPr lang="ru-RU" sz="1750" dirty="0"/>
              <a:t>: членове на научната група (Диана Антонова, Даниел Павлов, Свилен Кунев, Свилена Рускова, Ирина Костадинова, Ана Тодорова) са съорганизатори и участват в програмата на събитие за апробиране на научните изследвания в заинтересовани страни, вкл. с външни научни групи и R&amp;D звена –</a:t>
            </a:r>
            <a:r>
              <a:rPr lang="ru-RU" sz="1750" b="1" dirty="0"/>
              <a:t> </a:t>
            </a:r>
            <a:r>
              <a:rPr lang="ru-RU" sz="1750" b="1" dirty="0">
                <a:highlight>
                  <a:srgbClr val="00FF00"/>
                </a:highlight>
              </a:rPr>
              <a:t>Второ менторско обучение на млади специалисти с предприемачески нагласи и потенциал, допринасящо и към дейностите за трансфер на технологии от работната програма на научната група, 11 април 2025 г., Русенски университет, на тема "Приложение на методология и инструментариум за стартиране на бизнес инициативи", подзаглавие "Предприемачески умения на младите хора и развитие на социално отговорно поведение". Събитието подпомага и дейностите по трансфер на технологии и знания на научната група.</a:t>
            </a:r>
            <a:r>
              <a:rPr lang="en-GB" sz="1750" dirty="0">
                <a:highlight>
                  <a:srgbClr val="00FF00"/>
                </a:highlight>
              </a:rPr>
              <a:t> </a:t>
            </a:r>
            <a:r>
              <a:rPr lang="bg-BG" sz="1750" b="1" dirty="0">
                <a:solidFill>
                  <a:srgbClr val="FF0000"/>
                </a:solidFill>
                <a:highlight>
                  <a:srgbClr val="00FF00"/>
                </a:highlight>
              </a:rPr>
              <a:t>План</a:t>
            </a:r>
            <a:r>
              <a:rPr lang="bg-BG" sz="1750" dirty="0">
                <a:solidFill>
                  <a:srgbClr val="FF0000"/>
                </a:solidFill>
                <a:highlight>
                  <a:srgbClr val="00FF00"/>
                </a:highlight>
              </a:rPr>
              <a:t> – мин. 1 събитие. </a:t>
            </a:r>
            <a:r>
              <a:rPr lang="bg-BG" sz="1750" b="1" dirty="0">
                <a:solidFill>
                  <a:srgbClr val="FF0000"/>
                </a:solidFill>
                <a:highlight>
                  <a:srgbClr val="00FF00"/>
                </a:highlight>
              </a:rPr>
              <a:t>Отчет</a:t>
            </a:r>
            <a:r>
              <a:rPr lang="bg-BG" sz="1750" dirty="0">
                <a:solidFill>
                  <a:srgbClr val="FF0000"/>
                </a:solidFill>
                <a:highlight>
                  <a:srgbClr val="00FF00"/>
                </a:highlight>
              </a:rPr>
              <a:t> – 1 събитие</a:t>
            </a:r>
            <a:r>
              <a:rPr lang="en-US" sz="1750" dirty="0">
                <a:solidFill>
                  <a:srgbClr val="FF0000"/>
                </a:solidFill>
                <a:highlight>
                  <a:srgbClr val="00FF00"/>
                </a:highlight>
              </a:rPr>
              <a:t> (</a:t>
            </a:r>
            <a:r>
              <a:rPr lang="bg-BG" sz="1750" dirty="0">
                <a:solidFill>
                  <a:srgbClr val="FF0000"/>
                </a:solidFill>
                <a:highlight>
                  <a:srgbClr val="00FF00"/>
                </a:highlight>
              </a:rPr>
              <a:t>общо </a:t>
            </a:r>
            <a:r>
              <a:rPr lang="en-US" sz="1750" dirty="0">
                <a:solidFill>
                  <a:srgbClr val="FF0000"/>
                </a:solidFill>
                <a:highlight>
                  <a:srgbClr val="00FF00"/>
                </a:highlight>
              </a:rPr>
              <a:t>+1 </a:t>
            </a:r>
            <a:r>
              <a:rPr lang="bg-BG" sz="1750" dirty="0">
                <a:solidFill>
                  <a:srgbClr val="FF0000"/>
                </a:solidFill>
                <a:highlight>
                  <a:srgbClr val="00FF00"/>
                </a:highlight>
              </a:rPr>
              <a:t>над плана).</a:t>
            </a:r>
            <a:endParaRPr lang="en-GB" sz="1750" dirty="0">
              <a:solidFill>
                <a:srgbClr val="FF0000"/>
              </a:solidFill>
              <a:highlight>
                <a:srgbClr val="00FF00"/>
              </a:highlight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bg-BG" sz="1750" dirty="0">
                <a:solidFill>
                  <a:srgbClr val="FF0000"/>
                </a:solidFill>
              </a:rPr>
              <a:t>По работна задача </a:t>
            </a:r>
            <a:r>
              <a:rPr lang="ru-RU" sz="1750" b="1" dirty="0"/>
              <a:t>4.2 Краткосрочни специализации на изследователи в страната и чужбина и участие в научни форуми</a:t>
            </a:r>
            <a:r>
              <a:rPr lang="bg-BG" sz="1750" dirty="0"/>
              <a:t>: трима члена на научната група (Диана Антонова, Евгения Братоева, Силвия </a:t>
            </a:r>
            <a:r>
              <a:rPr lang="bg-BG" sz="1750" dirty="0" err="1"/>
              <a:t>Белоева</a:t>
            </a:r>
            <a:r>
              <a:rPr lang="bg-BG" sz="1750" dirty="0"/>
              <a:t>) участват съвместно в една научна конференция с международно участие в България през периода чрез изнасяне на доклади, участи</a:t>
            </a:r>
            <a:r>
              <a:rPr lang="bg-BG" sz="1750" dirty="0">
                <a:solidFill>
                  <a:schemeClr val="bg2">
                    <a:lumMod val="10000"/>
                  </a:schemeClr>
                </a:solidFill>
              </a:rPr>
              <a:t>я</a:t>
            </a:r>
            <a:r>
              <a:rPr lang="bg-BG" sz="1750" dirty="0"/>
              <a:t> в научни дискусии в програмата на </a:t>
            </a:r>
            <a:r>
              <a:rPr lang="bg-BG" sz="1750" dirty="0">
                <a:solidFill>
                  <a:schemeClr val="bg2">
                    <a:lumMod val="10000"/>
                  </a:schemeClr>
                </a:solidFill>
              </a:rPr>
              <a:t>събитието</a:t>
            </a:r>
            <a:r>
              <a:rPr lang="bg-BG" sz="1750" dirty="0"/>
              <a:t> (3</a:t>
            </a:r>
            <a:r>
              <a:rPr lang="bg-BG" sz="1750" dirty="0">
                <a:solidFill>
                  <a:srgbClr val="00B0F0"/>
                </a:solidFill>
              </a:rPr>
              <a:t> </a:t>
            </a:r>
            <a:r>
              <a:rPr lang="bg-BG" sz="1750" dirty="0">
                <a:solidFill>
                  <a:schemeClr val="bg2">
                    <a:lumMod val="10000"/>
                  </a:schemeClr>
                </a:solidFill>
              </a:rPr>
              <a:t>участия): </a:t>
            </a:r>
            <a:r>
              <a:rPr lang="ru-RU" sz="1750" dirty="0"/>
              <a:t>Трета национална научно-практическа конференция с международно участие „Дигитална трансформация на образованието – проблеми и решения“ (Русе, 24-25.04.2025 г.)</a:t>
            </a:r>
            <a:endParaRPr lang="bg-BG" sz="1750" dirty="0"/>
          </a:p>
          <a:p>
            <a:pPr marL="0" indent="0" algn="just">
              <a:spcBef>
                <a:spcPts val="600"/>
              </a:spcBef>
              <a:buNone/>
            </a:pPr>
            <a:r>
              <a:rPr lang="bg-BG" sz="1750" b="1" dirty="0">
                <a:solidFill>
                  <a:srgbClr val="FF0000"/>
                </a:solidFill>
              </a:rPr>
              <a:t>План</a:t>
            </a:r>
            <a:r>
              <a:rPr lang="bg-BG" sz="1750" dirty="0">
                <a:solidFill>
                  <a:srgbClr val="FF0000"/>
                </a:solidFill>
              </a:rPr>
              <a:t> – 2 специализации и мин. 4 </a:t>
            </a:r>
            <a:r>
              <a:rPr lang="ru-RU" sz="1750" dirty="0">
                <a:solidFill>
                  <a:srgbClr val="FF0000"/>
                </a:solidFill>
              </a:rPr>
              <a:t>участия на изследователи от научната група в научни конференции или други научни събития. </a:t>
            </a:r>
            <a:r>
              <a:rPr lang="ru-RU" sz="1750" b="1" dirty="0">
                <a:solidFill>
                  <a:srgbClr val="FF0000"/>
                </a:solidFill>
              </a:rPr>
              <a:t>Отчет</a:t>
            </a:r>
            <a:r>
              <a:rPr lang="ru-RU" sz="1750" dirty="0">
                <a:solidFill>
                  <a:srgbClr val="FF0000"/>
                </a:solidFill>
              </a:rPr>
              <a:t> – </a:t>
            </a:r>
            <a:r>
              <a:rPr lang="bg-BG" sz="1750" dirty="0">
                <a:solidFill>
                  <a:srgbClr val="FF0000"/>
                </a:solidFill>
                <a:highlight>
                  <a:srgbClr val="00FF00"/>
                </a:highlight>
              </a:rPr>
              <a:t>3</a:t>
            </a:r>
            <a:r>
              <a:rPr lang="en-GB" sz="1750" dirty="0">
                <a:solidFill>
                  <a:srgbClr val="FF0000"/>
                </a:solidFill>
                <a:highlight>
                  <a:srgbClr val="00FF00"/>
                </a:highlight>
              </a:rPr>
              <a:t> </a:t>
            </a:r>
            <a:r>
              <a:rPr lang="ru-RU" sz="1750" dirty="0">
                <a:solidFill>
                  <a:srgbClr val="FF0000"/>
                </a:solidFill>
                <a:highlight>
                  <a:srgbClr val="00FF00"/>
                </a:highlight>
              </a:rPr>
              <a:t>участия в </a:t>
            </a:r>
            <a:r>
              <a:rPr lang="bg-BG" sz="1750" dirty="0">
                <a:solidFill>
                  <a:srgbClr val="FF0000"/>
                </a:solidFill>
                <a:highlight>
                  <a:srgbClr val="00FF00"/>
                </a:highlight>
              </a:rPr>
              <a:t>1</a:t>
            </a:r>
            <a:r>
              <a:rPr lang="ru-RU" sz="1750" dirty="0">
                <a:solidFill>
                  <a:srgbClr val="FF0000"/>
                </a:solidFill>
                <a:highlight>
                  <a:srgbClr val="00FF00"/>
                </a:highlight>
              </a:rPr>
              <a:t> научна конференция</a:t>
            </a:r>
            <a:r>
              <a:rPr lang="en-GB" sz="1750" dirty="0">
                <a:solidFill>
                  <a:srgbClr val="FF0000"/>
                </a:solidFill>
                <a:highlight>
                  <a:srgbClr val="00FF00"/>
                </a:highlight>
              </a:rPr>
              <a:t> </a:t>
            </a:r>
            <a:r>
              <a:rPr lang="bg-BG" sz="1750" dirty="0">
                <a:solidFill>
                  <a:srgbClr val="FF0000"/>
                </a:solidFill>
              </a:rPr>
              <a:t>за тримесечието</a:t>
            </a:r>
            <a:r>
              <a:rPr lang="ru-RU" sz="1750" dirty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462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8822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4911"/>
            <a:ext cx="10515600" cy="4660984"/>
          </a:xfrm>
        </p:spPr>
        <p:txBody>
          <a:bodyPr>
            <a:noAutofit/>
          </a:bodyPr>
          <a:lstStyle/>
          <a:p>
            <a:pPr marL="0" indent="0" algn="just">
              <a:lnSpc>
                <a:spcPct val="80000"/>
              </a:lnSpc>
              <a:spcBef>
                <a:spcPts val="600"/>
              </a:spcBef>
              <a:buNone/>
            </a:pPr>
            <a:r>
              <a:rPr lang="bg-BG" sz="2000" dirty="0">
                <a:solidFill>
                  <a:srgbClr val="FF0000"/>
                </a:solidFill>
              </a:rPr>
              <a:t>По работна задача </a:t>
            </a:r>
            <a:r>
              <a:rPr lang="ru-RU" sz="2000" b="1" dirty="0"/>
              <a:t>4.3. Развитие на научния капацитет чрез изследвания с млади учени и трансфер на ноу-хау: </a:t>
            </a:r>
            <a:r>
              <a:rPr lang="ru-RU" sz="2000" dirty="0">
                <a:solidFill>
                  <a:srgbClr val="FF0000"/>
                </a:solidFill>
              </a:rPr>
              <a:t>стойността на индикатора е постигната в предходен период </a:t>
            </a:r>
            <a:r>
              <a:rPr lang="ru-RU" sz="2000" dirty="0"/>
              <a:t>(привлечен един млад учен (докт. Ана Тодорова) от 04.06.2024 г., както и един назначен сътрудник по трансфер на технологии и ноу хау (ТТИС) в групата). Привлечените специалисти активно извършват дейности и допринасят към резултатите на научната група. </a:t>
            </a:r>
            <a:r>
              <a:rPr lang="ru-RU" sz="2000" dirty="0">
                <a:solidFill>
                  <a:srgbClr val="FF0000"/>
                </a:solidFill>
              </a:rPr>
              <a:t>План - 1 привлечен докторант и/или млад учен и 1 назначен сътрудник по трансфер на технологии и ноу хау. Отчет - 1 привлечен докторант и/или млад учен и 1 сътрудник.</a:t>
            </a:r>
          </a:p>
          <a:p>
            <a:pPr marL="0" indent="0" algn="just">
              <a:lnSpc>
                <a:spcPct val="80000"/>
              </a:lnSpc>
              <a:spcBef>
                <a:spcPts val="300"/>
              </a:spcBef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80000"/>
              </a:lnSpc>
              <a:spcBef>
                <a:spcPts val="300"/>
              </a:spcBef>
              <a:buNone/>
            </a:pPr>
            <a:r>
              <a:rPr lang="bg-BG" sz="2000" dirty="0">
                <a:solidFill>
                  <a:srgbClr val="FF0000"/>
                </a:solidFill>
              </a:rPr>
              <a:t>По работна задача </a:t>
            </a:r>
            <a:r>
              <a:rPr lang="ru-RU" sz="2000" b="1" dirty="0"/>
              <a:t>4.4. Организиране на/участие в научни събития и мрежови инициативи за социализация и интернационализация на резултатите от научните изследвания</a:t>
            </a:r>
            <a:r>
              <a:rPr lang="ru-RU" sz="2000" dirty="0"/>
              <a:t>: </a:t>
            </a:r>
            <a:r>
              <a:rPr lang="ru-RU" sz="2000" dirty="0">
                <a:solidFill>
                  <a:srgbClr val="FF0000"/>
                </a:solidFill>
              </a:rPr>
              <a:t>стойността на индикатора е постигната в предходен период</a:t>
            </a:r>
            <a:r>
              <a:rPr lang="ru-RU" sz="2000" dirty="0"/>
              <a:t> (2 бр. събития, от тях: 1 бр. – организиране и провеждане на 12.06.2024 г. на съвместна работна среща на членове на екипа на научна група 3.1.6 с представители на Институт по философия и социология на БАН (ИФС) и Федерация на социалните сдружения в България (ФССБ); 1 бр. - Проведено специализирано двудневно обучение на персонала на научната група на тема „Методологически основи на изследването на конкурентоспособността на организации от социална и образователна сфера“, 10 и 11 юли 2024 г. на територията на Русенски университет „Ангел Кънчев“.). </a:t>
            </a:r>
            <a:endParaRPr lang="ru-RU" sz="2000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80000"/>
              </a:lnSpc>
              <a:spcBef>
                <a:spcPts val="300"/>
              </a:spcBef>
              <a:buNone/>
            </a:pP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0887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8822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4911"/>
            <a:ext cx="10515600" cy="4937666"/>
          </a:xfrm>
        </p:spPr>
        <p:txBody>
          <a:bodyPr>
            <a:noAutofit/>
          </a:bodyPr>
          <a:lstStyle/>
          <a:p>
            <a:pPr marL="0" indent="0" algn="just">
              <a:lnSpc>
                <a:spcPct val="80000"/>
              </a:lnSpc>
              <a:spcBef>
                <a:spcPts val="300"/>
              </a:spcBef>
              <a:buNone/>
            </a:pPr>
            <a:r>
              <a:rPr lang="bg-BG" sz="2000" dirty="0">
                <a:solidFill>
                  <a:srgbClr val="FF0000"/>
                </a:solidFill>
              </a:rPr>
              <a:t>По работна задача </a:t>
            </a:r>
            <a:r>
              <a:rPr lang="ru-RU" sz="2000" b="1" dirty="0">
                <a:solidFill>
                  <a:prstClr val="black"/>
                </a:solidFill>
              </a:rPr>
              <a:t>4.4. Организиране на/участие в научни събития и мрежови инициативи за социализация и интернационализация на резултатите от научните изследвания</a:t>
            </a:r>
            <a:r>
              <a:rPr lang="ru-RU" sz="2000" b="1" dirty="0"/>
              <a:t> </a:t>
            </a:r>
            <a:endParaRPr lang="en-US" sz="2000" b="1" dirty="0"/>
          </a:p>
          <a:p>
            <a:pPr marL="0" indent="0" algn="just">
              <a:lnSpc>
                <a:spcPct val="80000"/>
              </a:lnSpc>
              <a:spcBef>
                <a:spcPts val="300"/>
              </a:spcBef>
              <a:buNone/>
            </a:pPr>
            <a:r>
              <a:rPr lang="bg-BG" sz="2000" dirty="0">
                <a:solidFill>
                  <a:srgbClr val="FF0000"/>
                </a:solidFill>
              </a:rPr>
              <a:t>План – мин. 2 бр. </a:t>
            </a:r>
            <a:r>
              <a:rPr lang="ru-RU" sz="2000" dirty="0">
                <a:solidFill>
                  <a:srgbClr val="FF0000"/>
                </a:solidFill>
              </a:rPr>
              <a:t>участия в и/или организирани прояви, мултипликационни/ информационни/дискусионни събития, Мин. 1 бр. нови споразумения за периода на реализация на научната програма. </a:t>
            </a: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sz="2000" dirty="0">
                <a:highlight>
                  <a:srgbClr val="00FF00"/>
                </a:highlight>
              </a:rPr>
              <a:t>За настоящия период (април – юни 2025 г.) се отчитат:</a:t>
            </a: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sz="1400" dirty="0">
                <a:highlight>
                  <a:srgbClr val="00FF00"/>
                </a:highlight>
              </a:rPr>
              <a:t>Организиране и провеждане на </a:t>
            </a:r>
            <a:r>
              <a:rPr lang="ru-RU" sz="1400" b="1" dirty="0">
                <a:highlight>
                  <a:srgbClr val="00FF00"/>
                </a:highlight>
              </a:rPr>
              <a:t>семинар</a:t>
            </a:r>
            <a:r>
              <a:rPr lang="ru-RU" sz="1400" dirty="0">
                <a:highlight>
                  <a:srgbClr val="00FF00"/>
                </a:highlight>
              </a:rPr>
              <a:t> за представяне на постигнати резултати и добри практики на научна група 3.1.6. по покана на Шуменски университет „Епископ Константин Преславски",  на тема "</a:t>
            </a:r>
            <a:r>
              <a:rPr lang="ru-RU" sz="1400" i="1" dirty="0">
                <a:highlight>
                  <a:srgbClr val="00FF00"/>
                </a:highlight>
              </a:rPr>
              <a:t>Асистивни модели за вземане на решения с висока степен на социална значимост в кризисни контексти</a:t>
            </a:r>
            <a:r>
              <a:rPr lang="ru-RU" sz="1400" dirty="0">
                <a:highlight>
                  <a:srgbClr val="00FF00"/>
                </a:highlight>
              </a:rPr>
              <a:t>“, 15 април 2025 г. в гр. Шумен;</a:t>
            </a: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sz="1400" dirty="0">
                <a:highlight>
                  <a:srgbClr val="00FF00"/>
                </a:highlight>
              </a:rPr>
              <a:t>Съорганизиране и домакинство от страна на научна група 3.1.6. „Математическо моделиране, иновативни бизнес модели и социални иновации“ на Втора </a:t>
            </a:r>
            <a:r>
              <a:rPr lang="ru-RU" sz="1400" b="1" dirty="0">
                <a:highlight>
                  <a:srgbClr val="00FF00"/>
                </a:highlight>
              </a:rPr>
              <a:t>международна конференция </a:t>
            </a:r>
            <a:r>
              <a:rPr lang="ru-RU" sz="1400" dirty="0">
                <a:highlight>
                  <a:srgbClr val="00FF00"/>
                </a:highlight>
              </a:rPr>
              <a:t>за социалните иновации в Дунавския регион (15 май 2025 г.), с над 40 участници от девет европейски държави;</a:t>
            </a: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sz="1400" dirty="0">
                <a:highlight>
                  <a:srgbClr val="00FF00"/>
                </a:highlight>
              </a:rPr>
              <a:t>Присъединяване към </a:t>
            </a:r>
            <a:r>
              <a:rPr lang="ru-RU" sz="1400" b="1" dirty="0">
                <a:highlight>
                  <a:srgbClr val="00FF00"/>
                </a:highlight>
              </a:rPr>
              <a:t>международна мрежа </a:t>
            </a:r>
            <a:r>
              <a:rPr lang="ru-RU" sz="1400" dirty="0">
                <a:highlight>
                  <a:srgbClr val="00FF00"/>
                </a:highlight>
              </a:rPr>
              <a:t>„Общности на грижата - Транснационални многостепенни подходи за трансформиращи промени в сектора на домашните грижи и развитието на общностите в Дунавския регион“, създадена в резултат на работата по проект, финансиран от програма Дунав (Интеррег) на Европейската комисия с водещ партньор Дякония Баден (Diakonie Baden).</a:t>
            </a: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sz="1400" dirty="0">
                <a:highlight>
                  <a:srgbClr val="00FF00"/>
                </a:highlight>
              </a:rPr>
              <a:t>Подписани 2 бр. нови </a:t>
            </a:r>
            <a:r>
              <a:rPr lang="ru-RU" sz="1400" b="1" dirty="0">
                <a:highlight>
                  <a:srgbClr val="00FF00"/>
                </a:highlight>
              </a:rPr>
              <a:t>споразумения за сътрудничество </a:t>
            </a:r>
            <a:r>
              <a:rPr lang="ru-RU" sz="1400" dirty="0">
                <a:highlight>
                  <a:srgbClr val="00FF00"/>
                </a:highlight>
              </a:rPr>
              <a:t>– с Хайделбергския университет – Германия, с Институт по философия и социология към Българската академия на науките;</a:t>
            </a:r>
          </a:p>
          <a:p>
            <a:pPr marL="0" indent="0" algn="just">
              <a:lnSpc>
                <a:spcPct val="80000"/>
              </a:lnSpc>
              <a:spcBef>
                <a:spcPts val="600"/>
              </a:spcBef>
              <a:buNone/>
            </a:pPr>
            <a:r>
              <a:rPr lang="ru-RU" sz="1400" dirty="0">
                <a:highlight>
                  <a:srgbClr val="00FF00"/>
                </a:highlight>
              </a:rPr>
              <a:t>Организирана е и проведена с</a:t>
            </a:r>
            <a:r>
              <a:rPr lang="ru-RU" sz="1400" b="1" dirty="0">
                <a:highlight>
                  <a:srgbClr val="00FF00"/>
                </a:highlight>
              </a:rPr>
              <a:t>реща-дискусия</a:t>
            </a:r>
            <a:r>
              <a:rPr lang="ru-RU" sz="1400" dirty="0">
                <a:highlight>
                  <a:srgbClr val="00FF00"/>
                </a:highlight>
              </a:rPr>
              <a:t> за насърчаване на сътрудничеството в областта на научните изследвания, прилагането на резултатите от тях, обмен на добри практики и трансфер на знания, 15 май в Русенски университет „Ангел Кънчев“, зала 2Г.204, с над 70 представители на публични организации, университети, неправителствени организации и асоциации от България, Германия, Австрия, Хърватска, Босна и Херцеговина, Словения, Сърбия, Румъния, Унгария, Молдова</a:t>
            </a:r>
          </a:p>
          <a:p>
            <a:pPr marL="0" indent="0" algn="just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400" dirty="0"/>
              <a:t> 	</a:t>
            </a:r>
            <a:r>
              <a:rPr lang="ru-RU" sz="1800" b="1" dirty="0">
                <a:solidFill>
                  <a:srgbClr val="FF0000"/>
                </a:solidFill>
              </a:rPr>
              <a:t>НАПРЕДЪК ПО </a:t>
            </a:r>
            <a:r>
              <a:rPr lang="en-US" sz="1800" b="1" dirty="0">
                <a:solidFill>
                  <a:srgbClr val="FF0000"/>
                </a:solidFill>
              </a:rPr>
              <a:t>WP</a:t>
            </a:r>
            <a:r>
              <a:rPr lang="bg-BG" sz="1800" b="1" dirty="0">
                <a:solidFill>
                  <a:srgbClr val="FF0000"/>
                </a:solidFill>
              </a:rPr>
              <a:t>4:</a:t>
            </a:r>
            <a:endParaRPr lang="en-US" sz="1800" b="1" dirty="0">
              <a:solidFill>
                <a:srgbClr val="FF0000"/>
              </a:solidFill>
            </a:endParaRPr>
          </a:p>
          <a:p>
            <a:pPr lvl="0" algn="just">
              <a:lnSpc>
                <a:spcPct val="70000"/>
              </a:lnSpc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bg-BG" sz="1800" b="1" dirty="0">
                <a:solidFill>
                  <a:srgbClr val="FF0000"/>
                </a:solidFill>
              </a:rPr>
              <a:t>100 %</a:t>
            </a:r>
            <a:r>
              <a:rPr lang="bg-BG" sz="1800" dirty="0">
                <a:solidFill>
                  <a:srgbClr val="FF0000"/>
                </a:solidFill>
              </a:rPr>
              <a:t> от поставените задачи  до края на 2025 г.; </a:t>
            </a:r>
          </a:p>
          <a:p>
            <a:pPr lvl="0" algn="just">
              <a:lnSpc>
                <a:spcPct val="70000"/>
              </a:lnSpc>
              <a:spcBef>
                <a:spcPts val="300"/>
              </a:spcBef>
              <a:spcAft>
                <a:spcPts val="300"/>
              </a:spcAft>
              <a:buFontTx/>
              <a:buChar char="-"/>
            </a:pPr>
            <a:r>
              <a:rPr lang="bg-BG" sz="1800" b="1" dirty="0">
                <a:solidFill>
                  <a:srgbClr val="FF0000"/>
                </a:solidFill>
              </a:rPr>
              <a:t>100 </a:t>
            </a:r>
            <a:r>
              <a:rPr lang="en-US" sz="1800" b="1" dirty="0">
                <a:solidFill>
                  <a:srgbClr val="FF0000"/>
                </a:solidFill>
              </a:rPr>
              <a:t>%</a:t>
            </a:r>
            <a:r>
              <a:rPr lang="bg-BG" sz="1800" dirty="0">
                <a:solidFill>
                  <a:srgbClr val="FF0000"/>
                </a:solidFill>
              </a:rPr>
              <a:t> от поставените задачи до края на проекта</a:t>
            </a:r>
            <a:endParaRPr lang="bg-BG" sz="2400" dirty="0">
              <a:solidFill>
                <a:prstClr val="black"/>
              </a:solidFill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2181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501650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xmlns="" id="{92417763-8C21-44D3-8FB6-0944A30016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7818319"/>
              </p:ext>
            </p:extLst>
          </p:nvPr>
        </p:nvGraphicFramePr>
        <p:xfrm>
          <a:off x="134471" y="1021976"/>
          <a:ext cx="11417684" cy="50484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1920">
                  <a:extLst>
                    <a:ext uri="{9D8B030D-6E8A-4147-A177-3AD203B41FA5}">
                      <a16:colId xmlns:a16="http://schemas.microsoft.com/office/drawing/2014/main" xmlns="" val="1890845660"/>
                    </a:ext>
                  </a:extLst>
                </a:gridCol>
                <a:gridCol w="1155788">
                  <a:extLst>
                    <a:ext uri="{9D8B030D-6E8A-4147-A177-3AD203B41FA5}">
                      <a16:colId xmlns:a16="http://schemas.microsoft.com/office/drawing/2014/main" xmlns="" val="1414053480"/>
                    </a:ext>
                  </a:extLst>
                </a:gridCol>
                <a:gridCol w="1173708">
                  <a:extLst>
                    <a:ext uri="{9D8B030D-6E8A-4147-A177-3AD203B41FA5}">
                      <a16:colId xmlns:a16="http://schemas.microsoft.com/office/drawing/2014/main" xmlns="" val="2253758055"/>
                    </a:ext>
                  </a:extLst>
                </a:gridCol>
                <a:gridCol w="1162327">
                  <a:extLst>
                    <a:ext uri="{9D8B030D-6E8A-4147-A177-3AD203B41FA5}">
                      <a16:colId xmlns:a16="http://schemas.microsoft.com/office/drawing/2014/main" xmlns="" val="1901483222"/>
                    </a:ext>
                  </a:extLst>
                </a:gridCol>
                <a:gridCol w="1163941">
                  <a:extLst>
                    <a:ext uri="{9D8B030D-6E8A-4147-A177-3AD203B41FA5}">
                      <a16:colId xmlns:a16="http://schemas.microsoft.com/office/drawing/2014/main" xmlns="" val="3607465897"/>
                    </a:ext>
                  </a:extLst>
                </a:gridCol>
              </a:tblGrid>
              <a:tr h="33149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1" u="none" strike="noStrike" dirty="0">
                          <a:effectLst/>
                        </a:rPr>
                        <a:t>Индикатор</a:t>
                      </a:r>
                      <a:endParaRPr lang="bg-BG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1" u="none" strike="noStrike" dirty="0">
                          <a:effectLst/>
                        </a:rPr>
                        <a:t>Базова стойност към 2020</a:t>
                      </a:r>
                      <a:endParaRPr lang="bg-BG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1" u="none" strike="noStrike" dirty="0">
                          <a:effectLst/>
                        </a:rPr>
                        <a:t>Целева стойност 2025</a:t>
                      </a:r>
                      <a:endParaRPr lang="bg-BG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Отчет 06.2025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Прогноза 12.2025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11404061"/>
                  </a:ext>
                </a:extLst>
              </a:tr>
              <a:tr h="87788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u="none" strike="noStrike" dirty="0">
                          <a:effectLst/>
                        </a:rPr>
                        <a:t>Брой научни публикации (индексирани в WoS)Качество на научните изследвания в предложената секторна специализация (Web of Science, Потвърждение за приети за публикуване материали в издания,реферирани в Web of Science)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800" u="none" strike="noStrike" dirty="0">
                          <a:effectLst/>
                        </a:rPr>
                        <a:t> </a:t>
                      </a:r>
                      <a:r>
                        <a:rPr lang="en-US" sz="1800" b="1" u="none" strike="noStrike" dirty="0">
                          <a:effectLst/>
                        </a:rPr>
                        <a:t>13</a:t>
                      </a:r>
                      <a:endParaRPr lang="bg-BG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800" u="none" strike="noStrike" dirty="0">
                          <a:effectLst/>
                        </a:rPr>
                        <a:t> </a:t>
                      </a:r>
                      <a:r>
                        <a:rPr lang="bg-BG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11</a:t>
                      </a:r>
                      <a:r>
                        <a:rPr lang="bg-BG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+</a:t>
                      </a:r>
                      <a:r>
                        <a:rPr lang="bg-BG" sz="1800" b="1" u="none" strike="noStrike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endParaRPr lang="bg-BG" sz="1800" b="1" i="0" u="none" strike="noStrike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u="none" strike="noStrike" dirty="0">
                          <a:effectLst/>
                        </a:rPr>
                        <a:t> </a:t>
                      </a:r>
                      <a:r>
                        <a:rPr lang="bg-BG" sz="1800" b="1" u="none" strike="noStrike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</a:rPr>
                        <a:t>6</a:t>
                      </a:r>
                      <a:r>
                        <a:rPr lang="bg-BG" dirty="0"/>
                        <a:t>+</a:t>
                      </a:r>
                      <a:r>
                        <a:rPr lang="bg-BG" sz="1800" b="1" u="none" strike="noStrike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654635499"/>
                  </a:ext>
                </a:extLst>
              </a:tr>
              <a:tr h="292629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u="none" strike="noStrike" dirty="0">
                          <a:effectLst/>
                        </a:rPr>
                        <a:t>Патентни заявки (Патентна активност и приложни разработки)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u="none" strike="noStrike" dirty="0">
                          <a:effectLst/>
                        </a:rPr>
                        <a:t> </a:t>
                      </a:r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u="none" strike="noStrike" dirty="0">
                          <a:effectLst/>
                        </a:rPr>
                        <a:t> </a:t>
                      </a:r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706839250"/>
                  </a:ext>
                </a:extLst>
              </a:tr>
              <a:tr h="46104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u="none" strike="noStrike" dirty="0">
                          <a:effectLst/>
                        </a:rPr>
                        <a:t>Брой водещи изследователи (Висока квалификация на кадрите в областите на секторната специализация)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u="none" strike="noStrike" dirty="0">
                          <a:effectLst/>
                        </a:rPr>
                        <a:t> 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1" u="none" strike="noStrike" dirty="0">
                          <a:effectLst/>
                        </a:rPr>
                        <a:t> </a:t>
                      </a:r>
                      <a:r>
                        <a:rPr lang="en-US" sz="1600" b="1" u="none" strike="noStrike" dirty="0">
                          <a:effectLst/>
                        </a:rPr>
                        <a:t>3</a:t>
                      </a:r>
                      <a:endParaRPr lang="bg-BG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bg-BG" sz="16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2+</a:t>
                      </a:r>
                      <a:r>
                        <a:rPr lang="en-US" sz="16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bg-BG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+?</a:t>
                      </a:r>
                      <a:endParaRPr lang="bg-BG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902346070"/>
                  </a:ext>
                </a:extLst>
              </a:tr>
              <a:tr h="12893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u="none" strike="noStrike" dirty="0">
                          <a:effectLst/>
                        </a:rPr>
                        <a:t>Брой млади учени/постдокторанти, участващи в изследваниятаПривличане на млади учени и повишаване на квалификацията им запровеждане на приложни научни изследвания (Отчет на Програмата, сключени договори с млади учени/постдокторанти,участващи в изследванията на научните групи.) учени/постдокторанти,участващи в изследванията на научните групи.)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u="none" strike="noStrike" dirty="0">
                          <a:effectLst/>
                        </a:rPr>
                        <a:t> 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1" u="none" strike="noStrike" dirty="0">
                          <a:effectLst/>
                        </a:rPr>
                        <a:t> </a:t>
                      </a:r>
                      <a:r>
                        <a:rPr lang="en-US" sz="1600" b="1" u="none" strike="noStrike" dirty="0">
                          <a:effectLst/>
                        </a:rPr>
                        <a:t>2</a:t>
                      </a:r>
                      <a:endParaRPr lang="bg-BG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bg-BG" sz="1600" b="1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bg-BG" sz="16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3271820811"/>
                  </a:ext>
                </a:extLst>
              </a:tr>
              <a:tr h="87788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u="none" strike="noStrike" dirty="0">
                          <a:effectLst/>
                        </a:rPr>
                        <a:t>Споразумения/проекти с индустрията (Привлечено външно финансиране и индустриална подкрепа (Подписани нови споразумения и/или инициирани съвместни проекти с представители на заинтересованите страни от индустриите.)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u="none" strike="noStrike" dirty="0">
                          <a:effectLst/>
                        </a:rPr>
                        <a:t> 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800" b="1" u="none" strike="noStrike" dirty="0">
                          <a:effectLst/>
                        </a:rPr>
                        <a:t> 1</a:t>
                      </a:r>
                      <a:endParaRPr lang="bg-BG" sz="18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800" b="1" u="none" strike="noStrike" dirty="0">
                          <a:effectLst/>
                        </a:rPr>
                        <a:t> 0</a:t>
                      </a:r>
                      <a:endParaRPr lang="bg-BG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854445382"/>
                  </a:ext>
                </a:extLst>
              </a:tr>
              <a:tr h="78034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u="none" strike="noStrike" dirty="0">
                          <a:effectLst/>
                        </a:rPr>
                        <a:t>Участие в международни мрежи или проекти (Международна активност и участие в мрежи (Подписани международни споразумения с цел реализиране на участие в международни мрежи и/или проекти.)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bg-BG" sz="1600" u="none" strike="noStrike" dirty="0">
                          <a:effectLst/>
                        </a:rPr>
                        <a:t> </a:t>
                      </a:r>
                      <a:endParaRPr lang="bg-BG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u="none" strike="noStrike" dirty="0">
                          <a:effectLst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bg-BG" sz="1800" b="1" u="none" strike="noStrike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bg-BG" sz="1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g-BG" sz="1800" b="1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xmlns="" val="238441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48812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bg-BG" i="1" dirty="0">
                <a:solidFill>
                  <a:schemeClr val="accent1">
                    <a:lumMod val="75000"/>
                  </a:schemeClr>
                </a:solidFill>
              </a:rPr>
              <a:t>Проф. дн Миглена Колева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bg-BG" dirty="0"/>
              <a:t>– общ брой публикации за периода – </a:t>
            </a:r>
            <a:r>
              <a:rPr lang="bg-BG" b="1" dirty="0"/>
              <a:t>3 бр</a:t>
            </a:r>
            <a:r>
              <a:rPr lang="bg-BG" dirty="0"/>
              <a:t>.</a:t>
            </a:r>
          </a:p>
          <a:p>
            <a:pPr marL="0" indent="0">
              <a:buNone/>
            </a:pPr>
            <a:r>
              <a:rPr lang="bg-BG" dirty="0"/>
              <a:t>–  от тях в съавторство – </a:t>
            </a:r>
            <a:r>
              <a:rPr lang="bg-BG" b="1" dirty="0"/>
              <a:t>3 бр</a:t>
            </a:r>
            <a:r>
              <a:rPr lang="bg-BG" dirty="0"/>
              <a:t>. = </a:t>
            </a:r>
            <a:r>
              <a:rPr lang="bg-BG" b="1" dirty="0"/>
              <a:t>1.5 бр</a:t>
            </a:r>
            <a:r>
              <a:rPr lang="bg-BG" dirty="0"/>
              <a:t>. </a:t>
            </a:r>
          </a:p>
          <a:p>
            <a:pPr>
              <a:spcBef>
                <a:spcPts val="1800"/>
              </a:spcBef>
            </a:pPr>
            <a:r>
              <a:rPr lang="bg-BG" dirty="0"/>
              <a:t>Бр. публикувани и вече индексирани във </a:t>
            </a:r>
            <a:r>
              <a:rPr lang="en-US" dirty="0" err="1"/>
              <a:t>WoS</a:t>
            </a:r>
            <a:r>
              <a:rPr lang="bg-BG" dirty="0"/>
              <a:t> публикации – 3/</a:t>
            </a:r>
            <a:r>
              <a:rPr lang="bg-BG" b="1" dirty="0"/>
              <a:t>1.5 бр.</a:t>
            </a:r>
          </a:p>
          <a:p>
            <a:r>
              <a:rPr lang="bg-BG" dirty="0"/>
              <a:t>Бр. приети за публикуване</a:t>
            </a:r>
            <a:r>
              <a:rPr lang="en-US" dirty="0"/>
              <a:t> </a:t>
            </a:r>
            <a:r>
              <a:rPr lang="bg-BG" dirty="0"/>
              <a:t>след рецензиране – </a:t>
            </a:r>
            <a:r>
              <a:rPr lang="bg-BG" b="1" dirty="0"/>
              <a:t>0 бр</a:t>
            </a:r>
            <a:r>
              <a:rPr lang="bg-BG" dirty="0"/>
              <a:t>.</a:t>
            </a:r>
          </a:p>
          <a:p>
            <a:r>
              <a:rPr lang="bg-BG" dirty="0"/>
              <a:t>Бр. в процес на рецензиране – </a:t>
            </a:r>
            <a:r>
              <a:rPr lang="bg-BG" b="1" dirty="0"/>
              <a:t>1 /0.5 бр.</a:t>
            </a:r>
          </a:p>
          <a:p>
            <a:r>
              <a:rPr lang="bg-BG" dirty="0"/>
              <a:t>Бр. приети </a:t>
            </a:r>
            <a:r>
              <a:rPr lang="bg-BG" dirty="0" err="1"/>
              <a:t>абстракти</a:t>
            </a:r>
            <a:r>
              <a:rPr lang="bg-BG" dirty="0"/>
              <a:t> -  </a:t>
            </a:r>
            <a:r>
              <a:rPr lang="bg-BG" b="1" dirty="0"/>
              <a:t>0 бр.</a:t>
            </a:r>
          </a:p>
          <a:p>
            <a:r>
              <a:rPr lang="bg-BG" dirty="0"/>
              <a:t>Бр. в процес на разработка – </a:t>
            </a:r>
            <a:r>
              <a:rPr lang="en-US" b="1" dirty="0"/>
              <a:t>1</a:t>
            </a:r>
            <a:r>
              <a:rPr lang="en-US" dirty="0"/>
              <a:t>/</a:t>
            </a:r>
            <a:r>
              <a:rPr lang="bg-BG" b="1" dirty="0"/>
              <a:t>0.5 бр.</a:t>
            </a:r>
          </a:p>
          <a:p>
            <a:r>
              <a:rPr lang="bg-BG" dirty="0"/>
              <a:t>Планиран брой публикации за периода март-юни 2025: </a:t>
            </a:r>
            <a:r>
              <a:rPr lang="bg-BG" b="1" dirty="0"/>
              <a:t>3 бр</a:t>
            </a:r>
            <a:r>
              <a:rPr lang="bg-BG" dirty="0"/>
              <a:t>.</a:t>
            </a:r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1443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85107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8549"/>
            <a:ext cx="10515600" cy="4498675"/>
          </a:xfrm>
        </p:spPr>
        <p:txBody>
          <a:bodyPr>
            <a:normAutofit fontScale="92500" lnSpcReduction="10000"/>
          </a:bodyPr>
          <a:lstStyle/>
          <a:p>
            <a:r>
              <a:rPr lang="bg-BG" i="1" dirty="0">
                <a:solidFill>
                  <a:schemeClr val="accent1">
                    <a:lumMod val="75000"/>
                  </a:schemeClr>
                </a:solidFill>
              </a:rPr>
              <a:t>Проф. д-р Любен Вълков 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bg-BG" sz="3700" dirty="0"/>
              <a:t>– </a:t>
            </a:r>
            <a:r>
              <a:rPr lang="bg-BG" dirty="0"/>
              <a:t>общ брой публикации за периода – </a:t>
            </a:r>
            <a:r>
              <a:rPr lang="bg-BG" b="1" dirty="0"/>
              <a:t>3 бр</a:t>
            </a:r>
            <a:r>
              <a:rPr lang="bg-BG" dirty="0"/>
              <a:t>.</a:t>
            </a:r>
          </a:p>
          <a:p>
            <a:pPr marL="0" indent="0">
              <a:buNone/>
            </a:pPr>
            <a:r>
              <a:rPr lang="bg-BG" dirty="0"/>
              <a:t>–  от тях в съавторство – </a:t>
            </a:r>
            <a:r>
              <a:rPr lang="bg-BG" b="1" dirty="0"/>
              <a:t>3 бр</a:t>
            </a:r>
            <a:r>
              <a:rPr lang="bg-BG" dirty="0"/>
              <a:t>. = </a:t>
            </a:r>
            <a:r>
              <a:rPr lang="bg-BG" b="1" dirty="0"/>
              <a:t>1.5 бр</a:t>
            </a:r>
            <a:r>
              <a:rPr lang="bg-BG" dirty="0"/>
              <a:t>. </a:t>
            </a:r>
          </a:p>
          <a:p>
            <a:pPr>
              <a:spcBef>
                <a:spcPts val="1800"/>
              </a:spcBef>
            </a:pPr>
            <a:r>
              <a:rPr lang="bg-BG" dirty="0"/>
              <a:t>Бр. публикувани и вече индексирани във </a:t>
            </a:r>
            <a:r>
              <a:rPr lang="en-US" dirty="0" err="1"/>
              <a:t>WoS</a:t>
            </a:r>
            <a:r>
              <a:rPr lang="bg-BG" dirty="0"/>
              <a:t> публикации – </a:t>
            </a:r>
            <a:r>
              <a:rPr lang="bg-BG" b="1" dirty="0"/>
              <a:t>3/1.5 бр.</a:t>
            </a:r>
          </a:p>
          <a:p>
            <a:r>
              <a:rPr lang="bg-BG" dirty="0"/>
              <a:t>Бр. приети за публикуване</a:t>
            </a:r>
            <a:r>
              <a:rPr lang="en-US" dirty="0"/>
              <a:t> </a:t>
            </a:r>
            <a:r>
              <a:rPr lang="bg-BG" dirty="0"/>
              <a:t>след рецензиране – </a:t>
            </a:r>
            <a:r>
              <a:rPr lang="bg-BG" b="1" dirty="0"/>
              <a:t>0 бр</a:t>
            </a:r>
            <a:r>
              <a:rPr lang="bg-BG" dirty="0"/>
              <a:t>.</a:t>
            </a:r>
          </a:p>
          <a:p>
            <a:r>
              <a:rPr lang="bg-BG" dirty="0"/>
              <a:t>Бр. в процес на рецензиране – </a:t>
            </a:r>
            <a:r>
              <a:rPr lang="bg-BG" b="1" dirty="0"/>
              <a:t>1 /0.5  бр.</a:t>
            </a:r>
          </a:p>
          <a:p>
            <a:r>
              <a:rPr lang="bg-BG" dirty="0"/>
              <a:t>Бр. приети </a:t>
            </a:r>
            <a:r>
              <a:rPr lang="bg-BG" dirty="0" err="1"/>
              <a:t>абстракти</a:t>
            </a:r>
            <a:r>
              <a:rPr lang="bg-BG" dirty="0"/>
              <a:t> -  </a:t>
            </a:r>
            <a:r>
              <a:rPr lang="bg-BG" b="1" dirty="0"/>
              <a:t>0 бр.</a:t>
            </a:r>
          </a:p>
          <a:p>
            <a:r>
              <a:rPr lang="bg-BG" dirty="0"/>
              <a:t>Бр. в процес на разработка – </a:t>
            </a:r>
            <a:r>
              <a:rPr lang="bg-BG" b="1" dirty="0"/>
              <a:t>1/</a:t>
            </a:r>
            <a:r>
              <a:rPr lang="en-US" b="1" dirty="0"/>
              <a:t>0.5 </a:t>
            </a:r>
            <a:r>
              <a:rPr lang="bg-BG" b="1" dirty="0" err="1"/>
              <a:t>бр</a:t>
            </a:r>
            <a:r>
              <a:rPr lang="en-US" dirty="0"/>
              <a:t>.</a:t>
            </a:r>
            <a:endParaRPr lang="bg-BG" b="1" dirty="0"/>
          </a:p>
          <a:p>
            <a:r>
              <a:rPr lang="bg-BG" dirty="0"/>
              <a:t>Планиран брой публикации за периода март-юни 2025: </a:t>
            </a:r>
            <a:r>
              <a:rPr lang="bg-BG" b="1" dirty="0"/>
              <a:t>3 бр</a:t>
            </a:r>
            <a:r>
              <a:rPr lang="bg-BG" dirty="0"/>
              <a:t>.</a:t>
            </a: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8867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6"/>
            <a:ext cx="10515600" cy="4351338"/>
          </a:xfrm>
        </p:spPr>
        <p:txBody>
          <a:bodyPr>
            <a:normAutofit fontScale="85000" lnSpcReduction="10000"/>
          </a:bodyPr>
          <a:lstStyle/>
          <a:p>
            <a:r>
              <a:rPr lang="bg-BG" sz="3100" i="1" dirty="0">
                <a:solidFill>
                  <a:schemeClr val="accent1">
                    <a:lumMod val="75000"/>
                  </a:schemeClr>
                </a:solidFill>
              </a:rPr>
              <a:t>Доц. д-р Юрий </a:t>
            </a:r>
            <a:r>
              <a:rPr lang="bg-BG" sz="3100" i="1" dirty="0" err="1">
                <a:solidFill>
                  <a:schemeClr val="accent1">
                    <a:lumMod val="75000"/>
                  </a:schemeClr>
                </a:solidFill>
              </a:rPr>
              <a:t>Кандиларов</a:t>
            </a:r>
            <a:endParaRPr lang="bg-BG" sz="3100" i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bg-BG" sz="3100" dirty="0"/>
              <a:t>– общ брой публикации за периода – </a:t>
            </a:r>
            <a:r>
              <a:rPr lang="bg-BG" sz="3100" b="1" dirty="0"/>
              <a:t>1 бр</a:t>
            </a:r>
            <a:r>
              <a:rPr lang="bg-BG" sz="3100" dirty="0"/>
              <a:t>.</a:t>
            </a:r>
          </a:p>
          <a:p>
            <a:pPr marL="0" indent="0">
              <a:buNone/>
            </a:pPr>
            <a:r>
              <a:rPr lang="bg-BG" sz="3100" dirty="0"/>
              <a:t>–  от тях в съавторство– </a:t>
            </a:r>
            <a:r>
              <a:rPr lang="bg-BG" sz="3100" b="1" dirty="0"/>
              <a:t>1 бр</a:t>
            </a:r>
            <a:r>
              <a:rPr lang="bg-BG" sz="3100" dirty="0"/>
              <a:t>.= </a:t>
            </a:r>
            <a:r>
              <a:rPr lang="bg-BG" sz="3100" b="1" dirty="0"/>
              <a:t>0.25 бр.</a:t>
            </a:r>
          </a:p>
          <a:p>
            <a:pPr>
              <a:spcBef>
                <a:spcPts val="1800"/>
              </a:spcBef>
            </a:pPr>
            <a:r>
              <a:rPr lang="bg-BG" sz="3100" dirty="0"/>
              <a:t>Бр. публикувани и вече индексирани във </a:t>
            </a:r>
            <a:r>
              <a:rPr lang="en-US" sz="3100" dirty="0" err="1"/>
              <a:t>WoS</a:t>
            </a:r>
            <a:r>
              <a:rPr lang="bg-BG" sz="3100" dirty="0"/>
              <a:t> публикации – </a:t>
            </a:r>
            <a:r>
              <a:rPr lang="bg-BG" sz="3100" b="1" dirty="0"/>
              <a:t>0 бр.</a:t>
            </a:r>
          </a:p>
          <a:p>
            <a:r>
              <a:rPr lang="bg-BG" sz="3100" dirty="0"/>
              <a:t>Бр. приети за публикуване</a:t>
            </a:r>
            <a:r>
              <a:rPr lang="en-US" sz="3100" dirty="0"/>
              <a:t> </a:t>
            </a:r>
            <a:r>
              <a:rPr lang="bg-BG" sz="3100" dirty="0"/>
              <a:t>след рецензиране – </a:t>
            </a:r>
            <a:r>
              <a:rPr lang="bg-BG" sz="3100" b="1" dirty="0"/>
              <a:t>1/ 0.25 бр</a:t>
            </a:r>
            <a:r>
              <a:rPr lang="bg-BG" sz="3100" dirty="0"/>
              <a:t>.</a:t>
            </a:r>
          </a:p>
          <a:p>
            <a:r>
              <a:rPr lang="bg-BG" sz="3100" dirty="0"/>
              <a:t>Бр. в процес на рецензиране – </a:t>
            </a:r>
            <a:r>
              <a:rPr lang="bg-BG" sz="3100" b="1" dirty="0"/>
              <a:t>0 бр.</a:t>
            </a:r>
          </a:p>
          <a:p>
            <a:r>
              <a:rPr lang="bg-BG" sz="3100" dirty="0"/>
              <a:t>Бр. приети </a:t>
            </a:r>
            <a:r>
              <a:rPr lang="bg-BG" sz="3100" dirty="0" err="1"/>
              <a:t>абстракти</a:t>
            </a:r>
            <a:r>
              <a:rPr lang="bg-BG" sz="3100" dirty="0"/>
              <a:t> -  </a:t>
            </a:r>
            <a:r>
              <a:rPr lang="bg-BG" sz="3100" b="1" dirty="0"/>
              <a:t>0 бр.</a:t>
            </a:r>
          </a:p>
          <a:p>
            <a:r>
              <a:rPr lang="bg-BG" sz="3100" dirty="0"/>
              <a:t>Бр. в процес на разработка – </a:t>
            </a:r>
            <a:r>
              <a:rPr lang="bg-BG" sz="3100" b="1" dirty="0"/>
              <a:t>2</a:t>
            </a:r>
            <a:r>
              <a:rPr lang="bg-BG" sz="3100" dirty="0"/>
              <a:t>/</a:t>
            </a:r>
            <a:r>
              <a:rPr lang="bg-BG" sz="3100" b="1" dirty="0"/>
              <a:t>1 бр. </a:t>
            </a:r>
          </a:p>
          <a:p>
            <a:r>
              <a:rPr lang="bg-BG" sz="3100" dirty="0"/>
              <a:t>Планиран брой публикации за периода март –юни 2025: </a:t>
            </a:r>
            <a:r>
              <a:rPr lang="bg-BG" sz="3100" b="1" dirty="0"/>
              <a:t>1 бр.</a:t>
            </a:r>
          </a:p>
          <a:p>
            <a:pPr marL="0" indent="0" algn="just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31064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bg-BG" i="1" dirty="0">
                <a:solidFill>
                  <a:schemeClr val="accent1">
                    <a:lumMod val="75000"/>
                  </a:schemeClr>
                </a:solidFill>
              </a:rPr>
              <a:t>Доц. д-р Юлия </a:t>
            </a:r>
            <a:r>
              <a:rPr lang="bg-BG" i="1" dirty="0" err="1">
                <a:solidFill>
                  <a:schemeClr val="accent1">
                    <a:lumMod val="75000"/>
                  </a:schemeClr>
                </a:solidFill>
              </a:rPr>
              <a:t>Чапарова</a:t>
            </a:r>
            <a:r>
              <a:rPr lang="bg-BG" i="1" dirty="0">
                <a:solidFill>
                  <a:schemeClr val="accent1">
                    <a:lumMod val="75000"/>
                  </a:schemeClr>
                </a:solidFill>
              </a:rPr>
              <a:t> (неплатен отпуск от 01.11.2024-31.07.2025)</a:t>
            </a:r>
            <a:endParaRPr lang="bg-BG" sz="1700" i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bg-BG" dirty="0"/>
              <a:t>– общ брой публикации за периода – </a:t>
            </a:r>
            <a:r>
              <a:rPr lang="bg-BG" b="1" dirty="0"/>
              <a:t>0 бр</a:t>
            </a:r>
            <a:r>
              <a:rPr lang="bg-BG" dirty="0"/>
              <a:t>.</a:t>
            </a:r>
          </a:p>
          <a:p>
            <a:pPr marL="0" indent="0">
              <a:buNone/>
            </a:pPr>
            <a:r>
              <a:rPr lang="bg-BG" dirty="0"/>
              <a:t>–  от тях в съавторство  </a:t>
            </a:r>
            <a:r>
              <a:rPr lang="bg-BG" b="1" dirty="0"/>
              <a:t>0 бр</a:t>
            </a:r>
            <a:r>
              <a:rPr lang="bg-BG" dirty="0"/>
              <a:t>. </a:t>
            </a:r>
          </a:p>
          <a:p>
            <a:pPr>
              <a:spcBef>
                <a:spcPts val="1800"/>
              </a:spcBef>
            </a:pPr>
            <a:r>
              <a:rPr lang="bg-BG" dirty="0"/>
              <a:t>Бр. публикувани и вече индексирани във </a:t>
            </a:r>
            <a:r>
              <a:rPr lang="en-US" dirty="0" err="1"/>
              <a:t>WoS</a:t>
            </a:r>
            <a:r>
              <a:rPr lang="bg-BG" dirty="0"/>
              <a:t> публикации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за публикуване</a:t>
            </a:r>
            <a:r>
              <a:rPr lang="en-US" dirty="0"/>
              <a:t> </a:t>
            </a:r>
            <a:r>
              <a:rPr lang="bg-BG" dirty="0"/>
              <a:t>след рецензиране – </a:t>
            </a:r>
            <a:r>
              <a:rPr lang="bg-BG" b="1" dirty="0"/>
              <a:t>0 бр</a:t>
            </a:r>
            <a:r>
              <a:rPr lang="bg-BG" dirty="0"/>
              <a:t>.</a:t>
            </a:r>
          </a:p>
          <a:p>
            <a:r>
              <a:rPr lang="bg-BG" dirty="0"/>
              <a:t>Бр. в процес на рецензиране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</a:t>
            </a:r>
            <a:r>
              <a:rPr lang="bg-BG" dirty="0" err="1"/>
              <a:t>абстракти</a:t>
            </a:r>
            <a:r>
              <a:rPr lang="bg-BG" dirty="0"/>
              <a:t> -  </a:t>
            </a:r>
            <a:r>
              <a:rPr lang="bg-BG" b="1" dirty="0"/>
              <a:t>0 бр.</a:t>
            </a:r>
          </a:p>
          <a:p>
            <a:r>
              <a:rPr lang="bg-BG" dirty="0"/>
              <a:t>Бр. в процес на разработка – </a:t>
            </a:r>
            <a:r>
              <a:rPr lang="bg-BG" b="1" dirty="0"/>
              <a:t>1 бр. </a:t>
            </a:r>
          </a:p>
          <a:p>
            <a:r>
              <a:rPr lang="bg-BG" dirty="0"/>
              <a:t>Планиран брой публикации за периода януари –март 2025 – </a:t>
            </a:r>
            <a:r>
              <a:rPr lang="bg-BG" b="1" dirty="0"/>
              <a:t>0 бр.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58532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bg-BG" i="1" dirty="0">
                <a:solidFill>
                  <a:schemeClr val="accent1">
                    <a:lumMod val="75000"/>
                  </a:schemeClr>
                </a:solidFill>
              </a:rPr>
              <a:t>Гл. ас д-р Николай Димитров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bg-BG" dirty="0"/>
              <a:t>– общ брой публикации за периода – </a:t>
            </a:r>
            <a:r>
              <a:rPr lang="bg-BG" b="1" dirty="0"/>
              <a:t>0 бр</a:t>
            </a:r>
            <a:r>
              <a:rPr lang="bg-BG" dirty="0"/>
              <a:t>.</a:t>
            </a:r>
          </a:p>
          <a:p>
            <a:pPr marL="0" indent="0">
              <a:buNone/>
            </a:pPr>
            <a:r>
              <a:rPr lang="bg-BG" dirty="0"/>
              <a:t>–  от тях в съавторство – 0</a:t>
            </a:r>
            <a:r>
              <a:rPr lang="bg-BG" b="1" dirty="0"/>
              <a:t> бр</a:t>
            </a:r>
            <a:r>
              <a:rPr lang="bg-BG" dirty="0"/>
              <a:t>. </a:t>
            </a:r>
          </a:p>
          <a:p>
            <a:pPr>
              <a:spcBef>
                <a:spcPts val="1800"/>
              </a:spcBef>
            </a:pPr>
            <a:r>
              <a:rPr lang="bg-BG" dirty="0"/>
              <a:t>Бр. публикувани и вече индексирани във </a:t>
            </a:r>
            <a:r>
              <a:rPr lang="en-US" dirty="0" err="1"/>
              <a:t>WoS</a:t>
            </a:r>
            <a:r>
              <a:rPr lang="bg-BG" dirty="0"/>
              <a:t> публикации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за публикуване</a:t>
            </a:r>
            <a:r>
              <a:rPr lang="en-US" dirty="0"/>
              <a:t> </a:t>
            </a:r>
            <a:r>
              <a:rPr lang="bg-BG" dirty="0"/>
              <a:t>след рецензиране – </a:t>
            </a:r>
            <a:r>
              <a:rPr lang="bg-BG" b="1" dirty="0"/>
              <a:t>0 бр</a:t>
            </a:r>
            <a:r>
              <a:rPr lang="bg-BG" dirty="0"/>
              <a:t>.</a:t>
            </a:r>
          </a:p>
          <a:p>
            <a:r>
              <a:rPr lang="bg-BG" dirty="0"/>
              <a:t>Бр. в процес на рецензиране – </a:t>
            </a:r>
            <a:r>
              <a:rPr lang="bg-BG" b="1" dirty="0"/>
              <a:t>1 бр.</a:t>
            </a:r>
          </a:p>
          <a:p>
            <a:r>
              <a:rPr lang="bg-BG" dirty="0"/>
              <a:t>Бр. приети </a:t>
            </a:r>
            <a:r>
              <a:rPr lang="bg-BG" dirty="0" err="1"/>
              <a:t>абстракти</a:t>
            </a:r>
            <a:r>
              <a:rPr lang="bg-BG" dirty="0"/>
              <a:t> -  </a:t>
            </a:r>
            <a:r>
              <a:rPr lang="bg-BG" b="1" dirty="0"/>
              <a:t>0 бр.</a:t>
            </a:r>
          </a:p>
          <a:p>
            <a:r>
              <a:rPr lang="bg-BG" dirty="0"/>
              <a:t>Бр. в процес на разработка – </a:t>
            </a:r>
            <a:r>
              <a:rPr lang="bg-BG" b="1" dirty="0"/>
              <a:t>1 бр. </a:t>
            </a:r>
          </a:p>
          <a:p>
            <a:r>
              <a:rPr lang="bg-BG" dirty="0"/>
              <a:t>Планиран брой публикации за периода март – юни 2025– </a:t>
            </a:r>
            <a:r>
              <a:rPr lang="bg-BG" b="1" dirty="0"/>
              <a:t>1 бр</a:t>
            </a:r>
            <a:r>
              <a:rPr lang="bg-BG" dirty="0"/>
              <a:t>. </a:t>
            </a:r>
            <a:endParaRPr lang="bg-BG" b="1" dirty="0"/>
          </a:p>
          <a:p>
            <a:pPr marL="0" indent="0" algn="just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819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КРАТКО ПРЕДСТАВЯНЕ НА ЦЕЛИТЕ НА ИЗСЛЕДОВАТЕЛСКАТА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bg-BG" sz="6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Научни изследвания за разработване на иновативни или адаптиране на нови бизнес модели базирани на използване на нови и/или бързо навлизащи технологии за оптимизация на управленски процеси на избрани пилотни индустриални и </a:t>
            </a:r>
            <a:r>
              <a:rPr lang="bg-BG" sz="6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Utility</a:t>
            </a:r>
            <a:r>
              <a:rPr lang="bg-BG" sz="6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субекти;</a:t>
            </a:r>
            <a:endParaRPr lang="en-US" sz="6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bg-BG" sz="6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Разработване на трансформационни концептуални модели и методики за управление на промяната и риска при традиционни процеси и функции в бизнес и публичния сектор за въвеждане на социални иновации;</a:t>
            </a:r>
            <a:endParaRPr lang="en-US" sz="6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bg-BG" sz="6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Провеждане на научни изследвания за разработване, тестване и верификация в </a:t>
            </a:r>
            <a:r>
              <a:rPr lang="bg-BG" sz="6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симулационна</a:t>
            </a:r>
            <a:r>
              <a:rPr lang="bg-BG" sz="6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среда на нови концептуални модели, включително такива, базирани на </a:t>
            </a:r>
            <a:r>
              <a:rPr lang="bg-BG" sz="6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междусекторен</a:t>
            </a:r>
            <a:r>
              <a:rPr lang="bg-BG" sz="6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трансфер на знания и технологии, за предоставяне на социална подкрепа с фокус върху индивидуални потребности на конкретна целева група;</a:t>
            </a:r>
            <a:endParaRPr lang="en-US" sz="6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bg-BG" sz="6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Разработване на нови </a:t>
            </a:r>
            <a:r>
              <a:rPr lang="bg-BG" sz="6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асистивни</a:t>
            </a:r>
            <a:r>
              <a:rPr lang="bg-BG" sz="6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модели за вземане на решения с висока степен на социална значимост в кризисни контексти и изследване на ефективността и съвместимостта им (вкл. и разработване на нови методики за тяхното прилагане) за добро управление на публични политики в избрани пилотни обекти на местно и регионално ниво, както и изследване на организационния потенциал за хибридизация и дигитална трансформация на традиционни структури за генериране на иновативни управленски модели и методи.</a:t>
            </a:r>
            <a:endParaRPr lang="en-US" sz="6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bg-BG" sz="6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Трансфер на ноу-хау и знания, генерирани от научните изследвания и разработки за подобрено изграждане на бизнес и социални иновативни модели сред ангажираните институции и организации на различни нива.</a:t>
            </a:r>
            <a:endParaRPr lang="en-US" sz="6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bg-BG" sz="6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Повишаване обема и качеството на научната продукция на изследователската група и развитие на нейния капацитет чрез специализирани обучения, обмен на опит, трансфер на знание, развитие на млади учени.</a:t>
            </a:r>
            <a:endParaRPr lang="en-US" sz="6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3585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bg-BG" i="1" dirty="0">
                <a:solidFill>
                  <a:schemeClr val="accent1">
                    <a:lumMod val="75000"/>
                  </a:schemeClr>
                </a:solidFill>
              </a:rPr>
              <a:t>Гл. ас д-р Слави Георгиев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bg-BG" dirty="0"/>
              <a:t>– общ брой публикации за периода – </a:t>
            </a:r>
            <a:r>
              <a:rPr lang="bg-BG" b="1" dirty="0"/>
              <a:t>9 бр</a:t>
            </a:r>
            <a:r>
              <a:rPr lang="bg-BG" dirty="0"/>
              <a:t>.</a:t>
            </a:r>
          </a:p>
          <a:p>
            <a:pPr marL="0" indent="0">
              <a:buNone/>
            </a:pPr>
            <a:r>
              <a:rPr lang="bg-BG" dirty="0"/>
              <a:t>–  от тях в съавторство  - </a:t>
            </a:r>
            <a:r>
              <a:rPr lang="bg-BG" b="1" dirty="0"/>
              <a:t>9 бр</a:t>
            </a:r>
            <a:r>
              <a:rPr lang="bg-BG" dirty="0"/>
              <a:t>. =</a:t>
            </a:r>
            <a:r>
              <a:rPr lang="bg-BG" b="1" dirty="0"/>
              <a:t>6.41</a:t>
            </a:r>
            <a:r>
              <a:rPr lang="bg-BG" dirty="0"/>
              <a:t> </a:t>
            </a:r>
            <a:r>
              <a:rPr lang="bg-BG" b="1" dirty="0"/>
              <a:t>бр</a:t>
            </a:r>
            <a:r>
              <a:rPr lang="bg-BG" dirty="0"/>
              <a:t>.</a:t>
            </a:r>
          </a:p>
          <a:p>
            <a:pPr>
              <a:spcBef>
                <a:spcPts val="1800"/>
              </a:spcBef>
            </a:pPr>
            <a:r>
              <a:rPr lang="bg-BG" dirty="0"/>
              <a:t>Бр. публикувани, индексирани във </a:t>
            </a:r>
            <a:r>
              <a:rPr lang="en-US" dirty="0" err="1"/>
              <a:t>WoS</a:t>
            </a:r>
            <a:r>
              <a:rPr lang="bg-BG" dirty="0"/>
              <a:t> публикации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за публикуване</a:t>
            </a:r>
            <a:r>
              <a:rPr lang="en-US" dirty="0"/>
              <a:t> </a:t>
            </a:r>
            <a:r>
              <a:rPr lang="bg-BG" dirty="0"/>
              <a:t>след рецензиране – </a:t>
            </a:r>
            <a:r>
              <a:rPr lang="bg-BG" b="1" dirty="0"/>
              <a:t>9/ 6.41 бр</a:t>
            </a:r>
            <a:r>
              <a:rPr lang="bg-BG" dirty="0"/>
              <a:t>.</a:t>
            </a:r>
          </a:p>
          <a:p>
            <a:r>
              <a:rPr lang="bg-BG" dirty="0"/>
              <a:t>Бр. в процес на рецензиране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</a:t>
            </a:r>
            <a:r>
              <a:rPr lang="bg-BG" dirty="0" err="1"/>
              <a:t>абстракти</a:t>
            </a:r>
            <a:r>
              <a:rPr lang="bg-BG" dirty="0"/>
              <a:t> – </a:t>
            </a:r>
            <a:r>
              <a:rPr lang="bg-BG" b="1" dirty="0"/>
              <a:t>2</a:t>
            </a:r>
            <a:r>
              <a:rPr lang="bg-BG" dirty="0"/>
              <a:t> </a:t>
            </a:r>
            <a:r>
              <a:rPr lang="bg-BG" b="1" dirty="0"/>
              <a:t>бр.</a:t>
            </a:r>
          </a:p>
          <a:p>
            <a:r>
              <a:rPr lang="bg-BG" dirty="0"/>
              <a:t>Бр. в процес на разработка – </a:t>
            </a:r>
            <a:r>
              <a:rPr lang="bg-BG" b="1" dirty="0"/>
              <a:t>1/0.5 бр. </a:t>
            </a:r>
          </a:p>
          <a:p>
            <a:r>
              <a:rPr lang="bg-BG" dirty="0"/>
              <a:t>Планиран брой публикации за периода март-юни 2025– </a:t>
            </a:r>
            <a:r>
              <a:rPr lang="bg-BG" b="1" dirty="0"/>
              <a:t>2 бр</a:t>
            </a:r>
            <a:r>
              <a:rPr lang="bg-BG" dirty="0"/>
              <a:t>. </a:t>
            </a:r>
            <a:endParaRPr lang="bg-BG" b="1" dirty="0"/>
          </a:p>
          <a:p>
            <a:pPr marL="0" indent="0" algn="just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1427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bg-BG" i="1" dirty="0">
                <a:solidFill>
                  <a:schemeClr val="accent1">
                    <a:lumMod val="75000"/>
                  </a:schemeClr>
                </a:solidFill>
              </a:rPr>
              <a:t>Доц.  д-р Иван Георгиев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bg-BG" dirty="0"/>
              <a:t>– общ брой публикации за периода – </a:t>
            </a:r>
            <a:r>
              <a:rPr lang="en-US" dirty="0"/>
              <a:t>3</a:t>
            </a:r>
            <a:r>
              <a:rPr lang="bg-BG" b="1" dirty="0"/>
              <a:t> бр</a:t>
            </a:r>
            <a:r>
              <a:rPr lang="bg-BG" dirty="0"/>
              <a:t>.</a:t>
            </a:r>
          </a:p>
          <a:p>
            <a:pPr marL="0" indent="0">
              <a:buNone/>
            </a:pPr>
            <a:r>
              <a:rPr lang="bg-BG" dirty="0"/>
              <a:t>–  от тях в съавторство  - </a:t>
            </a:r>
            <a:r>
              <a:rPr lang="en-US" b="1" dirty="0"/>
              <a:t>3</a:t>
            </a:r>
            <a:r>
              <a:rPr lang="bg-BG" b="1" dirty="0"/>
              <a:t> бр</a:t>
            </a:r>
            <a:r>
              <a:rPr lang="bg-BG" dirty="0"/>
              <a:t>.</a:t>
            </a:r>
            <a:r>
              <a:rPr lang="en-US" dirty="0"/>
              <a:t>=</a:t>
            </a:r>
            <a:r>
              <a:rPr lang="bg-BG" dirty="0"/>
              <a:t> </a:t>
            </a:r>
            <a:r>
              <a:rPr lang="en-US" b="1" dirty="0"/>
              <a:t>0.91 </a:t>
            </a:r>
            <a:r>
              <a:rPr lang="bg-BG" b="1" dirty="0" err="1"/>
              <a:t>бр</a:t>
            </a:r>
            <a:endParaRPr lang="bg-BG" b="1" dirty="0"/>
          </a:p>
          <a:p>
            <a:pPr>
              <a:spcBef>
                <a:spcPts val="1800"/>
              </a:spcBef>
            </a:pPr>
            <a:r>
              <a:rPr lang="bg-BG" dirty="0"/>
              <a:t>Бр. публикувани и индексирани във </a:t>
            </a:r>
            <a:r>
              <a:rPr lang="en-US" dirty="0" err="1"/>
              <a:t>WoS</a:t>
            </a:r>
            <a:r>
              <a:rPr lang="bg-BG" dirty="0"/>
              <a:t> публикации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за публикуване</a:t>
            </a:r>
            <a:r>
              <a:rPr lang="en-US" dirty="0"/>
              <a:t> </a:t>
            </a:r>
            <a:r>
              <a:rPr lang="bg-BG" dirty="0"/>
              <a:t>след рецензиране – </a:t>
            </a:r>
            <a:r>
              <a:rPr lang="bg-BG" b="1" dirty="0"/>
              <a:t>3/0.91 бр.</a:t>
            </a:r>
            <a:endParaRPr lang="bg-BG" dirty="0"/>
          </a:p>
          <a:p>
            <a:r>
              <a:rPr lang="bg-BG" dirty="0"/>
              <a:t>Бр. в процес на рецензиране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</a:t>
            </a:r>
            <a:r>
              <a:rPr lang="bg-BG" dirty="0" err="1"/>
              <a:t>абстракти</a:t>
            </a:r>
            <a:r>
              <a:rPr lang="bg-BG" dirty="0"/>
              <a:t> – </a:t>
            </a:r>
            <a:r>
              <a:rPr lang="bg-BG" b="1" dirty="0"/>
              <a:t>2</a:t>
            </a:r>
            <a:r>
              <a:rPr lang="bg-BG" dirty="0"/>
              <a:t> </a:t>
            </a:r>
            <a:r>
              <a:rPr lang="bg-BG" b="1" dirty="0"/>
              <a:t>бр.</a:t>
            </a:r>
          </a:p>
          <a:p>
            <a:r>
              <a:rPr lang="bg-BG" dirty="0"/>
              <a:t>Бр. в процес на разработка – </a:t>
            </a:r>
            <a:r>
              <a:rPr lang="bg-BG" b="1" dirty="0"/>
              <a:t>1/0.5 бр. </a:t>
            </a:r>
          </a:p>
          <a:p>
            <a:r>
              <a:rPr lang="bg-BG" dirty="0"/>
              <a:t>Планиран брой публикации за периода март –юни 2025– </a:t>
            </a:r>
            <a:r>
              <a:rPr lang="bg-BG" b="1" dirty="0"/>
              <a:t>2 бр</a:t>
            </a:r>
            <a:r>
              <a:rPr lang="bg-BG" dirty="0"/>
              <a:t>. </a:t>
            </a:r>
            <a:endParaRPr lang="bg-BG" b="1" dirty="0"/>
          </a:p>
          <a:p>
            <a:pPr marL="0" indent="0" algn="just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3594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bg-BG" i="1" dirty="0">
                <a:solidFill>
                  <a:schemeClr val="accent1">
                    <a:lumMod val="75000"/>
                  </a:schemeClr>
                </a:solidFill>
              </a:rPr>
              <a:t>  д-р Бюлент </a:t>
            </a:r>
            <a:r>
              <a:rPr lang="bg-BG" i="1" dirty="0" err="1">
                <a:solidFill>
                  <a:schemeClr val="accent1">
                    <a:lumMod val="75000"/>
                  </a:schemeClr>
                </a:solidFill>
              </a:rPr>
              <a:t>Идиризов</a:t>
            </a:r>
            <a:endParaRPr lang="bg-BG" i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spcBef>
                <a:spcPts val="1800"/>
              </a:spcBef>
              <a:buNone/>
            </a:pPr>
            <a:r>
              <a:rPr lang="bg-BG" dirty="0"/>
              <a:t>– общ брой публикации за периода – 4</a:t>
            </a:r>
            <a:r>
              <a:rPr lang="bg-BG" b="1" dirty="0"/>
              <a:t> бр</a:t>
            </a:r>
            <a:r>
              <a:rPr lang="bg-BG" dirty="0"/>
              <a:t>.</a:t>
            </a:r>
          </a:p>
          <a:p>
            <a:pPr marL="0" indent="0">
              <a:buNone/>
            </a:pPr>
            <a:r>
              <a:rPr lang="bg-BG" dirty="0"/>
              <a:t>–  от тях в съавторство  - </a:t>
            </a:r>
            <a:r>
              <a:rPr lang="bg-BG" b="1" dirty="0"/>
              <a:t>4 бр</a:t>
            </a:r>
            <a:r>
              <a:rPr lang="bg-BG" dirty="0"/>
              <a:t>.= </a:t>
            </a:r>
            <a:r>
              <a:rPr lang="bg-BG" b="1" dirty="0"/>
              <a:t>1.41 бр</a:t>
            </a:r>
            <a:r>
              <a:rPr lang="bg-BG" dirty="0"/>
              <a:t>.</a:t>
            </a:r>
          </a:p>
          <a:p>
            <a:pPr>
              <a:spcBef>
                <a:spcPts val="1800"/>
              </a:spcBef>
            </a:pPr>
            <a:r>
              <a:rPr lang="bg-BG" dirty="0"/>
              <a:t>Бр. публикувани и индексирани във </a:t>
            </a:r>
            <a:r>
              <a:rPr lang="en-US" dirty="0" err="1"/>
              <a:t>WoS</a:t>
            </a:r>
            <a:r>
              <a:rPr lang="bg-BG" dirty="0"/>
              <a:t> публикации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за публикуване</a:t>
            </a:r>
            <a:r>
              <a:rPr lang="en-US" dirty="0"/>
              <a:t> </a:t>
            </a:r>
            <a:r>
              <a:rPr lang="bg-BG" dirty="0"/>
              <a:t>след рецензиране – </a:t>
            </a:r>
            <a:r>
              <a:rPr lang="bg-BG" b="1" dirty="0"/>
              <a:t>4/1.41 бр</a:t>
            </a:r>
            <a:r>
              <a:rPr lang="bg-BG" dirty="0"/>
              <a:t>.</a:t>
            </a:r>
          </a:p>
          <a:p>
            <a:r>
              <a:rPr lang="bg-BG" dirty="0"/>
              <a:t>Бр. в процес на рецензиране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</a:t>
            </a:r>
            <a:r>
              <a:rPr lang="bg-BG" dirty="0" err="1"/>
              <a:t>абстракти</a:t>
            </a:r>
            <a:r>
              <a:rPr lang="bg-BG" dirty="0"/>
              <a:t> -  </a:t>
            </a:r>
            <a:r>
              <a:rPr lang="bg-BG" b="1" dirty="0"/>
              <a:t>0 бр.</a:t>
            </a:r>
          </a:p>
          <a:p>
            <a:r>
              <a:rPr lang="bg-BG" dirty="0"/>
              <a:t>Бр. в процес на разработка – </a:t>
            </a:r>
            <a:r>
              <a:rPr lang="bg-BG" b="1" dirty="0"/>
              <a:t>1/0.5 бр. </a:t>
            </a:r>
          </a:p>
          <a:p>
            <a:r>
              <a:rPr lang="bg-BG" dirty="0"/>
              <a:t>Планиран брой публикации за периода март – юни 2025– </a:t>
            </a:r>
            <a:r>
              <a:rPr lang="bg-BG" b="1" dirty="0"/>
              <a:t>1 бр</a:t>
            </a:r>
            <a:r>
              <a:rPr lang="bg-BG" dirty="0"/>
              <a:t>. </a:t>
            </a:r>
            <a:endParaRPr lang="bg-BG" b="1" dirty="0"/>
          </a:p>
          <a:p>
            <a:pPr marL="0" indent="0" algn="just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30905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bg-BG" i="1" dirty="0">
                <a:solidFill>
                  <a:schemeClr val="accent6">
                    <a:lumMod val="75000"/>
                  </a:schemeClr>
                </a:solidFill>
              </a:rPr>
              <a:t>Доц. д-р Свилен Кунев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bg-BG" dirty="0"/>
              <a:t>– общ брой публикации за периода – </a:t>
            </a:r>
            <a:r>
              <a:rPr lang="bg-BG" b="1" dirty="0"/>
              <a:t>2 бр</a:t>
            </a:r>
            <a:r>
              <a:rPr lang="bg-BG" dirty="0"/>
              <a:t>.</a:t>
            </a:r>
          </a:p>
          <a:p>
            <a:pPr marL="0" indent="0">
              <a:buNone/>
            </a:pPr>
            <a:r>
              <a:rPr lang="bg-BG" dirty="0"/>
              <a:t>–  от тях в съавторство  (с Д. Антонова) - </a:t>
            </a:r>
            <a:r>
              <a:rPr lang="bg-BG" b="1" dirty="0"/>
              <a:t>2 бр</a:t>
            </a:r>
            <a:r>
              <a:rPr lang="bg-BG" dirty="0"/>
              <a:t>. = </a:t>
            </a:r>
            <a:r>
              <a:rPr lang="bg-BG" b="1" dirty="0"/>
              <a:t>1</a:t>
            </a:r>
            <a:r>
              <a:rPr lang="bg-BG" dirty="0"/>
              <a:t> бр.</a:t>
            </a:r>
          </a:p>
          <a:p>
            <a:pPr>
              <a:spcBef>
                <a:spcPts val="1800"/>
              </a:spcBef>
            </a:pPr>
            <a:r>
              <a:rPr lang="bg-BG" dirty="0"/>
              <a:t>Бр. публикувани и вече индексирани във </a:t>
            </a:r>
            <a:r>
              <a:rPr lang="en-US" dirty="0" err="1"/>
              <a:t>WoS</a:t>
            </a:r>
            <a:r>
              <a:rPr lang="bg-BG" dirty="0"/>
              <a:t> публикации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за публикуване</a:t>
            </a:r>
            <a:r>
              <a:rPr lang="en-US" dirty="0"/>
              <a:t> </a:t>
            </a:r>
            <a:r>
              <a:rPr lang="bg-BG" dirty="0"/>
              <a:t>след рецензиране –  </a:t>
            </a:r>
            <a:r>
              <a:rPr lang="bg-BG" b="1" dirty="0"/>
              <a:t>0 бр.</a:t>
            </a:r>
          </a:p>
          <a:p>
            <a:r>
              <a:rPr lang="bg-BG" dirty="0"/>
              <a:t>Бр. в процес на рецензиране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</a:t>
            </a:r>
            <a:r>
              <a:rPr lang="bg-BG" dirty="0" err="1"/>
              <a:t>абстракти</a:t>
            </a:r>
            <a:r>
              <a:rPr lang="bg-BG" dirty="0"/>
              <a:t> -  </a:t>
            </a:r>
            <a:r>
              <a:rPr lang="bg-BG" b="1" dirty="0"/>
              <a:t>0 бр.</a:t>
            </a:r>
          </a:p>
          <a:p>
            <a:r>
              <a:rPr lang="bg-BG" dirty="0"/>
              <a:t>Бр. в процес на разработка – </a:t>
            </a:r>
            <a:r>
              <a:rPr lang="bg-BG" b="1" dirty="0"/>
              <a:t>2/1 бр. </a:t>
            </a:r>
          </a:p>
          <a:p>
            <a:r>
              <a:rPr lang="bg-BG" dirty="0"/>
              <a:t>Планиран брой публикации за периода април –юни 2025 – </a:t>
            </a:r>
            <a:r>
              <a:rPr lang="bg-BG" b="1" dirty="0"/>
              <a:t>1 бр</a:t>
            </a:r>
            <a:r>
              <a:rPr lang="bg-BG" dirty="0"/>
              <a:t>. </a:t>
            </a:r>
            <a:endParaRPr lang="bg-BG" b="1" dirty="0"/>
          </a:p>
          <a:p>
            <a:pPr marL="0" indent="0" algn="just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9371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398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8549"/>
            <a:ext cx="11061032" cy="4667535"/>
          </a:xfrm>
        </p:spPr>
        <p:txBody>
          <a:bodyPr>
            <a:normAutofit/>
          </a:bodyPr>
          <a:lstStyle/>
          <a:p>
            <a:r>
              <a:rPr lang="bg-BG" i="1" dirty="0">
                <a:solidFill>
                  <a:schemeClr val="accent6">
                    <a:lumMod val="75000"/>
                  </a:schemeClr>
                </a:solidFill>
              </a:rPr>
              <a:t>Проф.  дн Диана Антонова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bg-BG" dirty="0"/>
              <a:t>– общ брой публикации за периода – </a:t>
            </a:r>
            <a:r>
              <a:rPr lang="bg-BG" b="1" dirty="0"/>
              <a:t>3 бр</a:t>
            </a:r>
            <a:r>
              <a:rPr lang="bg-BG" dirty="0"/>
              <a:t>.</a:t>
            </a:r>
          </a:p>
          <a:p>
            <a:pPr marL="0" indent="0">
              <a:buNone/>
            </a:pPr>
            <a:r>
              <a:rPr lang="bg-BG" dirty="0"/>
              <a:t>–  от тях в съавторство  (С. Кунев, Ив. Симеонова) - </a:t>
            </a:r>
            <a:r>
              <a:rPr lang="bg-BG" b="1" dirty="0"/>
              <a:t>3/1,5 бр. </a:t>
            </a:r>
          </a:p>
          <a:p>
            <a:pPr marL="0" indent="0">
              <a:buNone/>
            </a:pPr>
            <a:r>
              <a:rPr lang="bg-BG" dirty="0"/>
              <a:t>Бр. публикувани и вече индексирани във </a:t>
            </a:r>
            <a:r>
              <a:rPr lang="en-US" dirty="0" err="1"/>
              <a:t>WoS</a:t>
            </a:r>
            <a:r>
              <a:rPr lang="bg-BG" dirty="0"/>
              <a:t> публикации – 0</a:t>
            </a:r>
            <a:r>
              <a:rPr lang="bg-BG" b="1" dirty="0"/>
              <a:t> бр.</a:t>
            </a:r>
            <a:r>
              <a:rPr lang="en-GB" dirty="0"/>
              <a:t> </a:t>
            </a:r>
            <a:endParaRPr lang="bg-BG" dirty="0"/>
          </a:p>
          <a:p>
            <a:pPr marL="0" indent="0">
              <a:buNone/>
            </a:pPr>
            <a:r>
              <a:rPr lang="bg-BG" dirty="0"/>
              <a:t>Бр. приети за публикуване</a:t>
            </a:r>
            <a:r>
              <a:rPr lang="en-US" dirty="0"/>
              <a:t> </a:t>
            </a:r>
            <a:r>
              <a:rPr lang="bg-BG" dirty="0"/>
              <a:t>след рецензиране – </a:t>
            </a:r>
            <a:r>
              <a:rPr lang="bg-BG" b="1" dirty="0"/>
              <a:t> 0</a:t>
            </a:r>
            <a:r>
              <a:rPr lang="bg-BG" dirty="0"/>
              <a:t> бр.</a:t>
            </a:r>
          </a:p>
          <a:p>
            <a:r>
              <a:rPr lang="bg-BG" dirty="0"/>
              <a:t>Бр. в процес на рецензиране – </a:t>
            </a:r>
            <a:r>
              <a:rPr lang="bg-BG" b="1" dirty="0"/>
              <a:t>1/0,5 бр. </a:t>
            </a:r>
          </a:p>
          <a:p>
            <a:r>
              <a:rPr lang="bg-BG" dirty="0"/>
              <a:t>Бр. приети </a:t>
            </a:r>
            <a:r>
              <a:rPr lang="bg-BG" dirty="0" err="1"/>
              <a:t>абстракти</a:t>
            </a:r>
            <a:r>
              <a:rPr lang="bg-BG" dirty="0"/>
              <a:t> – </a:t>
            </a:r>
            <a:r>
              <a:rPr lang="bg-BG" b="1" dirty="0"/>
              <a:t>0</a:t>
            </a:r>
            <a:r>
              <a:rPr lang="en-US" b="1" dirty="0"/>
              <a:t> </a:t>
            </a:r>
            <a:r>
              <a:rPr lang="bg-BG" b="1" dirty="0"/>
              <a:t>бр. </a:t>
            </a:r>
          </a:p>
          <a:p>
            <a:r>
              <a:rPr lang="bg-BG" dirty="0"/>
              <a:t>Бр. в процес на разработка – </a:t>
            </a:r>
            <a:r>
              <a:rPr lang="bg-BG" b="1" dirty="0"/>
              <a:t>2/1 бр. </a:t>
            </a:r>
          </a:p>
          <a:p>
            <a:r>
              <a:rPr lang="bg-BG" dirty="0"/>
              <a:t>Планиран брой публикации за периода април – юни 2025 – </a:t>
            </a:r>
            <a:r>
              <a:rPr lang="bg-BG" b="1" dirty="0"/>
              <a:t>1 бр</a:t>
            </a:r>
            <a:r>
              <a:rPr lang="bg-BG" dirty="0"/>
              <a:t>. </a:t>
            </a:r>
            <a:endParaRPr lang="bg-BG" b="1" dirty="0"/>
          </a:p>
          <a:p>
            <a:pPr marL="0" indent="0" algn="just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47033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6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bg-BG" i="1" dirty="0">
                <a:solidFill>
                  <a:schemeClr val="accent6">
                    <a:lumMod val="75000"/>
                  </a:schemeClr>
                </a:solidFill>
              </a:rPr>
              <a:t>доц. д-р Свилена Рускова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bg-BG" dirty="0"/>
              <a:t>– общ брой публикации за периода – </a:t>
            </a:r>
            <a:r>
              <a:rPr lang="bg-BG" b="1" dirty="0"/>
              <a:t>3 бр</a:t>
            </a:r>
            <a:r>
              <a:rPr lang="bg-BG" dirty="0"/>
              <a:t>. </a:t>
            </a:r>
          </a:p>
          <a:p>
            <a:pPr marL="0" indent="0">
              <a:buNone/>
            </a:pPr>
            <a:r>
              <a:rPr lang="bg-BG" dirty="0"/>
              <a:t>–  от тях в съавторство  (с Д. Павлов, Е. Братоева, С. Кунев, И. Костадинова, Н. Венелинова, А. Тодорова) - </a:t>
            </a:r>
            <a:r>
              <a:rPr lang="bg-BG" b="1" dirty="0"/>
              <a:t>3 бр</a:t>
            </a:r>
            <a:r>
              <a:rPr lang="bg-BG" dirty="0"/>
              <a:t>. =</a:t>
            </a:r>
            <a:r>
              <a:rPr lang="bg-BG" b="1" dirty="0"/>
              <a:t> 1,17</a:t>
            </a:r>
            <a:r>
              <a:rPr lang="bg-BG" dirty="0"/>
              <a:t> бр.</a:t>
            </a:r>
          </a:p>
          <a:p>
            <a:pPr>
              <a:spcBef>
                <a:spcPts val="1800"/>
              </a:spcBef>
            </a:pPr>
            <a:r>
              <a:rPr lang="bg-BG" dirty="0"/>
              <a:t>Бр. публикувани и вече индексирани във </a:t>
            </a:r>
            <a:r>
              <a:rPr lang="en-US" dirty="0" err="1"/>
              <a:t>WoS</a:t>
            </a:r>
            <a:r>
              <a:rPr lang="bg-BG" dirty="0"/>
              <a:t> публикации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за публикуване</a:t>
            </a:r>
            <a:r>
              <a:rPr lang="en-US" dirty="0"/>
              <a:t> </a:t>
            </a:r>
            <a:r>
              <a:rPr lang="bg-BG" dirty="0"/>
              <a:t>след рецензиране – </a:t>
            </a:r>
            <a:r>
              <a:rPr lang="bg-BG" b="1" dirty="0"/>
              <a:t> 0 бр.</a:t>
            </a:r>
          </a:p>
          <a:p>
            <a:r>
              <a:rPr lang="bg-BG" dirty="0"/>
              <a:t>Бр. в процес на рецензиране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</a:t>
            </a:r>
            <a:r>
              <a:rPr lang="bg-BG" dirty="0" err="1"/>
              <a:t>абстракти</a:t>
            </a:r>
            <a:r>
              <a:rPr lang="bg-BG" dirty="0"/>
              <a:t> -  </a:t>
            </a:r>
            <a:r>
              <a:rPr lang="bg-BG" b="1" dirty="0"/>
              <a:t>0 бр.</a:t>
            </a:r>
          </a:p>
          <a:p>
            <a:r>
              <a:rPr lang="bg-BG" dirty="0"/>
              <a:t>Бр. в процес на разработка – </a:t>
            </a:r>
            <a:r>
              <a:rPr lang="bg-BG" b="1" dirty="0"/>
              <a:t>3/1,17 бр. </a:t>
            </a:r>
          </a:p>
          <a:p>
            <a:r>
              <a:rPr lang="bg-BG" dirty="0"/>
              <a:t>Планиран брой публикации за периода април – юни 2025 – </a:t>
            </a:r>
            <a:r>
              <a:rPr lang="bg-BG" b="1" dirty="0"/>
              <a:t>1 бр</a:t>
            </a:r>
            <a:r>
              <a:rPr lang="bg-BG" dirty="0"/>
              <a:t>. </a:t>
            </a: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0261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bg-BG" i="1" dirty="0">
                <a:solidFill>
                  <a:schemeClr val="accent6">
                    <a:lumMod val="75000"/>
                  </a:schemeClr>
                </a:solidFill>
              </a:rPr>
              <a:t>доц. д-р Даниел Павлов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bg-BG" dirty="0"/>
              <a:t>– общ брой публикации за периода – </a:t>
            </a:r>
            <a:r>
              <a:rPr lang="bg-BG" b="1" dirty="0"/>
              <a:t>3 бр</a:t>
            </a:r>
            <a:r>
              <a:rPr lang="bg-BG" dirty="0"/>
              <a:t>./2,5 бр.</a:t>
            </a:r>
          </a:p>
          <a:p>
            <a:pPr marL="0" indent="0">
              <a:buNone/>
            </a:pPr>
            <a:r>
              <a:rPr lang="bg-BG" dirty="0"/>
              <a:t>–  от тях в съавторство – </a:t>
            </a:r>
            <a:r>
              <a:rPr lang="bg-BG" b="1" dirty="0"/>
              <a:t>1/0,5 бр</a:t>
            </a:r>
            <a:r>
              <a:rPr lang="bg-BG" dirty="0"/>
              <a:t>.</a:t>
            </a:r>
          </a:p>
          <a:p>
            <a:pPr marL="0" indent="0">
              <a:buNone/>
            </a:pPr>
            <a:r>
              <a:rPr lang="bg-BG" dirty="0"/>
              <a:t>Бр. публикувани и вече индексирани във </a:t>
            </a:r>
            <a:r>
              <a:rPr lang="en-US" dirty="0" err="1"/>
              <a:t>WoS</a:t>
            </a:r>
            <a:r>
              <a:rPr lang="bg-BG" dirty="0"/>
              <a:t> публикации – </a:t>
            </a:r>
            <a:r>
              <a:rPr lang="bg-BG" b="1" dirty="0"/>
              <a:t> 1 бр</a:t>
            </a:r>
            <a:r>
              <a:rPr lang="bg-BG" dirty="0"/>
              <a:t>.</a:t>
            </a:r>
          </a:p>
          <a:p>
            <a:pPr marL="0" indent="0">
              <a:buNone/>
            </a:pPr>
            <a:r>
              <a:rPr lang="bg-BG" dirty="0"/>
              <a:t>Бр. приети за публикуване</a:t>
            </a:r>
            <a:r>
              <a:rPr lang="en-US" dirty="0"/>
              <a:t> </a:t>
            </a:r>
            <a:r>
              <a:rPr lang="bg-BG" dirty="0"/>
              <a:t>след рецензиране – </a:t>
            </a:r>
            <a:r>
              <a:rPr lang="bg-BG" b="1" dirty="0"/>
              <a:t> 0 бр</a:t>
            </a:r>
            <a:r>
              <a:rPr lang="bg-BG" dirty="0"/>
              <a:t>.</a:t>
            </a:r>
          </a:p>
          <a:p>
            <a:r>
              <a:rPr lang="bg-BG" dirty="0"/>
              <a:t>Бр. в процес на рецензиране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</a:t>
            </a:r>
            <a:r>
              <a:rPr lang="bg-BG" dirty="0" err="1"/>
              <a:t>абстракти</a:t>
            </a:r>
            <a:r>
              <a:rPr lang="bg-BG" dirty="0"/>
              <a:t> -  </a:t>
            </a:r>
            <a:r>
              <a:rPr lang="bg-BG" b="1" dirty="0"/>
              <a:t>0 бр.</a:t>
            </a:r>
          </a:p>
          <a:p>
            <a:r>
              <a:rPr lang="bg-BG" dirty="0"/>
              <a:t>Бр. в процес на разработка – </a:t>
            </a:r>
            <a:r>
              <a:rPr lang="bg-BG" b="1" dirty="0"/>
              <a:t>2/1,5 бр. </a:t>
            </a:r>
          </a:p>
          <a:p>
            <a:r>
              <a:rPr lang="bg-BG" dirty="0"/>
              <a:t>Планиран брой публикации за периода април – юни 2025 – </a:t>
            </a:r>
            <a:r>
              <a:rPr lang="bg-BG" b="1" dirty="0"/>
              <a:t>1 бр</a:t>
            </a:r>
            <a:r>
              <a:rPr lang="bg-BG" dirty="0"/>
              <a:t>. </a:t>
            </a: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9420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5"/>
            <a:ext cx="10515600" cy="4438311"/>
          </a:xfrm>
        </p:spPr>
        <p:txBody>
          <a:bodyPr>
            <a:normAutofit fontScale="92500" lnSpcReduction="10000"/>
          </a:bodyPr>
          <a:lstStyle/>
          <a:p>
            <a:r>
              <a:rPr lang="bg-BG" i="1" dirty="0">
                <a:solidFill>
                  <a:schemeClr val="accent6">
                    <a:lumMod val="75000"/>
                  </a:schemeClr>
                </a:solidFill>
              </a:rPr>
              <a:t>доц. д-р Ирина Костадинова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bg-BG" dirty="0"/>
              <a:t>– общ брой публикации за периода – </a:t>
            </a:r>
            <a:r>
              <a:rPr lang="bg-BG" b="1" dirty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bg-BG" dirty="0"/>
              <a:t> </a:t>
            </a:r>
            <a:r>
              <a:rPr lang="bg-BG" b="1" dirty="0"/>
              <a:t>бр</a:t>
            </a:r>
            <a:r>
              <a:rPr lang="bg-BG" dirty="0"/>
              <a:t>.</a:t>
            </a:r>
          </a:p>
          <a:p>
            <a:pPr marL="0" indent="0">
              <a:buNone/>
            </a:pPr>
            <a:r>
              <a:rPr lang="bg-BG" dirty="0"/>
              <a:t>–  от тях в съавторство  (с </a:t>
            </a:r>
            <a:r>
              <a:rPr lang="bg-BG" dirty="0" err="1"/>
              <a:t>С</a:t>
            </a:r>
            <a:r>
              <a:rPr lang="bg-BG" dirty="0"/>
              <a:t>. Рускова, А. Тодорова) - </a:t>
            </a:r>
            <a:r>
              <a:rPr lang="bg-BG" b="1" dirty="0">
                <a:solidFill>
                  <a:schemeClr val="bg2">
                    <a:lumMod val="10000"/>
                  </a:schemeClr>
                </a:solidFill>
              </a:rPr>
              <a:t>1 бр</a:t>
            </a:r>
            <a:r>
              <a:rPr lang="bg-BG" dirty="0">
                <a:solidFill>
                  <a:schemeClr val="bg2">
                    <a:lumMod val="10000"/>
                  </a:schemeClr>
                </a:solidFill>
              </a:rPr>
              <a:t>. = </a:t>
            </a:r>
            <a:r>
              <a:rPr lang="bg-BG" b="1" dirty="0">
                <a:solidFill>
                  <a:schemeClr val="bg2">
                    <a:lumMod val="10000"/>
                  </a:schemeClr>
                </a:solidFill>
              </a:rPr>
              <a:t>0,33</a:t>
            </a:r>
            <a:r>
              <a:rPr lang="bg-BG" dirty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bg-BG" dirty="0"/>
              <a:t>бр.</a:t>
            </a:r>
          </a:p>
          <a:p>
            <a:pPr>
              <a:spcBef>
                <a:spcPts val="1800"/>
              </a:spcBef>
            </a:pPr>
            <a:r>
              <a:rPr lang="bg-BG" dirty="0"/>
              <a:t>Бр. публикувани и вече индексирани във </a:t>
            </a:r>
            <a:r>
              <a:rPr lang="en-US" dirty="0" err="1"/>
              <a:t>WoS</a:t>
            </a:r>
            <a:r>
              <a:rPr lang="bg-BG" dirty="0"/>
              <a:t> публикации – </a:t>
            </a:r>
            <a:r>
              <a:rPr lang="bg-BG" b="1" dirty="0"/>
              <a:t>0 бр. </a:t>
            </a:r>
          </a:p>
          <a:p>
            <a:pPr>
              <a:spcBef>
                <a:spcPts val="1800"/>
              </a:spcBef>
            </a:pPr>
            <a:r>
              <a:rPr lang="bg-BG" dirty="0"/>
              <a:t>Бр. приети за публикуване</a:t>
            </a:r>
            <a:r>
              <a:rPr lang="en-US" dirty="0"/>
              <a:t> </a:t>
            </a:r>
            <a:r>
              <a:rPr lang="bg-BG" dirty="0"/>
              <a:t>след рецензиране –  </a:t>
            </a:r>
            <a:r>
              <a:rPr lang="bg-BG" b="1" dirty="0"/>
              <a:t>0 бр.</a:t>
            </a:r>
          </a:p>
          <a:p>
            <a:r>
              <a:rPr lang="bg-BG" dirty="0"/>
              <a:t>Бр. в процес на рецензиране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</a:t>
            </a:r>
            <a:r>
              <a:rPr lang="bg-BG" dirty="0" err="1"/>
              <a:t>абстракти</a:t>
            </a:r>
            <a:r>
              <a:rPr lang="bg-BG" dirty="0"/>
              <a:t> -  </a:t>
            </a:r>
            <a:r>
              <a:rPr lang="bg-BG" b="1" dirty="0"/>
              <a:t>0 бр.</a:t>
            </a:r>
          </a:p>
          <a:p>
            <a:r>
              <a:rPr lang="bg-BG" dirty="0"/>
              <a:t>Бр. в процес на разработка – </a:t>
            </a:r>
            <a:r>
              <a:rPr lang="bg-BG" b="1" dirty="0"/>
              <a:t>1/0,33 бр. </a:t>
            </a:r>
          </a:p>
          <a:p>
            <a:r>
              <a:rPr lang="bg-BG" dirty="0"/>
              <a:t>Планиран брой публикации за периода април – юни 2025 – </a:t>
            </a:r>
            <a:r>
              <a:rPr lang="bg-BG" b="1" dirty="0"/>
              <a:t>1 бр</a:t>
            </a:r>
            <a:r>
              <a:rPr lang="bg-BG" dirty="0"/>
              <a:t>. </a:t>
            </a:r>
            <a:endParaRPr lang="bg-BG" b="1" dirty="0"/>
          </a:p>
          <a:p>
            <a:pPr marL="0" indent="0" algn="just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6790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6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bg-BG" i="1" dirty="0">
                <a:solidFill>
                  <a:schemeClr val="accent6">
                    <a:lumMod val="75000"/>
                  </a:schemeClr>
                </a:solidFill>
              </a:rPr>
              <a:t>доц. д-р Евгения Братоева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bg-BG" dirty="0"/>
              <a:t>– общ брой публикации за периода – </a:t>
            </a:r>
            <a:r>
              <a:rPr lang="bg-BG" b="1" dirty="0"/>
              <a:t>2 бр</a:t>
            </a:r>
            <a:r>
              <a:rPr lang="bg-BG" dirty="0"/>
              <a:t>.</a:t>
            </a:r>
          </a:p>
          <a:p>
            <a:pPr marL="0" indent="0">
              <a:buNone/>
            </a:pPr>
            <a:r>
              <a:rPr lang="bg-BG" dirty="0"/>
              <a:t>–  от тях в съавторство  (с Н. Венелинова, С. Рускова, С. Кунев) - </a:t>
            </a:r>
            <a:r>
              <a:rPr lang="en-GB" b="1" dirty="0">
                <a:solidFill>
                  <a:schemeClr val="bg2">
                    <a:lumMod val="10000"/>
                  </a:schemeClr>
                </a:solidFill>
              </a:rPr>
              <a:t>2</a:t>
            </a:r>
            <a:r>
              <a:rPr lang="bg-BG" b="1" dirty="0">
                <a:solidFill>
                  <a:schemeClr val="bg2">
                    <a:lumMod val="10000"/>
                  </a:schemeClr>
                </a:solidFill>
              </a:rPr>
              <a:t> бр</a:t>
            </a:r>
            <a:r>
              <a:rPr lang="bg-BG" dirty="0">
                <a:solidFill>
                  <a:schemeClr val="bg2">
                    <a:lumMod val="10000"/>
                  </a:schemeClr>
                </a:solidFill>
              </a:rPr>
              <a:t>./</a:t>
            </a:r>
            <a:r>
              <a:rPr lang="bg-BG" b="1" dirty="0">
                <a:solidFill>
                  <a:schemeClr val="bg2">
                    <a:lumMod val="10000"/>
                  </a:schemeClr>
                </a:solidFill>
              </a:rPr>
              <a:t>1,33 бр.</a:t>
            </a:r>
          </a:p>
          <a:p>
            <a:r>
              <a:rPr lang="bg-BG" dirty="0"/>
              <a:t>Бр. публикувани и вече индексирани във </a:t>
            </a:r>
            <a:r>
              <a:rPr lang="en-US" dirty="0" err="1"/>
              <a:t>WoS</a:t>
            </a:r>
            <a:r>
              <a:rPr lang="bg-BG" dirty="0"/>
              <a:t> публикации – 0 бр.</a:t>
            </a:r>
          </a:p>
          <a:p>
            <a:r>
              <a:rPr lang="bg-BG" dirty="0"/>
              <a:t>Бр. приети за публикуване</a:t>
            </a:r>
            <a:r>
              <a:rPr lang="en-US" dirty="0"/>
              <a:t> </a:t>
            </a:r>
            <a:r>
              <a:rPr lang="bg-BG" dirty="0"/>
              <a:t>след рецензиране – </a:t>
            </a:r>
            <a:r>
              <a:rPr lang="bg-BG" b="1" dirty="0"/>
              <a:t>0 бр</a:t>
            </a:r>
            <a:r>
              <a:rPr lang="bg-BG" dirty="0"/>
              <a:t>.</a:t>
            </a:r>
          </a:p>
          <a:p>
            <a:r>
              <a:rPr lang="bg-BG" dirty="0"/>
              <a:t>Бр. в процес на рецензиране – </a:t>
            </a:r>
            <a:r>
              <a:rPr lang="bg-BG" b="1" dirty="0"/>
              <a:t>1</a:t>
            </a:r>
            <a:r>
              <a:rPr lang="bg-BG" dirty="0"/>
              <a:t> </a:t>
            </a:r>
            <a:r>
              <a:rPr lang="bg-BG" b="1" dirty="0"/>
              <a:t>бр.</a:t>
            </a:r>
          </a:p>
          <a:p>
            <a:r>
              <a:rPr lang="bg-BG" dirty="0"/>
              <a:t>Бр. приети </a:t>
            </a:r>
            <a:r>
              <a:rPr lang="bg-BG" dirty="0" err="1"/>
              <a:t>абстракти</a:t>
            </a:r>
            <a:r>
              <a:rPr lang="bg-BG" dirty="0"/>
              <a:t> -  </a:t>
            </a:r>
            <a:r>
              <a:rPr lang="bg-BG" b="1" dirty="0"/>
              <a:t>0 бр.</a:t>
            </a:r>
          </a:p>
          <a:p>
            <a:r>
              <a:rPr lang="bg-BG" dirty="0"/>
              <a:t>Бр. в процес на разработка – </a:t>
            </a:r>
            <a:r>
              <a:rPr lang="bg-BG" b="1" dirty="0"/>
              <a:t>1/0,33 </a:t>
            </a:r>
            <a:r>
              <a:rPr lang="bg-BG" b="1" dirty="0" err="1"/>
              <a:t>бр</a:t>
            </a:r>
            <a:endParaRPr lang="bg-BG" b="1" dirty="0"/>
          </a:p>
          <a:p>
            <a:r>
              <a:rPr lang="bg-BG" dirty="0"/>
              <a:t>Планиран брой публикации за периода април – юни 2025 – </a:t>
            </a:r>
            <a:r>
              <a:rPr lang="bg-BG" b="1" dirty="0"/>
              <a:t>1 бр</a:t>
            </a:r>
            <a:r>
              <a:rPr lang="bg-BG" dirty="0"/>
              <a:t>. </a:t>
            </a:r>
            <a:endParaRPr lang="bg-BG" b="1" dirty="0"/>
          </a:p>
          <a:p>
            <a:pPr marL="0" indent="0" algn="just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223480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bg-BG" i="1" dirty="0">
                <a:solidFill>
                  <a:schemeClr val="accent6">
                    <a:lumMod val="75000"/>
                  </a:schemeClr>
                </a:solidFill>
              </a:rPr>
              <a:t>гл. ас д-р Божана Стойчева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bg-BG" dirty="0"/>
              <a:t>– общ брой публикации за периода – </a:t>
            </a:r>
            <a:r>
              <a:rPr lang="bg-BG" b="1" dirty="0"/>
              <a:t>1 бр</a:t>
            </a:r>
            <a:r>
              <a:rPr lang="bg-BG" dirty="0"/>
              <a:t>.</a:t>
            </a:r>
          </a:p>
          <a:p>
            <a:pPr marL="0" indent="0">
              <a:buNone/>
            </a:pPr>
            <a:r>
              <a:rPr lang="bg-BG" dirty="0"/>
              <a:t>–  от тях в съавторство - </a:t>
            </a:r>
            <a:r>
              <a:rPr lang="bg-BG" b="1" dirty="0"/>
              <a:t>0 бр.</a:t>
            </a:r>
          </a:p>
          <a:p>
            <a:pPr>
              <a:spcBef>
                <a:spcPts val="1800"/>
              </a:spcBef>
            </a:pPr>
            <a:r>
              <a:rPr lang="bg-BG" dirty="0"/>
              <a:t>Бр. публикувани и вече индексирани във </a:t>
            </a:r>
            <a:r>
              <a:rPr lang="en-US" dirty="0" err="1"/>
              <a:t>WoS</a:t>
            </a:r>
            <a:r>
              <a:rPr lang="bg-BG" dirty="0"/>
              <a:t> публикации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за публикуване</a:t>
            </a:r>
            <a:r>
              <a:rPr lang="en-US" dirty="0"/>
              <a:t> </a:t>
            </a:r>
            <a:r>
              <a:rPr lang="bg-BG" dirty="0"/>
              <a:t>след рецензиране – </a:t>
            </a:r>
            <a:r>
              <a:rPr lang="bg-BG" b="1" dirty="0"/>
              <a:t> 0 бр.</a:t>
            </a:r>
          </a:p>
          <a:p>
            <a:r>
              <a:rPr lang="bg-BG" dirty="0"/>
              <a:t>Бр. в процес на рецензиране – </a:t>
            </a:r>
            <a:r>
              <a:rPr lang="bg-BG" b="1" dirty="0"/>
              <a:t>0 бр.</a:t>
            </a:r>
          </a:p>
          <a:p>
            <a:r>
              <a:rPr lang="bg-BG" dirty="0"/>
              <a:t>Бр. приети </a:t>
            </a:r>
            <a:r>
              <a:rPr lang="bg-BG" dirty="0" err="1"/>
              <a:t>абстракти</a:t>
            </a:r>
            <a:r>
              <a:rPr lang="bg-BG" dirty="0"/>
              <a:t> -  </a:t>
            </a:r>
            <a:r>
              <a:rPr lang="bg-BG" b="1" dirty="0"/>
              <a:t>0 бр.</a:t>
            </a:r>
          </a:p>
          <a:p>
            <a:r>
              <a:rPr lang="bg-BG" dirty="0"/>
              <a:t>Бр. в процес на разработка – </a:t>
            </a:r>
            <a:r>
              <a:rPr lang="bg-BG" b="1" dirty="0"/>
              <a:t>1 бр. </a:t>
            </a:r>
          </a:p>
          <a:p>
            <a:r>
              <a:rPr lang="bg-BG" dirty="0"/>
              <a:t>Планиран брой публикации за периода април – юни 2025 – </a:t>
            </a:r>
            <a:r>
              <a:rPr lang="bg-BG" b="1" dirty="0"/>
              <a:t>1 бр</a:t>
            </a:r>
            <a:r>
              <a:rPr lang="bg-BG" dirty="0"/>
              <a:t>. </a:t>
            </a:r>
            <a:endParaRPr lang="bg-BG" b="1" dirty="0"/>
          </a:p>
          <a:p>
            <a:pPr marL="0" indent="0" algn="just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824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91932"/>
            <a:ext cx="10515600" cy="431901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ПРЕДСТАВЯНЕ НА ЕКИПА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3833"/>
            <a:ext cx="10515600" cy="5032517"/>
          </a:xfrm>
        </p:spPr>
        <p:txBody>
          <a:bodyPr>
            <a:normAutofit fontScale="25000" lnSpcReduction="20000"/>
          </a:bodyPr>
          <a:lstStyle/>
          <a:p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Проф. дн Миглена Колева, </a:t>
            </a:r>
            <a:r>
              <a:rPr lang="en-US" sz="6400" b="1" dirty="0">
                <a:solidFill>
                  <a:schemeClr val="accent1">
                    <a:lumMod val="75000"/>
                  </a:schemeClr>
                </a:solidFill>
              </a:rPr>
              <a:t>R4, 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назначена от 24.04.2024 г.</a:t>
            </a:r>
          </a:p>
          <a:p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Проф. д-р Любен Вълков, </a:t>
            </a:r>
            <a:r>
              <a:rPr lang="en-US" sz="6400" b="1" dirty="0">
                <a:solidFill>
                  <a:schemeClr val="accent1">
                    <a:lumMod val="75000"/>
                  </a:schemeClr>
                </a:solidFill>
              </a:rPr>
              <a:t>R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en-US" sz="6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назначен от 13.05.2024 г.</a:t>
            </a:r>
          </a:p>
          <a:p>
            <a:pPr lvl="0"/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Доц. д-р Юрий </a:t>
            </a:r>
            <a:r>
              <a:rPr lang="bg-BG" sz="6400" b="1" dirty="0" err="1">
                <a:solidFill>
                  <a:schemeClr val="accent1">
                    <a:lumMod val="75000"/>
                  </a:schemeClr>
                </a:solidFill>
              </a:rPr>
              <a:t>Кандиларов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6400" b="1" dirty="0">
                <a:solidFill>
                  <a:schemeClr val="accent1">
                    <a:lumMod val="75000"/>
                  </a:schemeClr>
                </a:solidFill>
              </a:rPr>
              <a:t>R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en-US" sz="6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назначен от 13.05.2024 г.</a:t>
            </a:r>
          </a:p>
          <a:p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Доц. д-р Юлия </a:t>
            </a:r>
            <a:r>
              <a:rPr lang="bg-BG" sz="6400" b="1" dirty="0" err="1">
                <a:solidFill>
                  <a:schemeClr val="accent1">
                    <a:lumMod val="75000"/>
                  </a:schemeClr>
                </a:solidFill>
              </a:rPr>
              <a:t>Чапарова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6400" b="1" dirty="0">
                <a:solidFill>
                  <a:schemeClr val="accent1">
                    <a:lumMod val="75000"/>
                  </a:schemeClr>
                </a:solidFill>
              </a:rPr>
              <a:t>R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3</a:t>
            </a:r>
            <a:r>
              <a:rPr lang="en-US" sz="6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назначена от 13.05.2024 г., неплатен отпуск 1.11.2024 г.- 30.04.2025 г.</a:t>
            </a:r>
          </a:p>
          <a:p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Доц. д-р Иван Георгиев, </a:t>
            </a:r>
            <a:r>
              <a:rPr lang="en-US" sz="6400" b="1" dirty="0">
                <a:solidFill>
                  <a:schemeClr val="accent1">
                    <a:lumMod val="75000"/>
                  </a:schemeClr>
                </a:solidFill>
              </a:rPr>
              <a:t>R3,  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привлечен изследовател, споразумение за доброволен труд</a:t>
            </a:r>
          </a:p>
          <a:p>
            <a:r>
              <a:rPr lang="bg-BG" sz="6400" b="1" dirty="0" err="1">
                <a:solidFill>
                  <a:schemeClr val="accent1">
                    <a:lumMod val="75000"/>
                  </a:schemeClr>
                </a:solidFill>
              </a:rPr>
              <a:t>Гл.ас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. д-р Николай Димитров, </a:t>
            </a:r>
            <a:r>
              <a:rPr lang="en-US" sz="6400" b="1" dirty="0">
                <a:solidFill>
                  <a:schemeClr val="accent1">
                    <a:lumMod val="75000"/>
                  </a:schemeClr>
                </a:solidFill>
              </a:rPr>
              <a:t>R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6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назначен от 13.05.2024 г</a:t>
            </a:r>
          </a:p>
          <a:p>
            <a:r>
              <a:rPr lang="bg-BG" sz="6400" b="1" dirty="0" err="1">
                <a:solidFill>
                  <a:schemeClr val="accent1">
                    <a:lumMod val="75000"/>
                  </a:schemeClr>
                </a:solidFill>
              </a:rPr>
              <a:t>Гл.ас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. д-р Слави Георгиев Георгиев,</a:t>
            </a:r>
            <a:r>
              <a:rPr lang="en-US" sz="6400" b="1" dirty="0">
                <a:solidFill>
                  <a:schemeClr val="accent1">
                    <a:lumMod val="75000"/>
                  </a:schemeClr>
                </a:solidFill>
              </a:rPr>
              <a:t> R2, 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споразумение за доброволен труд;</a:t>
            </a:r>
          </a:p>
          <a:p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Д-р Бюлент </a:t>
            </a:r>
            <a:r>
              <a:rPr lang="bg-BG" sz="6400" b="1" dirty="0" err="1">
                <a:solidFill>
                  <a:schemeClr val="accent1">
                    <a:lumMod val="75000"/>
                  </a:schemeClr>
                </a:solidFill>
              </a:rPr>
              <a:t>Идиризов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sz="6400" b="1" dirty="0">
                <a:solidFill>
                  <a:schemeClr val="accent1">
                    <a:lumMod val="75000"/>
                  </a:schemeClr>
                </a:solidFill>
              </a:rPr>
              <a:t>R2, 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привлечен изследовател,</a:t>
            </a:r>
            <a:r>
              <a:rPr lang="en-US" sz="6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bg-BG" sz="6400" b="1" dirty="0">
                <a:solidFill>
                  <a:schemeClr val="accent1">
                    <a:lumMod val="75000"/>
                  </a:schemeClr>
                </a:solidFill>
              </a:rPr>
              <a:t>споразумение за доброволен труд;</a:t>
            </a:r>
          </a:p>
          <a:p>
            <a:r>
              <a:rPr lang="bg-BG" sz="6400" b="1" dirty="0">
                <a:solidFill>
                  <a:schemeClr val="accent6">
                    <a:lumMod val="75000"/>
                  </a:schemeClr>
                </a:solidFill>
              </a:rPr>
              <a:t>Доц. д-р Свилен Кунев,  </a:t>
            </a:r>
            <a:r>
              <a:rPr lang="en-US" sz="6400" b="1" dirty="0">
                <a:solidFill>
                  <a:schemeClr val="accent6">
                    <a:lumMod val="75000"/>
                  </a:schemeClr>
                </a:solidFill>
              </a:rPr>
              <a:t>R4, </a:t>
            </a:r>
            <a:r>
              <a:rPr lang="bg-BG" sz="6400" b="1" dirty="0">
                <a:solidFill>
                  <a:schemeClr val="accent6">
                    <a:lumMod val="75000"/>
                  </a:schemeClr>
                </a:solidFill>
              </a:rPr>
              <a:t>назначен от 13.05.2024 г.</a:t>
            </a:r>
          </a:p>
          <a:p>
            <a:r>
              <a:rPr lang="bg-BG" sz="6400" b="1" dirty="0">
                <a:solidFill>
                  <a:schemeClr val="accent6">
                    <a:lumMod val="75000"/>
                  </a:schemeClr>
                </a:solidFill>
              </a:rPr>
              <a:t>Проф. дн Диана Антонова,  </a:t>
            </a:r>
            <a:r>
              <a:rPr lang="en-US" sz="6400" b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bg-BG" sz="6400" b="1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sz="6400" b="1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bg-BG" sz="6400" b="1" dirty="0">
                <a:solidFill>
                  <a:schemeClr val="accent6">
                    <a:lumMod val="75000"/>
                  </a:schemeClr>
                </a:solidFill>
              </a:rPr>
              <a:t>назначена от 13.05.2024 г.</a:t>
            </a:r>
          </a:p>
          <a:p>
            <a:r>
              <a:rPr lang="bg-BG" sz="6400" b="1" dirty="0">
                <a:solidFill>
                  <a:schemeClr val="accent6">
                    <a:lumMod val="75000"/>
                  </a:schemeClr>
                </a:solidFill>
              </a:rPr>
              <a:t>Доц. д-р Свилена Рускова,  </a:t>
            </a:r>
            <a:r>
              <a:rPr lang="en-US" sz="6400" b="1" dirty="0">
                <a:solidFill>
                  <a:schemeClr val="accent6">
                    <a:lumMod val="75000"/>
                  </a:schemeClr>
                </a:solidFill>
              </a:rPr>
              <a:t>R</a:t>
            </a:r>
            <a:r>
              <a:rPr lang="bg-BG" sz="6400" b="1" dirty="0">
                <a:solidFill>
                  <a:schemeClr val="accent6">
                    <a:lumMod val="75000"/>
                  </a:schemeClr>
                </a:solidFill>
              </a:rPr>
              <a:t>3</a:t>
            </a:r>
            <a:r>
              <a:rPr lang="en-US" sz="6400" b="1" dirty="0">
                <a:solidFill>
                  <a:schemeClr val="accent6">
                    <a:lumMod val="75000"/>
                  </a:schemeClr>
                </a:solidFill>
              </a:rPr>
              <a:t>, </a:t>
            </a:r>
            <a:r>
              <a:rPr lang="bg-BG" sz="6400" b="1" dirty="0">
                <a:solidFill>
                  <a:schemeClr val="accent6">
                    <a:lumMod val="75000"/>
                  </a:schemeClr>
                </a:solidFill>
              </a:rPr>
              <a:t>назначена от 13.05.2024 г.</a:t>
            </a:r>
          </a:p>
          <a:p>
            <a:r>
              <a:rPr lang="ru-RU" sz="6400" b="1" dirty="0">
                <a:solidFill>
                  <a:schemeClr val="accent6">
                    <a:lumMod val="75000"/>
                  </a:schemeClr>
                </a:solidFill>
              </a:rPr>
              <a:t>Доц. д-р Даниел Павлов,  R3, назначен от 13.05.2024 г.</a:t>
            </a:r>
          </a:p>
          <a:p>
            <a:r>
              <a:rPr lang="ru-RU" sz="6400" b="1" dirty="0">
                <a:solidFill>
                  <a:schemeClr val="accent6">
                    <a:lumMod val="75000"/>
                  </a:schemeClr>
                </a:solidFill>
              </a:rPr>
              <a:t>Доц. д-р Ирина Костадинова,  R3, назначена от 04.06.2024 г.</a:t>
            </a:r>
          </a:p>
          <a:p>
            <a:r>
              <a:rPr lang="ru-RU" sz="6400" b="1" dirty="0">
                <a:solidFill>
                  <a:schemeClr val="accent6">
                    <a:lumMod val="75000"/>
                  </a:schemeClr>
                </a:solidFill>
              </a:rPr>
              <a:t>Доц. д-р Евгения Братоева,  R3, назначена от 04.06.2024 г.</a:t>
            </a:r>
          </a:p>
          <a:p>
            <a:r>
              <a:rPr lang="ru-RU" sz="6400" b="1" dirty="0">
                <a:solidFill>
                  <a:schemeClr val="accent6">
                    <a:lumMod val="75000"/>
                  </a:schemeClr>
                </a:solidFill>
              </a:rPr>
              <a:t>Гл. ас. д-р Божана Стойчева,  R2, назначена от </a:t>
            </a:r>
            <a:r>
              <a:rPr lang="en-GB" sz="6400" b="1" dirty="0">
                <a:solidFill>
                  <a:schemeClr val="accent6">
                    <a:lumMod val="75000"/>
                  </a:schemeClr>
                </a:solidFill>
              </a:rPr>
              <a:t>04</a:t>
            </a:r>
            <a:r>
              <a:rPr lang="bg-BG" sz="6400" b="1" dirty="0">
                <a:solidFill>
                  <a:schemeClr val="accent6">
                    <a:lumMod val="75000"/>
                  </a:schemeClr>
                </a:solidFill>
              </a:rPr>
              <a:t>.0</a:t>
            </a:r>
            <a:r>
              <a:rPr lang="en-GB" sz="6400" b="1" dirty="0">
                <a:solidFill>
                  <a:schemeClr val="accent6">
                    <a:lumMod val="75000"/>
                  </a:schemeClr>
                </a:solidFill>
              </a:rPr>
              <a:t>6</a:t>
            </a:r>
            <a:r>
              <a:rPr lang="bg-BG" sz="6400" b="1" dirty="0">
                <a:solidFill>
                  <a:schemeClr val="accent6">
                    <a:lumMod val="75000"/>
                  </a:schemeClr>
                </a:solidFill>
              </a:rPr>
              <a:t>.2024 г.</a:t>
            </a:r>
            <a:endParaRPr lang="ru-RU" sz="6400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sz="6400" b="1" dirty="0">
                <a:solidFill>
                  <a:schemeClr val="accent6">
                    <a:lumMod val="75000"/>
                  </a:schemeClr>
                </a:solidFill>
              </a:rPr>
              <a:t>Гл. ас. д-р Силвия Белоева,  R2, назначена от 10.05.2024 г.</a:t>
            </a:r>
          </a:p>
          <a:p>
            <a:r>
              <a:rPr lang="bg-BG" sz="6400" b="1" dirty="0" err="1">
                <a:solidFill>
                  <a:schemeClr val="accent6">
                    <a:lumMod val="75000"/>
                  </a:schemeClr>
                </a:solidFill>
              </a:rPr>
              <a:t>Докт</a:t>
            </a:r>
            <a:r>
              <a:rPr lang="bg-BG" sz="6400" b="1" dirty="0">
                <a:solidFill>
                  <a:schemeClr val="accent6">
                    <a:lumMod val="75000"/>
                  </a:schemeClr>
                </a:solidFill>
              </a:rPr>
              <a:t>. Анна Тодорова, </a:t>
            </a:r>
            <a:r>
              <a:rPr lang="en-US" sz="6400" b="1" dirty="0">
                <a:solidFill>
                  <a:schemeClr val="accent6">
                    <a:lumMod val="75000"/>
                  </a:schemeClr>
                </a:solidFill>
              </a:rPr>
              <a:t>R1, </a:t>
            </a:r>
            <a:r>
              <a:rPr lang="bg-BG" sz="6400" b="1" dirty="0">
                <a:solidFill>
                  <a:schemeClr val="accent6">
                    <a:lumMod val="75000"/>
                  </a:schemeClr>
                </a:solidFill>
              </a:rPr>
              <a:t>назначена от </a:t>
            </a:r>
            <a:r>
              <a:rPr lang="en-GB" sz="6400" b="1" dirty="0">
                <a:solidFill>
                  <a:schemeClr val="accent6">
                    <a:lumMod val="75000"/>
                  </a:schemeClr>
                </a:solidFill>
              </a:rPr>
              <a:t>04</a:t>
            </a:r>
            <a:r>
              <a:rPr lang="bg-BG" sz="6400" b="1" dirty="0">
                <a:solidFill>
                  <a:schemeClr val="accent6">
                    <a:lumMod val="75000"/>
                  </a:schemeClr>
                </a:solidFill>
              </a:rPr>
              <a:t>.0</a:t>
            </a:r>
            <a:r>
              <a:rPr lang="en-GB" sz="6400" b="1" dirty="0">
                <a:solidFill>
                  <a:schemeClr val="accent6">
                    <a:lumMod val="75000"/>
                  </a:schemeClr>
                </a:solidFill>
              </a:rPr>
              <a:t>6</a:t>
            </a:r>
            <a:r>
              <a:rPr lang="bg-BG" sz="6400" b="1" dirty="0">
                <a:solidFill>
                  <a:schemeClr val="accent6">
                    <a:lumMod val="75000"/>
                  </a:schemeClr>
                </a:solidFill>
              </a:rPr>
              <a:t>.2024 г.</a:t>
            </a:r>
          </a:p>
          <a:p>
            <a:endParaRPr lang="bg-BG" sz="2900" dirty="0">
              <a:solidFill>
                <a:prstClr val="black"/>
              </a:solidFill>
            </a:endParaRPr>
          </a:p>
          <a:p>
            <a:endParaRPr lang="bg-BG" dirty="0"/>
          </a:p>
          <a:p>
            <a:endParaRPr lang="bg-BG" dirty="0"/>
          </a:p>
          <a:p>
            <a:endParaRPr lang="bg-BG" dirty="0"/>
          </a:p>
          <a:p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96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5886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bg-BG" i="1" dirty="0">
                <a:solidFill>
                  <a:schemeClr val="accent6">
                    <a:lumMod val="75000"/>
                  </a:schemeClr>
                </a:solidFill>
              </a:rPr>
              <a:t>гл. ас д-р Силвия </a:t>
            </a:r>
            <a:r>
              <a:rPr lang="bg-BG" i="1" dirty="0" err="1">
                <a:solidFill>
                  <a:schemeClr val="accent6">
                    <a:lumMod val="75000"/>
                  </a:schemeClr>
                </a:solidFill>
              </a:rPr>
              <a:t>Белоева</a:t>
            </a:r>
            <a:endParaRPr lang="bg-BG" i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ts val="2400"/>
              </a:spcBef>
              <a:buNone/>
            </a:pPr>
            <a:r>
              <a:rPr lang="bg-BG" dirty="0"/>
              <a:t>– общ брой публикации за периода – </a:t>
            </a:r>
            <a:r>
              <a:rPr lang="bg-BG" b="1" dirty="0"/>
              <a:t>2 бр</a:t>
            </a:r>
            <a:r>
              <a:rPr lang="bg-BG" dirty="0"/>
              <a:t>.</a:t>
            </a:r>
          </a:p>
          <a:p>
            <a:pPr marL="0" indent="0">
              <a:buNone/>
            </a:pPr>
            <a:r>
              <a:rPr lang="bg-BG" dirty="0"/>
              <a:t>–  от тях в съавторство  (с Н. Венелинова) - </a:t>
            </a:r>
            <a:r>
              <a:rPr lang="bg-BG" b="1" dirty="0"/>
              <a:t>2 бр</a:t>
            </a:r>
            <a:r>
              <a:rPr lang="bg-BG" dirty="0"/>
              <a:t>. </a:t>
            </a:r>
          </a:p>
          <a:p>
            <a:r>
              <a:rPr lang="bg-BG" dirty="0"/>
              <a:t>Бр. публикувани и вече индексирани във </a:t>
            </a:r>
            <a:r>
              <a:rPr lang="en-US" dirty="0" err="1"/>
              <a:t>WoS</a:t>
            </a:r>
            <a:r>
              <a:rPr lang="bg-BG" dirty="0"/>
              <a:t> публикации – </a:t>
            </a:r>
            <a:r>
              <a:rPr lang="bg-BG" b="1" dirty="0"/>
              <a:t>1 бр.</a:t>
            </a:r>
          </a:p>
          <a:p>
            <a:r>
              <a:rPr lang="bg-BG" dirty="0"/>
              <a:t>Бр. приети за публикуване</a:t>
            </a:r>
            <a:r>
              <a:rPr lang="en-US" dirty="0"/>
              <a:t> </a:t>
            </a:r>
            <a:r>
              <a:rPr lang="bg-BG" dirty="0"/>
              <a:t>след рецензиране – </a:t>
            </a:r>
            <a:r>
              <a:rPr lang="bg-BG" b="1" dirty="0">
                <a:solidFill>
                  <a:schemeClr val="bg2">
                    <a:lumMod val="10000"/>
                  </a:schemeClr>
                </a:solidFill>
              </a:rPr>
              <a:t>0 бр</a:t>
            </a:r>
            <a:r>
              <a:rPr lang="bg-BG" b="1" dirty="0"/>
              <a:t>.</a:t>
            </a:r>
          </a:p>
          <a:p>
            <a:r>
              <a:rPr lang="bg-BG" dirty="0"/>
              <a:t>Бр. в процес на рецензиране – </a:t>
            </a:r>
            <a:r>
              <a:rPr lang="bg-BG" b="1" dirty="0">
                <a:solidFill>
                  <a:schemeClr val="bg2">
                    <a:lumMod val="10000"/>
                  </a:schemeClr>
                </a:solidFill>
              </a:rPr>
              <a:t>1 бр</a:t>
            </a:r>
            <a:r>
              <a:rPr lang="bg-BG" b="1" dirty="0"/>
              <a:t>.</a:t>
            </a:r>
          </a:p>
          <a:p>
            <a:r>
              <a:rPr lang="bg-BG" dirty="0"/>
              <a:t>Бр. приети </a:t>
            </a:r>
            <a:r>
              <a:rPr lang="bg-BG" dirty="0" err="1"/>
              <a:t>абстракти</a:t>
            </a:r>
            <a:r>
              <a:rPr lang="bg-BG" dirty="0"/>
              <a:t> - </a:t>
            </a:r>
            <a:r>
              <a:rPr lang="bg-BG" b="1" dirty="0">
                <a:solidFill>
                  <a:schemeClr val="bg2">
                    <a:lumMod val="10000"/>
                  </a:schemeClr>
                </a:solidFill>
              </a:rPr>
              <a:t>0 бр.</a:t>
            </a:r>
          </a:p>
          <a:p>
            <a:r>
              <a:rPr lang="bg-BG" dirty="0"/>
              <a:t>Бр. в процес на разработка – </a:t>
            </a:r>
            <a:r>
              <a:rPr lang="bg-BG" b="1" dirty="0"/>
              <a:t>0 бр. </a:t>
            </a:r>
          </a:p>
          <a:p>
            <a:r>
              <a:rPr lang="bg-BG" dirty="0"/>
              <a:t>Планиран брой публикации за периода април – юни 2025 – </a:t>
            </a:r>
            <a:r>
              <a:rPr lang="bg-BG" b="1" dirty="0"/>
              <a:t>1 бр</a:t>
            </a:r>
            <a:r>
              <a:rPr lang="bg-BG" dirty="0"/>
              <a:t>. </a:t>
            </a:r>
            <a:endParaRPr lang="bg-BG" b="1" dirty="0"/>
          </a:p>
          <a:p>
            <a:pPr marL="0" indent="0" algn="just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1841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629" y="1675886"/>
            <a:ext cx="11092686" cy="4574789"/>
          </a:xfrm>
        </p:spPr>
        <p:txBody>
          <a:bodyPr>
            <a:normAutofit fontScale="92500" lnSpcReduction="10000"/>
          </a:bodyPr>
          <a:lstStyle/>
          <a:p>
            <a:r>
              <a:rPr lang="bg-BG" sz="3100" b="1" i="1" dirty="0" err="1">
                <a:solidFill>
                  <a:schemeClr val="accent6">
                    <a:lumMod val="75000"/>
                  </a:schemeClr>
                </a:solidFill>
              </a:rPr>
              <a:t>Докт</a:t>
            </a:r>
            <a:r>
              <a:rPr lang="bg-BG" sz="3100" b="1" i="1" dirty="0">
                <a:solidFill>
                  <a:schemeClr val="accent6">
                    <a:lumMod val="75000"/>
                  </a:schemeClr>
                </a:solidFill>
              </a:rPr>
              <a:t>. Анна Тодорова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bg-BG" dirty="0"/>
              <a:t>– </a:t>
            </a:r>
            <a:r>
              <a:rPr lang="bg-BG" sz="3100" dirty="0"/>
              <a:t>общ брой публикации за периода – </a:t>
            </a:r>
            <a:r>
              <a:rPr lang="bg-BG" sz="3100" b="1" dirty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bg-BG" sz="3100" b="1" dirty="0"/>
              <a:t> бр</a:t>
            </a:r>
            <a:r>
              <a:rPr lang="bg-BG" sz="3100" dirty="0"/>
              <a:t>.</a:t>
            </a:r>
          </a:p>
          <a:p>
            <a:pPr marL="0" indent="0">
              <a:buNone/>
            </a:pPr>
            <a:r>
              <a:rPr lang="bg-BG" sz="3100" dirty="0"/>
              <a:t>–  от тях в съавторство  (с </a:t>
            </a:r>
            <a:r>
              <a:rPr lang="bg-BG" sz="3100" dirty="0" err="1"/>
              <a:t>С</a:t>
            </a:r>
            <a:r>
              <a:rPr lang="bg-BG" sz="3100" dirty="0"/>
              <a:t>. Рускова, И. Костадинова) - </a:t>
            </a:r>
            <a:r>
              <a:rPr lang="bg-BG" sz="3100" b="1" dirty="0">
                <a:solidFill>
                  <a:schemeClr val="bg2">
                    <a:lumMod val="10000"/>
                  </a:schemeClr>
                </a:solidFill>
              </a:rPr>
              <a:t>1</a:t>
            </a:r>
            <a:r>
              <a:rPr lang="bg-BG" sz="3100" b="1" dirty="0"/>
              <a:t> бр</a:t>
            </a:r>
            <a:r>
              <a:rPr lang="bg-BG" sz="3100" dirty="0"/>
              <a:t>. = </a:t>
            </a:r>
            <a:r>
              <a:rPr lang="bg-BG" sz="3100" b="1" dirty="0">
                <a:solidFill>
                  <a:schemeClr val="bg2">
                    <a:lumMod val="10000"/>
                  </a:schemeClr>
                </a:solidFill>
              </a:rPr>
              <a:t>0</a:t>
            </a:r>
            <a:r>
              <a:rPr lang="bg-BG" sz="3100" b="1" dirty="0"/>
              <a:t>,34</a:t>
            </a:r>
            <a:r>
              <a:rPr lang="bg-BG" sz="3100" dirty="0"/>
              <a:t> бр.</a:t>
            </a:r>
          </a:p>
          <a:p>
            <a:pPr>
              <a:spcBef>
                <a:spcPts val="1800"/>
              </a:spcBef>
            </a:pPr>
            <a:r>
              <a:rPr lang="bg-BG" sz="3100" dirty="0"/>
              <a:t>Бр. публикувани и вече индексирани във </a:t>
            </a:r>
            <a:r>
              <a:rPr lang="en-US" sz="3100" dirty="0" err="1"/>
              <a:t>WoS</a:t>
            </a:r>
            <a:r>
              <a:rPr lang="bg-BG" sz="3100" dirty="0"/>
              <a:t> публикации – </a:t>
            </a:r>
            <a:r>
              <a:rPr lang="bg-BG" sz="3100" b="1" dirty="0"/>
              <a:t>0 бр.</a:t>
            </a:r>
          </a:p>
          <a:p>
            <a:r>
              <a:rPr lang="bg-BG" sz="3100" dirty="0"/>
              <a:t>Бр. приети за публикуване</a:t>
            </a:r>
            <a:r>
              <a:rPr lang="en-US" sz="3100" dirty="0"/>
              <a:t> </a:t>
            </a:r>
            <a:r>
              <a:rPr lang="bg-BG" sz="3100" dirty="0"/>
              <a:t>след рецензиране – </a:t>
            </a:r>
            <a:r>
              <a:rPr lang="bg-BG" sz="3100" b="1" dirty="0"/>
              <a:t>0 бр.</a:t>
            </a:r>
          </a:p>
          <a:p>
            <a:r>
              <a:rPr lang="bg-BG" sz="3100" dirty="0"/>
              <a:t>Бр. в процес на рецензиране – </a:t>
            </a:r>
            <a:r>
              <a:rPr lang="bg-BG" sz="3100" b="1" dirty="0">
                <a:solidFill>
                  <a:schemeClr val="bg2">
                    <a:lumMod val="10000"/>
                  </a:schemeClr>
                </a:solidFill>
              </a:rPr>
              <a:t>0 бр.</a:t>
            </a:r>
          </a:p>
          <a:p>
            <a:r>
              <a:rPr lang="bg-BG" sz="3100" dirty="0"/>
              <a:t>Бр. приети </a:t>
            </a:r>
            <a:r>
              <a:rPr lang="bg-BG" sz="3100" dirty="0" err="1"/>
              <a:t>абстракти</a:t>
            </a:r>
            <a:r>
              <a:rPr lang="bg-BG" sz="3100" dirty="0"/>
              <a:t> -  </a:t>
            </a:r>
            <a:r>
              <a:rPr lang="bg-BG" sz="3100" b="1" dirty="0"/>
              <a:t>0 бр.</a:t>
            </a:r>
          </a:p>
          <a:p>
            <a:r>
              <a:rPr lang="bg-BG" sz="3100" dirty="0"/>
              <a:t>Бр. в процес на разработка – </a:t>
            </a:r>
            <a:r>
              <a:rPr lang="bg-BG" sz="3100" b="1" dirty="0"/>
              <a:t>1</a:t>
            </a:r>
            <a:r>
              <a:rPr lang="bg-BG" sz="3100" b="1" dirty="0">
                <a:solidFill>
                  <a:schemeClr val="bg2">
                    <a:lumMod val="10000"/>
                  </a:schemeClr>
                </a:solidFill>
              </a:rPr>
              <a:t> бр./0,34 бр.</a:t>
            </a:r>
          </a:p>
          <a:p>
            <a:r>
              <a:rPr lang="bg-BG" sz="3100" dirty="0"/>
              <a:t>Планиран брой публикации за периода </a:t>
            </a:r>
            <a:r>
              <a:rPr lang="bg-BG" dirty="0"/>
              <a:t>април – юни 2025 – </a:t>
            </a:r>
            <a:r>
              <a:rPr lang="bg-BG" b="1" dirty="0"/>
              <a:t>1 бр</a:t>
            </a:r>
            <a:r>
              <a:rPr lang="bg-BG" dirty="0"/>
              <a:t>. </a:t>
            </a: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625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ПРЕДСТАВЯНЕ НА ЕКИПА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Общ брой изследователи в научната група –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8</a:t>
            </a:r>
            <a:r>
              <a:rPr lang="bg-BG" b="1" dirty="0"/>
              <a:t>+</a:t>
            </a:r>
            <a:r>
              <a:rPr lang="bg-BG" b="1" dirty="0">
                <a:solidFill>
                  <a:schemeClr val="accent6">
                    <a:lumMod val="75000"/>
                  </a:schemeClr>
                </a:solidFill>
              </a:rPr>
              <a:t>9</a:t>
            </a:r>
          </a:p>
          <a:p>
            <a:r>
              <a:rPr lang="bg-BG" dirty="0"/>
              <a:t>Брой привлечени изследователи извън одобрения със СНИИПР обхват на научната група, чрез допълнителен подбор – </a:t>
            </a:r>
            <a:r>
              <a:rPr lang="en-US" b="1" dirty="0"/>
              <a:t>0</a:t>
            </a:r>
            <a:endParaRPr lang="bg-BG" b="1" dirty="0"/>
          </a:p>
          <a:p>
            <a:r>
              <a:rPr lang="bg-BG" dirty="0"/>
              <a:t>Брой привлечени изследователи извън одобрения със СНИИПР обхват на научната с доброволен труд –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bg-BG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bg-BG" dirty="0"/>
              <a:t>Брой привлечени водещи изследователи извън одобрения със СНИИПР -</a:t>
            </a:r>
            <a:r>
              <a:rPr lang="en-US" dirty="0"/>
              <a:t> </a:t>
            </a:r>
            <a:r>
              <a:rPr lang="en-US" b="1" dirty="0"/>
              <a:t>0</a:t>
            </a:r>
            <a:endParaRPr lang="bg-BG" b="1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49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WP1 Администрация и управление на научната група  и осигуряване на условия за провеждане на научни изследвания</a:t>
            </a:r>
            <a:endParaRPr lang="en-US" dirty="0">
              <a:solidFill>
                <a:srgbClr val="FF0000"/>
              </a:solidFill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bg-BG" sz="1900" dirty="0"/>
              <a:t>Направено е окончателно уточняване и спецификация на необходими техника, оборудване и мебели за лаборатория „Иновативни бизнес модели и социални иновации“, предаден заедно с ръководителя на НГ към УК файл Formi_gr_3.1.6</a:t>
            </a:r>
            <a:endParaRPr lang="en-US" sz="1900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bg-BG" sz="1900" dirty="0"/>
              <a:t>Проведени са 6 работни срещи с членовете на научната група за  разпределяне на задачите по работни пакети и дейности, участия в научни конференции и други организационни дейности, свързани с изпълнението на задачите по проекта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bg-BG" sz="2000" dirty="0"/>
              <a:t>Завършен и е приет План за трансфер на технологии, иновации и защита на интелектуалната собственост на научната група</a:t>
            </a:r>
            <a:endParaRPr lang="bg-BG" sz="1900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ru-RU" sz="1900" dirty="0"/>
              <a:t>Осигурено надеждно документиране/администриране/ отчитане на работата на научната група; междинни технически и финансови отчети и планиране</a:t>
            </a:r>
          </a:p>
          <a:p>
            <a:pPr marL="0" indent="0">
              <a:buNone/>
            </a:pPr>
            <a:r>
              <a:rPr lang="bg-BG" sz="1600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0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6001"/>
            <a:ext cx="10515600" cy="4250961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WP2 Робастни числени и аналитични методи за с приложения в биоматематика, финансова математика и екология </a:t>
            </a: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bg-BG" sz="2600" b="1" dirty="0"/>
              <a:t>Дейност 2.1. </a:t>
            </a:r>
            <a:r>
              <a:rPr lang="ru-RU" sz="2600" dirty="0"/>
              <a:t>Аналитични и числени методи за диференциални уравнения и системи диференциални уравнения с приложения от биоматематика, финансова математика и екология</a:t>
            </a:r>
          </a:p>
          <a:p>
            <a:pPr marL="0" indent="0">
              <a:buNone/>
            </a:pPr>
            <a:r>
              <a:rPr lang="ru-RU" sz="2600" b="1" dirty="0"/>
              <a:t>Очаквани резултати</a:t>
            </a:r>
            <a:r>
              <a:rPr lang="ru-RU" dirty="0"/>
              <a:t>: </a:t>
            </a:r>
            <a:r>
              <a:rPr lang="ru-RU" sz="2600" dirty="0"/>
              <a:t>Теоретични резултати,  нови числени методи, резултати за свойствата на дискретните решения, резултати за коректност на обратните задачи, съвременни алгоритми, компютърни симулации</a:t>
            </a:r>
            <a:endParaRPr lang="en-US" sz="2600" dirty="0"/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96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482" y="852120"/>
            <a:ext cx="10515600" cy="573650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9291"/>
            <a:ext cx="10515600" cy="4961383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sz="2000" dirty="0"/>
              <a:t>Построен числен метод за псевдопараболични уравнения от типа на Баренблат от висок ред на сходимост- четвърти по пространството и втори по времето.;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sz="2000" dirty="0"/>
              <a:t>Разработен е числен метод за обратната задача намиране на  зависим от времето източник в нелинейно параболично диференциално уравнение от типа на на </a:t>
            </a:r>
            <a:r>
              <a:rPr lang="bg-BG" sz="2000" dirty="0"/>
              <a:t>Бенджамин–Бона–</a:t>
            </a:r>
            <a:r>
              <a:rPr lang="bg-BG" sz="2000" dirty="0" err="1"/>
              <a:t>Махони</a:t>
            </a:r>
            <a:r>
              <a:rPr lang="bg-BG" sz="2000" dirty="0"/>
              <a:t> </a:t>
            </a:r>
            <a:r>
              <a:rPr lang="ru-RU" sz="2000" dirty="0"/>
              <a:t>, въз основа на интегрално наблюдение;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sz="2000" dirty="0"/>
              <a:t>Числено е решена обратната задача за възстановяване назависим от времето източник в параболична задача с гранични условия от тип Нойман и Дирихле и интегрално наблюдение;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sz="2000" dirty="0"/>
              <a:t>Построен е  </a:t>
            </a:r>
            <a:r>
              <a:rPr lang="bg-BG" sz="2000" dirty="0"/>
              <a:t>нов,  ефективен явно-неявен числен метод за решаване на начално-гранична задача за нелинейно </a:t>
            </a:r>
            <a:r>
              <a:rPr lang="bg-BG" sz="2000" dirty="0" err="1"/>
              <a:t>псевдопараболично</a:t>
            </a:r>
            <a:r>
              <a:rPr lang="bg-BG" sz="2000" dirty="0"/>
              <a:t> уравнение</a:t>
            </a:r>
            <a:r>
              <a:rPr lang="ru-RU" sz="2000" dirty="0"/>
              <a:t>;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§"/>
            </a:pPr>
            <a:r>
              <a:rPr lang="ru-RU" sz="2000" dirty="0"/>
              <a:t>Получени са резултати за съществуване на решение на задача с дробен набла-диференчен оператор при непериодични гранични условия</a:t>
            </a:r>
            <a:r>
              <a:rPr lang="bg-BG" sz="2000" dirty="0"/>
              <a:t>. </a:t>
            </a:r>
            <a:endParaRPr lang="ru-RU" sz="2000" dirty="0"/>
          </a:p>
          <a:p>
            <a:pPr marL="0" indent="0" algn="just">
              <a:buNone/>
            </a:pPr>
            <a:r>
              <a:rPr lang="bg-BG" sz="2000" b="1" dirty="0"/>
              <a:t>Отчитан резултат:</a:t>
            </a:r>
            <a:r>
              <a:rPr lang="bg-BG" sz="2000" dirty="0"/>
              <a:t> </a:t>
            </a:r>
          </a:p>
          <a:p>
            <a:pPr marL="0" indent="0" algn="just">
              <a:buNone/>
            </a:pPr>
            <a:r>
              <a:rPr lang="bg-BG" sz="2000" b="1" dirty="0"/>
              <a:t>Публикувани</a:t>
            </a:r>
            <a:r>
              <a:rPr lang="bg-BG" sz="1800" dirty="0"/>
              <a:t>: </a:t>
            </a:r>
            <a:r>
              <a:rPr lang="bg-BG" sz="2000" b="1" dirty="0"/>
              <a:t>3 бр</a:t>
            </a:r>
            <a:r>
              <a:rPr lang="bg-BG" sz="2000" dirty="0"/>
              <a:t>. научни публикации с </a:t>
            </a:r>
            <a:r>
              <a:rPr lang="bg-BG" sz="2000" dirty="0" err="1"/>
              <a:t>Импакт</a:t>
            </a:r>
            <a:r>
              <a:rPr lang="bg-BG" sz="2000" dirty="0"/>
              <a:t> Фактор (</a:t>
            </a:r>
            <a:r>
              <a:rPr lang="en-US" sz="2000" b="1" dirty="0"/>
              <a:t>Q1</a:t>
            </a:r>
            <a:r>
              <a:rPr lang="bg-BG" sz="2000" dirty="0"/>
              <a:t>), </a:t>
            </a:r>
            <a:r>
              <a:rPr lang="bg-BG" sz="2000" dirty="0" err="1"/>
              <a:t>реф</a:t>
            </a:r>
            <a:r>
              <a:rPr lang="bg-BG" sz="2000" dirty="0"/>
              <a:t>. във </a:t>
            </a:r>
            <a:r>
              <a:rPr lang="en-US" sz="2000" dirty="0" err="1"/>
              <a:t>WoS</a:t>
            </a:r>
            <a:r>
              <a:rPr lang="bg-BG" sz="2000" dirty="0"/>
              <a:t>, </a:t>
            </a:r>
          </a:p>
          <a:p>
            <a:pPr marL="0" indent="0" algn="just">
              <a:buNone/>
            </a:pPr>
            <a:r>
              <a:rPr lang="bg-BG" sz="2000" b="1" dirty="0"/>
              <a:t>Бр. научни публикации в процес на разработка – 1 </a:t>
            </a:r>
            <a:r>
              <a:rPr lang="bg-BG" sz="2000" b="1" dirty="0" err="1"/>
              <a:t>бр</a:t>
            </a:r>
            <a:r>
              <a:rPr lang="bg-BG" sz="2000" b="1" dirty="0"/>
              <a:t>, изпратени за рецензиране - 2 бр</a:t>
            </a:r>
            <a:r>
              <a:rPr lang="bg-BG" sz="2000" dirty="0"/>
              <a:t>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ru-RU" sz="2000" dirty="0"/>
          </a:p>
          <a:p>
            <a:pPr marL="0" indent="0" algn="just">
              <a:lnSpc>
                <a:spcPct val="80000"/>
              </a:lnSpc>
              <a:buNone/>
            </a:pPr>
            <a:endParaRPr lang="ru-RU" sz="2000" dirty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§"/>
            </a:pPr>
            <a:endParaRPr lang="ru-RU" sz="20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76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901"/>
            <a:ext cx="10515600" cy="4745221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80000"/>
              </a:lnSpc>
              <a:buNone/>
            </a:pPr>
            <a:r>
              <a:rPr lang="ru-RU" sz="2400" b="1" dirty="0">
                <a:solidFill>
                  <a:prstClr val="black"/>
                </a:solidFill>
              </a:rPr>
              <a:t>Дейност 2.2. </a:t>
            </a:r>
            <a:r>
              <a:rPr lang="ru-RU" sz="2400" dirty="0">
                <a:solidFill>
                  <a:prstClr val="black"/>
                </a:solidFill>
              </a:rPr>
              <a:t>Изследване и моделиране на природни и антропогенни процеси с детерминистичен и стохастичен характер</a:t>
            </a:r>
          </a:p>
          <a:p>
            <a:pPr marL="0" lvl="0" indent="0" algn="just">
              <a:lnSpc>
                <a:spcPct val="80000"/>
              </a:lnSpc>
              <a:buNone/>
            </a:pPr>
            <a:r>
              <a:rPr lang="ru-RU" sz="2400" b="1" dirty="0">
                <a:solidFill>
                  <a:prstClr val="black"/>
                </a:solidFill>
              </a:rPr>
              <a:t>Очаквани резултати</a:t>
            </a:r>
            <a:r>
              <a:rPr lang="ru-RU" sz="2400" dirty="0">
                <a:solidFill>
                  <a:prstClr val="black"/>
                </a:solidFill>
              </a:rPr>
              <a:t>: Компютърни симулации, прогнози, подобрение на методите, нови приложения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prstClr val="black"/>
                </a:solidFill>
              </a:rPr>
              <a:t>Разработен е хибриден подход за прогнозиране цената на суровия петрол, който съвместява нелинейни авторегресивни невронни мрежи (NARNN) с интуиционистки размита логика.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prstClr val="black"/>
                </a:solidFill>
              </a:rPr>
              <a:t>Разработен е интелигентен подход Монте Карло (IMC) за ефективно решаване на многомерни интегрални уравнения на Фредхолм.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prstClr val="black"/>
                </a:solidFill>
              </a:rPr>
              <a:t>Разработен е Монте Карло методи за количествено определяне на неопределеността в екологичните системи. 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prstClr val="black"/>
                </a:solidFill>
              </a:rPr>
              <a:t> Изследвана е интелигентната оптимизация на подходи, базирани на симулация, за точно определяне на справедливата стойност на многомерни европейски опции</a:t>
            </a:r>
          </a:p>
          <a:p>
            <a:pPr algn="just">
              <a:lnSpc>
                <a:spcPct val="100000"/>
              </a:lnSpc>
              <a:buFont typeface="Wingdings" panose="05000000000000000000" pitchFamily="2" charset="2"/>
              <a:buChar char="§"/>
            </a:pPr>
            <a:endParaRPr lang="ru-RU" sz="2000" dirty="0">
              <a:solidFill>
                <a:prstClr val="black"/>
              </a:solidFill>
            </a:endParaRPr>
          </a:p>
          <a:p>
            <a:pPr marL="0" indent="0" algn="just">
              <a:lnSpc>
                <a:spcPct val="70000"/>
              </a:lnSpc>
              <a:buNone/>
            </a:pPr>
            <a:endParaRPr lang="ru-RU" sz="2000" dirty="0">
              <a:solidFill>
                <a:prstClr val="black"/>
              </a:solidFill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51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3427</TotalTime>
  <Words>7691</Words>
  <Application>Microsoft Office PowerPoint</Application>
  <PresentationFormat>Widescreen</PresentationFormat>
  <Paragraphs>499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Arial</vt:lpstr>
      <vt:lpstr>Arial Black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  <vt:lpstr>КРАТКО ПРЕДСТАВЯНЕ НА ЦЕЛИТЕ НА ИЗСЛЕДОВАТЕЛСКАТА ПРОГРАМА НА НАУЧНАТА ГРУПА</vt:lpstr>
      <vt:lpstr>КРАТКО ПРЕДСТАВЯНЕ НА ЦЕЛИТЕ НА ИЗСЛЕДОВАТЕЛСКАТА ПРОГРАМА НА НАУЧНАТА ГРУПА</vt:lpstr>
      <vt:lpstr>ПРЕДСТАВЯНЕ НА ЕКИПА НА НАУЧНАТА ГРУПА</vt:lpstr>
      <vt:lpstr>ПРЕДСТАВЯНЕ НА ЕКИПА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PowerPoint Presentation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PowerPoint Presentation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Наталия Венелинова</dc:creator>
  <cp:lastModifiedBy>ruuser</cp:lastModifiedBy>
  <cp:revision>447</cp:revision>
  <dcterms:created xsi:type="dcterms:W3CDTF">2024-04-13T08:35:21Z</dcterms:created>
  <dcterms:modified xsi:type="dcterms:W3CDTF">2025-06-26T11:46:39Z</dcterms:modified>
</cp:coreProperties>
</file>