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handoutMasterIdLst>
    <p:handoutMasterId r:id="rId44"/>
  </p:handoutMasterIdLst>
  <p:sldIdLst>
    <p:sldId id="256" r:id="rId2"/>
    <p:sldId id="258" r:id="rId3"/>
    <p:sldId id="264" r:id="rId4"/>
    <p:sldId id="259" r:id="rId5"/>
    <p:sldId id="265" r:id="rId6"/>
    <p:sldId id="260" r:id="rId7"/>
    <p:sldId id="268" r:id="rId8"/>
    <p:sldId id="279" r:id="rId9"/>
    <p:sldId id="283" r:id="rId10"/>
    <p:sldId id="269" r:id="rId11"/>
    <p:sldId id="305" r:id="rId12"/>
    <p:sldId id="307" r:id="rId13"/>
    <p:sldId id="319" r:id="rId14"/>
    <p:sldId id="308" r:id="rId15"/>
    <p:sldId id="320" r:id="rId16"/>
    <p:sldId id="309" r:id="rId17"/>
    <p:sldId id="310" r:id="rId18"/>
    <p:sldId id="311" r:id="rId19"/>
    <p:sldId id="312" r:id="rId20"/>
    <p:sldId id="281" r:id="rId21"/>
    <p:sldId id="303" r:id="rId22"/>
    <p:sldId id="306" r:id="rId23"/>
    <p:sldId id="257" r:id="rId24"/>
    <p:sldId id="261" r:id="rId25"/>
    <p:sldId id="284" r:id="rId26"/>
    <p:sldId id="285" r:id="rId27"/>
    <p:sldId id="286" r:id="rId28"/>
    <p:sldId id="287" r:id="rId29"/>
    <p:sldId id="288" r:id="rId30"/>
    <p:sldId id="289" r:id="rId31"/>
    <p:sldId id="317" r:id="rId32"/>
    <p:sldId id="318" r:id="rId33"/>
    <p:sldId id="290" r:id="rId34"/>
    <p:sldId id="291" r:id="rId35"/>
    <p:sldId id="292" r:id="rId36"/>
    <p:sldId id="293" r:id="rId37"/>
    <p:sldId id="294" r:id="rId38"/>
    <p:sldId id="295" r:id="rId39"/>
    <p:sldId id="296" r:id="rId40"/>
    <p:sldId id="297" r:id="rId41"/>
    <p:sldId id="298" r:id="rId42"/>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108" y="11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A4FAE4DA-58B2-491D-8076-9C67ACDEABC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bg-BG"/>
          </a:p>
        </p:txBody>
      </p:sp>
      <p:sp>
        <p:nvSpPr>
          <p:cNvPr id="3" name="Date Placeholder 2">
            <a:extLst>
              <a:ext uri="{FF2B5EF4-FFF2-40B4-BE49-F238E27FC236}">
                <a16:creationId xmlns="" xmlns:a16="http://schemas.microsoft.com/office/drawing/2014/main" id="{7D8E566C-631D-400E-86EE-0DE55A63B0B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77E7591-0248-48E6-87B1-51E49EF9A822}" type="datetimeFigureOut">
              <a:rPr lang="bg-BG" smtClean="0"/>
              <a:t>24.09.2025 г.</a:t>
            </a:fld>
            <a:endParaRPr lang="bg-BG"/>
          </a:p>
        </p:txBody>
      </p:sp>
      <p:sp>
        <p:nvSpPr>
          <p:cNvPr id="4" name="Footer Placeholder 3">
            <a:extLst>
              <a:ext uri="{FF2B5EF4-FFF2-40B4-BE49-F238E27FC236}">
                <a16:creationId xmlns="" xmlns:a16="http://schemas.microsoft.com/office/drawing/2014/main" id="{52236043-6D42-4999-B76A-AB37CE6E621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ru-RU"/>
              <a:t>Проект "Русенски изследователски университет", финанасиран от Европейския съюз= NextGenerationEU, чрез Националния план за възстановяване и устойчивост на Република България, по договор № BG-RRP-2.013-0001-C01</a:t>
            </a:r>
            <a:endParaRPr lang="bg-BG"/>
          </a:p>
        </p:txBody>
      </p:sp>
      <p:sp>
        <p:nvSpPr>
          <p:cNvPr id="5" name="Slide Number Placeholder 4">
            <a:extLst>
              <a:ext uri="{FF2B5EF4-FFF2-40B4-BE49-F238E27FC236}">
                <a16:creationId xmlns="" xmlns:a16="http://schemas.microsoft.com/office/drawing/2014/main" id="{634D6041-1F85-421C-80E9-439060E84AD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6FB2CC0-1BB0-4F80-80DC-CB4B5530731B}" type="slidenum">
              <a:rPr lang="bg-BG" smtClean="0"/>
              <a:t>‹#›</a:t>
            </a:fld>
            <a:endParaRPr lang="bg-BG"/>
          </a:p>
        </p:txBody>
      </p:sp>
    </p:spTree>
    <p:extLst>
      <p:ext uri="{BB962C8B-B14F-4D97-AF65-F5344CB8AC3E}">
        <p14:creationId xmlns:p14="http://schemas.microsoft.com/office/powerpoint/2010/main" val="40868294"/>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bg-B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58A961-E825-41B9-AC5F-7260F0B20A67}" type="datetimeFigureOut">
              <a:rPr lang="bg-BG" smtClean="0"/>
              <a:t>24.09.2025 г.</a:t>
            </a:fld>
            <a:endParaRPr lang="bg-B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bg-B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ru-RU"/>
              <a:t>Проект "Русенски изследователски университет", финанасиран от Европейския съюз= NextGenerationEU, чрез Националния план за възстановяване и устойчивост на Република България, по договор № BG-RRP-2.013-0001-C01</a:t>
            </a:r>
            <a:endParaRPr lang="bg-B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EA0ECC-4701-4658-A364-8D67262D91A5}" type="slidenum">
              <a:rPr lang="bg-BG" smtClean="0"/>
              <a:t>‹#›</a:t>
            </a:fld>
            <a:endParaRPr lang="bg-BG"/>
          </a:p>
        </p:txBody>
      </p:sp>
    </p:spTree>
    <p:extLst>
      <p:ext uri="{BB962C8B-B14F-4D97-AF65-F5344CB8AC3E}">
        <p14:creationId xmlns:p14="http://schemas.microsoft.com/office/powerpoint/2010/main" val="939156729"/>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74FE2F7-9042-45BE-B6E9-49BAD4B38D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bg-BG"/>
          </a:p>
        </p:txBody>
      </p:sp>
      <p:sp>
        <p:nvSpPr>
          <p:cNvPr id="3" name="Subtitle 2">
            <a:extLst>
              <a:ext uri="{FF2B5EF4-FFF2-40B4-BE49-F238E27FC236}">
                <a16:creationId xmlns="" xmlns:a16="http://schemas.microsoft.com/office/drawing/2014/main" id="{FF975946-8B40-44CD-AD60-289BAC500C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bg-BG"/>
          </a:p>
        </p:txBody>
      </p:sp>
      <p:sp>
        <p:nvSpPr>
          <p:cNvPr id="4" name="Date Placeholder 3">
            <a:extLst>
              <a:ext uri="{FF2B5EF4-FFF2-40B4-BE49-F238E27FC236}">
                <a16:creationId xmlns="" xmlns:a16="http://schemas.microsoft.com/office/drawing/2014/main" id="{EC5A131A-ABD7-4CA1-825A-A1413362ECA0}"/>
              </a:ext>
            </a:extLst>
          </p:cNvPr>
          <p:cNvSpPr>
            <a:spLocks noGrp="1"/>
          </p:cNvSpPr>
          <p:nvPr>
            <p:ph type="dt" sz="half" idx="10"/>
          </p:nvPr>
        </p:nvSpPr>
        <p:spPr/>
        <p:txBody>
          <a:bodyPr/>
          <a:lstStyle/>
          <a:p>
            <a:fld id="{171006A9-A906-42F6-9B53-1FB615742003}" type="datetime1">
              <a:rPr lang="bg-BG" smtClean="0"/>
              <a:t>24.09.2025 г.</a:t>
            </a:fld>
            <a:endParaRPr lang="bg-BG"/>
          </a:p>
        </p:txBody>
      </p:sp>
      <p:sp>
        <p:nvSpPr>
          <p:cNvPr id="5" name="Footer Placeholder 4">
            <a:extLst>
              <a:ext uri="{FF2B5EF4-FFF2-40B4-BE49-F238E27FC236}">
                <a16:creationId xmlns="" xmlns:a16="http://schemas.microsoft.com/office/drawing/2014/main" id="{E0031160-4C79-4081-8369-FF3DD34C7902}"/>
              </a:ext>
            </a:extLst>
          </p:cNvPr>
          <p:cNvSpPr>
            <a:spLocks noGrp="1"/>
          </p:cNvSpPr>
          <p:nvPr>
            <p:ph type="ftr" sz="quarter" idx="11"/>
          </p:nvPr>
        </p:nvSpPr>
        <p:spPr/>
        <p:txBody>
          <a:bodyPr/>
          <a:lstStyle/>
          <a:p>
            <a:r>
              <a:rPr lang="ru-RU"/>
              <a:t>Проект "Русенски изследователски университет", финансиран от Европейския съюз - NextGenerationEU,BG-RRP-2.013-0001-C01</a:t>
            </a:r>
            <a:endParaRPr lang="bg-BG"/>
          </a:p>
        </p:txBody>
      </p:sp>
      <p:sp>
        <p:nvSpPr>
          <p:cNvPr id="6" name="Slide Number Placeholder 5">
            <a:extLst>
              <a:ext uri="{FF2B5EF4-FFF2-40B4-BE49-F238E27FC236}">
                <a16:creationId xmlns="" xmlns:a16="http://schemas.microsoft.com/office/drawing/2014/main" id="{F7AFDA1D-D344-43ED-A990-D98E604936B8}"/>
              </a:ext>
            </a:extLst>
          </p:cNvPr>
          <p:cNvSpPr>
            <a:spLocks noGrp="1"/>
          </p:cNvSpPr>
          <p:nvPr>
            <p:ph type="sldNum" sz="quarter" idx="12"/>
          </p:nvPr>
        </p:nvSpPr>
        <p:spPr/>
        <p:txBody>
          <a:bodyPr/>
          <a:lstStyle/>
          <a:p>
            <a:fld id="{5D7CF2DC-B54E-4BB4-89E9-BC4AEF2DF3B1}" type="slidenum">
              <a:rPr lang="bg-BG" smtClean="0"/>
              <a:t>‹#›</a:t>
            </a:fld>
            <a:endParaRPr lang="bg-BG"/>
          </a:p>
        </p:txBody>
      </p:sp>
    </p:spTree>
    <p:extLst>
      <p:ext uri="{BB962C8B-B14F-4D97-AF65-F5344CB8AC3E}">
        <p14:creationId xmlns:p14="http://schemas.microsoft.com/office/powerpoint/2010/main" val="3628459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CA83987-1AF3-4C8B-9137-723C5A9D0EA6}"/>
              </a:ext>
            </a:extLst>
          </p:cNvPr>
          <p:cNvSpPr>
            <a:spLocks noGrp="1"/>
          </p:cNvSpPr>
          <p:nvPr>
            <p:ph type="title"/>
          </p:nvPr>
        </p:nvSpPr>
        <p:spPr/>
        <p:txBody>
          <a:bodyPr/>
          <a:lstStyle/>
          <a:p>
            <a:r>
              <a:rPr lang="en-US"/>
              <a:t>Click to edit Master title style</a:t>
            </a:r>
            <a:endParaRPr lang="bg-BG"/>
          </a:p>
        </p:txBody>
      </p:sp>
      <p:sp>
        <p:nvSpPr>
          <p:cNvPr id="3" name="Vertical Text Placeholder 2">
            <a:extLst>
              <a:ext uri="{FF2B5EF4-FFF2-40B4-BE49-F238E27FC236}">
                <a16:creationId xmlns="" xmlns:a16="http://schemas.microsoft.com/office/drawing/2014/main" id="{0AE5FEF8-0FA9-47A4-879A-44935630A4D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4" name="Date Placeholder 3">
            <a:extLst>
              <a:ext uri="{FF2B5EF4-FFF2-40B4-BE49-F238E27FC236}">
                <a16:creationId xmlns="" xmlns:a16="http://schemas.microsoft.com/office/drawing/2014/main" id="{43735F97-F025-439A-B5F2-A708628CB02E}"/>
              </a:ext>
            </a:extLst>
          </p:cNvPr>
          <p:cNvSpPr>
            <a:spLocks noGrp="1"/>
          </p:cNvSpPr>
          <p:nvPr>
            <p:ph type="dt" sz="half" idx="10"/>
          </p:nvPr>
        </p:nvSpPr>
        <p:spPr/>
        <p:txBody>
          <a:bodyPr/>
          <a:lstStyle/>
          <a:p>
            <a:fld id="{26719C0F-88EA-4D2D-8D20-7652B29F1D4E}" type="datetime1">
              <a:rPr lang="bg-BG" smtClean="0"/>
              <a:t>24.09.2025 г.</a:t>
            </a:fld>
            <a:endParaRPr lang="bg-BG"/>
          </a:p>
        </p:txBody>
      </p:sp>
      <p:sp>
        <p:nvSpPr>
          <p:cNvPr id="5" name="Footer Placeholder 4">
            <a:extLst>
              <a:ext uri="{FF2B5EF4-FFF2-40B4-BE49-F238E27FC236}">
                <a16:creationId xmlns="" xmlns:a16="http://schemas.microsoft.com/office/drawing/2014/main" id="{A0D8CBEB-955D-4043-9D1D-FB2F4FF48284}"/>
              </a:ext>
            </a:extLst>
          </p:cNvPr>
          <p:cNvSpPr>
            <a:spLocks noGrp="1"/>
          </p:cNvSpPr>
          <p:nvPr>
            <p:ph type="ftr" sz="quarter" idx="11"/>
          </p:nvPr>
        </p:nvSpPr>
        <p:spPr/>
        <p:txBody>
          <a:bodyPr/>
          <a:lstStyle/>
          <a:p>
            <a:r>
              <a:rPr lang="ru-RU"/>
              <a:t>Проект "Русенски изследователски университет", финансиран от Европейския съюз - NextGenerationEU,BG-RRP-2.013-0001-C01</a:t>
            </a:r>
            <a:endParaRPr lang="bg-BG"/>
          </a:p>
        </p:txBody>
      </p:sp>
      <p:sp>
        <p:nvSpPr>
          <p:cNvPr id="6" name="Slide Number Placeholder 5">
            <a:extLst>
              <a:ext uri="{FF2B5EF4-FFF2-40B4-BE49-F238E27FC236}">
                <a16:creationId xmlns="" xmlns:a16="http://schemas.microsoft.com/office/drawing/2014/main" id="{42879AB0-AC8C-434B-AF1B-9191B0DB58FF}"/>
              </a:ext>
            </a:extLst>
          </p:cNvPr>
          <p:cNvSpPr>
            <a:spLocks noGrp="1"/>
          </p:cNvSpPr>
          <p:nvPr>
            <p:ph type="sldNum" sz="quarter" idx="12"/>
          </p:nvPr>
        </p:nvSpPr>
        <p:spPr/>
        <p:txBody>
          <a:bodyPr/>
          <a:lstStyle/>
          <a:p>
            <a:fld id="{5D7CF2DC-B54E-4BB4-89E9-BC4AEF2DF3B1}" type="slidenum">
              <a:rPr lang="bg-BG" smtClean="0"/>
              <a:t>‹#›</a:t>
            </a:fld>
            <a:endParaRPr lang="bg-BG"/>
          </a:p>
        </p:txBody>
      </p:sp>
    </p:spTree>
    <p:extLst>
      <p:ext uri="{BB962C8B-B14F-4D97-AF65-F5344CB8AC3E}">
        <p14:creationId xmlns:p14="http://schemas.microsoft.com/office/powerpoint/2010/main" val="1114479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21F7C714-D7CA-40AC-985D-54F30FB5664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bg-BG"/>
          </a:p>
        </p:txBody>
      </p:sp>
      <p:sp>
        <p:nvSpPr>
          <p:cNvPr id="3" name="Vertical Text Placeholder 2">
            <a:extLst>
              <a:ext uri="{FF2B5EF4-FFF2-40B4-BE49-F238E27FC236}">
                <a16:creationId xmlns="" xmlns:a16="http://schemas.microsoft.com/office/drawing/2014/main" id="{B0CE318F-F98F-4D3D-BBEA-A5819DD88F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4" name="Date Placeholder 3">
            <a:extLst>
              <a:ext uri="{FF2B5EF4-FFF2-40B4-BE49-F238E27FC236}">
                <a16:creationId xmlns="" xmlns:a16="http://schemas.microsoft.com/office/drawing/2014/main" id="{57F86E0F-5C34-49F7-A23C-C055E590167A}"/>
              </a:ext>
            </a:extLst>
          </p:cNvPr>
          <p:cNvSpPr>
            <a:spLocks noGrp="1"/>
          </p:cNvSpPr>
          <p:nvPr>
            <p:ph type="dt" sz="half" idx="10"/>
          </p:nvPr>
        </p:nvSpPr>
        <p:spPr/>
        <p:txBody>
          <a:bodyPr/>
          <a:lstStyle/>
          <a:p>
            <a:fld id="{9DB724FC-90DD-4D4B-8CA5-2C79BC1E4692}" type="datetime1">
              <a:rPr lang="bg-BG" smtClean="0"/>
              <a:t>24.09.2025 г.</a:t>
            </a:fld>
            <a:endParaRPr lang="bg-BG"/>
          </a:p>
        </p:txBody>
      </p:sp>
      <p:sp>
        <p:nvSpPr>
          <p:cNvPr id="5" name="Footer Placeholder 4">
            <a:extLst>
              <a:ext uri="{FF2B5EF4-FFF2-40B4-BE49-F238E27FC236}">
                <a16:creationId xmlns="" xmlns:a16="http://schemas.microsoft.com/office/drawing/2014/main" id="{50B69083-260B-4899-AF96-89C63197E3D7}"/>
              </a:ext>
            </a:extLst>
          </p:cNvPr>
          <p:cNvSpPr>
            <a:spLocks noGrp="1"/>
          </p:cNvSpPr>
          <p:nvPr>
            <p:ph type="ftr" sz="quarter" idx="11"/>
          </p:nvPr>
        </p:nvSpPr>
        <p:spPr/>
        <p:txBody>
          <a:bodyPr/>
          <a:lstStyle/>
          <a:p>
            <a:r>
              <a:rPr lang="ru-RU"/>
              <a:t>Проект "Русенски изследователски университет", финансиран от Европейския съюз - NextGenerationEU,BG-RRP-2.013-0001-C01</a:t>
            </a:r>
            <a:endParaRPr lang="bg-BG"/>
          </a:p>
        </p:txBody>
      </p:sp>
      <p:sp>
        <p:nvSpPr>
          <p:cNvPr id="6" name="Slide Number Placeholder 5">
            <a:extLst>
              <a:ext uri="{FF2B5EF4-FFF2-40B4-BE49-F238E27FC236}">
                <a16:creationId xmlns="" xmlns:a16="http://schemas.microsoft.com/office/drawing/2014/main" id="{13698F3A-1A6D-4422-9BEC-77CDC139BA77}"/>
              </a:ext>
            </a:extLst>
          </p:cNvPr>
          <p:cNvSpPr>
            <a:spLocks noGrp="1"/>
          </p:cNvSpPr>
          <p:nvPr>
            <p:ph type="sldNum" sz="quarter" idx="12"/>
          </p:nvPr>
        </p:nvSpPr>
        <p:spPr/>
        <p:txBody>
          <a:bodyPr/>
          <a:lstStyle/>
          <a:p>
            <a:fld id="{5D7CF2DC-B54E-4BB4-89E9-BC4AEF2DF3B1}" type="slidenum">
              <a:rPr lang="bg-BG" smtClean="0"/>
              <a:t>‹#›</a:t>
            </a:fld>
            <a:endParaRPr lang="bg-BG"/>
          </a:p>
        </p:txBody>
      </p:sp>
    </p:spTree>
    <p:extLst>
      <p:ext uri="{BB962C8B-B14F-4D97-AF65-F5344CB8AC3E}">
        <p14:creationId xmlns:p14="http://schemas.microsoft.com/office/powerpoint/2010/main" val="1425362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529845F-CA34-4BCB-BBE3-AD3A449BC682}"/>
              </a:ext>
            </a:extLst>
          </p:cNvPr>
          <p:cNvSpPr>
            <a:spLocks noGrp="1"/>
          </p:cNvSpPr>
          <p:nvPr>
            <p:ph type="title"/>
          </p:nvPr>
        </p:nvSpPr>
        <p:spPr/>
        <p:txBody>
          <a:bodyPr/>
          <a:lstStyle/>
          <a:p>
            <a:r>
              <a:rPr lang="en-US"/>
              <a:t>Click to edit Master title style</a:t>
            </a:r>
            <a:endParaRPr lang="bg-BG"/>
          </a:p>
        </p:txBody>
      </p:sp>
      <p:sp>
        <p:nvSpPr>
          <p:cNvPr id="3" name="Content Placeholder 2">
            <a:extLst>
              <a:ext uri="{FF2B5EF4-FFF2-40B4-BE49-F238E27FC236}">
                <a16:creationId xmlns="" xmlns:a16="http://schemas.microsoft.com/office/drawing/2014/main" id="{5558FD40-1A32-4FEB-8690-F6B08E947C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4" name="Date Placeholder 3">
            <a:extLst>
              <a:ext uri="{FF2B5EF4-FFF2-40B4-BE49-F238E27FC236}">
                <a16:creationId xmlns="" xmlns:a16="http://schemas.microsoft.com/office/drawing/2014/main" id="{3BF49E79-F0A9-4BC6-B5D5-1E3EDD509357}"/>
              </a:ext>
            </a:extLst>
          </p:cNvPr>
          <p:cNvSpPr>
            <a:spLocks noGrp="1"/>
          </p:cNvSpPr>
          <p:nvPr>
            <p:ph type="dt" sz="half" idx="10"/>
          </p:nvPr>
        </p:nvSpPr>
        <p:spPr/>
        <p:txBody>
          <a:bodyPr/>
          <a:lstStyle/>
          <a:p>
            <a:fld id="{07220C58-A3CB-43FB-BAE4-1FE0B5C7C04A}" type="datetime1">
              <a:rPr lang="bg-BG" smtClean="0"/>
              <a:t>24.09.2025 г.</a:t>
            </a:fld>
            <a:endParaRPr lang="bg-BG"/>
          </a:p>
        </p:txBody>
      </p:sp>
      <p:sp>
        <p:nvSpPr>
          <p:cNvPr id="5" name="Footer Placeholder 4">
            <a:extLst>
              <a:ext uri="{FF2B5EF4-FFF2-40B4-BE49-F238E27FC236}">
                <a16:creationId xmlns="" xmlns:a16="http://schemas.microsoft.com/office/drawing/2014/main" id="{BD81EEE2-223C-40D0-B6E2-0E0515240A6C}"/>
              </a:ext>
            </a:extLst>
          </p:cNvPr>
          <p:cNvSpPr>
            <a:spLocks noGrp="1"/>
          </p:cNvSpPr>
          <p:nvPr>
            <p:ph type="ftr" sz="quarter" idx="11"/>
          </p:nvPr>
        </p:nvSpPr>
        <p:spPr/>
        <p:txBody>
          <a:bodyPr/>
          <a:lstStyle/>
          <a:p>
            <a:r>
              <a:rPr lang="ru-RU"/>
              <a:t>Проект "Русенски изследователски университет", финансиран от Европейския съюз - NextGenerationEU,BG-RRP-2.013-0001-C01</a:t>
            </a:r>
            <a:endParaRPr lang="bg-BG"/>
          </a:p>
        </p:txBody>
      </p:sp>
      <p:sp>
        <p:nvSpPr>
          <p:cNvPr id="6" name="Slide Number Placeholder 5">
            <a:extLst>
              <a:ext uri="{FF2B5EF4-FFF2-40B4-BE49-F238E27FC236}">
                <a16:creationId xmlns="" xmlns:a16="http://schemas.microsoft.com/office/drawing/2014/main" id="{AD1309F2-BF62-49D7-AB8A-4D799579AFD8}"/>
              </a:ext>
            </a:extLst>
          </p:cNvPr>
          <p:cNvSpPr>
            <a:spLocks noGrp="1"/>
          </p:cNvSpPr>
          <p:nvPr>
            <p:ph type="sldNum" sz="quarter" idx="12"/>
          </p:nvPr>
        </p:nvSpPr>
        <p:spPr/>
        <p:txBody>
          <a:bodyPr/>
          <a:lstStyle/>
          <a:p>
            <a:fld id="{5D7CF2DC-B54E-4BB4-89E9-BC4AEF2DF3B1}" type="slidenum">
              <a:rPr lang="bg-BG" smtClean="0"/>
              <a:t>‹#›</a:t>
            </a:fld>
            <a:endParaRPr lang="bg-BG"/>
          </a:p>
        </p:txBody>
      </p:sp>
    </p:spTree>
    <p:extLst>
      <p:ext uri="{BB962C8B-B14F-4D97-AF65-F5344CB8AC3E}">
        <p14:creationId xmlns:p14="http://schemas.microsoft.com/office/powerpoint/2010/main" val="359346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0B64CE9-CDAB-4DA2-BAE3-5F1A2E632E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bg-BG"/>
          </a:p>
        </p:txBody>
      </p:sp>
      <p:sp>
        <p:nvSpPr>
          <p:cNvPr id="3" name="Text Placeholder 2">
            <a:extLst>
              <a:ext uri="{FF2B5EF4-FFF2-40B4-BE49-F238E27FC236}">
                <a16:creationId xmlns="" xmlns:a16="http://schemas.microsoft.com/office/drawing/2014/main" id="{AA589DA3-7855-4A7E-B3E0-C26219EF4A3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F96D32FD-FDFB-43D4-9C2F-42AA62AF69A3}"/>
              </a:ext>
            </a:extLst>
          </p:cNvPr>
          <p:cNvSpPr>
            <a:spLocks noGrp="1"/>
          </p:cNvSpPr>
          <p:nvPr>
            <p:ph type="dt" sz="half" idx="10"/>
          </p:nvPr>
        </p:nvSpPr>
        <p:spPr/>
        <p:txBody>
          <a:bodyPr/>
          <a:lstStyle/>
          <a:p>
            <a:fld id="{400A2175-3629-4CE2-9958-199D788B30CA}" type="datetime1">
              <a:rPr lang="bg-BG" smtClean="0"/>
              <a:t>24.09.2025 г.</a:t>
            </a:fld>
            <a:endParaRPr lang="bg-BG"/>
          </a:p>
        </p:txBody>
      </p:sp>
      <p:sp>
        <p:nvSpPr>
          <p:cNvPr id="5" name="Footer Placeholder 4">
            <a:extLst>
              <a:ext uri="{FF2B5EF4-FFF2-40B4-BE49-F238E27FC236}">
                <a16:creationId xmlns="" xmlns:a16="http://schemas.microsoft.com/office/drawing/2014/main" id="{CF6EE26E-1FBE-40F2-8B4C-E38389E0D14D}"/>
              </a:ext>
            </a:extLst>
          </p:cNvPr>
          <p:cNvSpPr>
            <a:spLocks noGrp="1"/>
          </p:cNvSpPr>
          <p:nvPr>
            <p:ph type="ftr" sz="quarter" idx="11"/>
          </p:nvPr>
        </p:nvSpPr>
        <p:spPr/>
        <p:txBody>
          <a:bodyPr/>
          <a:lstStyle/>
          <a:p>
            <a:r>
              <a:rPr lang="ru-RU"/>
              <a:t>Проект "Русенски изследователски университет", финансиран от Европейския съюз - NextGenerationEU,BG-RRP-2.013-0001-C01</a:t>
            </a:r>
            <a:endParaRPr lang="bg-BG"/>
          </a:p>
        </p:txBody>
      </p:sp>
      <p:sp>
        <p:nvSpPr>
          <p:cNvPr id="6" name="Slide Number Placeholder 5">
            <a:extLst>
              <a:ext uri="{FF2B5EF4-FFF2-40B4-BE49-F238E27FC236}">
                <a16:creationId xmlns="" xmlns:a16="http://schemas.microsoft.com/office/drawing/2014/main" id="{F8EAEAFC-B3C9-4EAB-82EA-D8ED002743EA}"/>
              </a:ext>
            </a:extLst>
          </p:cNvPr>
          <p:cNvSpPr>
            <a:spLocks noGrp="1"/>
          </p:cNvSpPr>
          <p:nvPr>
            <p:ph type="sldNum" sz="quarter" idx="12"/>
          </p:nvPr>
        </p:nvSpPr>
        <p:spPr/>
        <p:txBody>
          <a:bodyPr/>
          <a:lstStyle/>
          <a:p>
            <a:fld id="{5D7CF2DC-B54E-4BB4-89E9-BC4AEF2DF3B1}" type="slidenum">
              <a:rPr lang="bg-BG" smtClean="0"/>
              <a:t>‹#›</a:t>
            </a:fld>
            <a:endParaRPr lang="bg-BG"/>
          </a:p>
        </p:txBody>
      </p:sp>
    </p:spTree>
    <p:extLst>
      <p:ext uri="{BB962C8B-B14F-4D97-AF65-F5344CB8AC3E}">
        <p14:creationId xmlns:p14="http://schemas.microsoft.com/office/powerpoint/2010/main" val="1069060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E8EA9D4-AB97-4EED-8C27-5E67EEAE6B8A}"/>
              </a:ext>
            </a:extLst>
          </p:cNvPr>
          <p:cNvSpPr>
            <a:spLocks noGrp="1"/>
          </p:cNvSpPr>
          <p:nvPr>
            <p:ph type="title"/>
          </p:nvPr>
        </p:nvSpPr>
        <p:spPr/>
        <p:txBody>
          <a:bodyPr/>
          <a:lstStyle/>
          <a:p>
            <a:r>
              <a:rPr lang="en-US"/>
              <a:t>Click to edit Master title style</a:t>
            </a:r>
            <a:endParaRPr lang="bg-BG"/>
          </a:p>
        </p:txBody>
      </p:sp>
      <p:sp>
        <p:nvSpPr>
          <p:cNvPr id="3" name="Content Placeholder 2">
            <a:extLst>
              <a:ext uri="{FF2B5EF4-FFF2-40B4-BE49-F238E27FC236}">
                <a16:creationId xmlns="" xmlns:a16="http://schemas.microsoft.com/office/drawing/2014/main" id="{3E40161E-68A3-4A60-BD68-2659F4D449E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4" name="Content Placeholder 3">
            <a:extLst>
              <a:ext uri="{FF2B5EF4-FFF2-40B4-BE49-F238E27FC236}">
                <a16:creationId xmlns="" xmlns:a16="http://schemas.microsoft.com/office/drawing/2014/main" id="{10EA7097-E98D-4775-9347-6B09FD0D18B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5" name="Date Placeholder 4">
            <a:extLst>
              <a:ext uri="{FF2B5EF4-FFF2-40B4-BE49-F238E27FC236}">
                <a16:creationId xmlns="" xmlns:a16="http://schemas.microsoft.com/office/drawing/2014/main" id="{7A4340E5-35C6-43CC-9A07-5D06E6506169}"/>
              </a:ext>
            </a:extLst>
          </p:cNvPr>
          <p:cNvSpPr>
            <a:spLocks noGrp="1"/>
          </p:cNvSpPr>
          <p:nvPr>
            <p:ph type="dt" sz="half" idx="10"/>
          </p:nvPr>
        </p:nvSpPr>
        <p:spPr/>
        <p:txBody>
          <a:bodyPr/>
          <a:lstStyle/>
          <a:p>
            <a:fld id="{F2D70D43-F0F0-4CEB-870B-B6F1843D9BA3}" type="datetime1">
              <a:rPr lang="bg-BG" smtClean="0"/>
              <a:t>24.09.2025 г.</a:t>
            </a:fld>
            <a:endParaRPr lang="bg-BG"/>
          </a:p>
        </p:txBody>
      </p:sp>
      <p:sp>
        <p:nvSpPr>
          <p:cNvPr id="6" name="Footer Placeholder 5">
            <a:extLst>
              <a:ext uri="{FF2B5EF4-FFF2-40B4-BE49-F238E27FC236}">
                <a16:creationId xmlns="" xmlns:a16="http://schemas.microsoft.com/office/drawing/2014/main" id="{4FFF41AE-97FE-4D70-81B9-0F7DD9B1AE36}"/>
              </a:ext>
            </a:extLst>
          </p:cNvPr>
          <p:cNvSpPr>
            <a:spLocks noGrp="1"/>
          </p:cNvSpPr>
          <p:nvPr>
            <p:ph type="ftr" sz="quarter" idx="11"/>
          </p:nvPr>
        </p:nvSpPr>
        <p:spPr/>
        <p:txBody>
          <a:bodyPr/>
          <a:lstStyle/>
          <a:p>
            <a:r>
              <a:rPr lang="ru-RU"/>
              <a:t>Проект "Русенски изследователски университет", финансиран от Европейския съюз - NextGenerationEU,BG-RRP-2.013-0001-C01</a:t>
            </a:r>
            <a:endParaRPr lang="bg-BG"/>
          </a:p>
        </p:txBody>
      </p:sp>
      <p:sp>
        <p:nvSpPr>
          <p:cNvPr id="7" name="Slide Number Placeholder 6">
            <a:extLst>
              <a:ext uri="{FF2B5EF4-FFF2-40B4-BE49-F238E27FC236}">
                <a16:creationId xmlns="" xmlns:a16="http://schemas.microsoft.com/office/drawing/2014/main" id="{5AAFA8D5-5FE9-4F61-81D5-800B345445C5}"/>
              </a:ext>
            </a:extLst>
          </p:cNvPr>
          <p:cNvSpPr>
            <a:spLocks noGrp="1"/>
          </p:cNvSpPr>
          <p:nvPr>
            <p:ph type="sldNum" sz="quarter" idx="12"/>
          </p:nvPr>
        </p:nvSpPr>
        <p:spPr/>
        <p:txBody>
          <a:bodyPr/>
          <a:lstStyle/>
          <a:p>
            <a:fld id="{5D7CF2DC-B54E-4BB4-89E9-BC4AEF2DF3B1}" type="slidenum">
              <a:rPr lang="bg-BG" smtClean="0"/>
              <a:t>‹#›</a:t>
            </a:fld>
            <a:endParaRPr lang="bg-BG"/>
          </a:p>
        </p:txBody>
      </p:sp>
    </p:spTree>
    <p:extLst>
      <p:ext uri="{BB962C8B-B14F-4D97-AF65-F5344CB8AC3E}">
        <p14:creationId xmlns:p14="http://schemas.microsoft.com/office/powerpoint/2010/main" val="1454725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D811519-BAFC-42BC-9140-091914EFD835}"/>
              </a:ext>
            </a:extLst>
          </p:cNvPr>
          <p:cNvSpPr>
            <a:spLocks noGrp="1"/>
          </p:cNvSpPr>
          <p:nvPr>
            <p:ph type="title"/>
          </p:nvPr>
        </p:nvSpPr>
        <p:spPr>
          <a:xfrm>
            <a:off x="839788" y="365125"/>
            <a:ext cx="10515600" cy="1325563"/>
          </a:xfrm>
        </p:spPr>
        <p:txBody>
          <a:bodyPr/>
          <a:lstStyle/>
          <a:p>
            <a:r>
              <a:rPr lang="en-US"/>
              <a:t>Click to edit Master title style</a:t>
            </a:r>
            <a:endParaRPr lang="bg-BG"/>
          </a:p>
        </p:txBody>
      </p:sp>
      <p:sp>
        <p:nvSpPr>
          <p:cNvPr id="3" name="Text Placeholder 2">
            <a:extLst>
              <a:ext uri="{FF2B5EF4-FFF2-40B4-BE49-F238E27FC236}">
                <a16:creationId xmlns="" xmlns:a16="http://schemas.microsoft.com/office/drawing/2014/main" id="{32EEFD0B-6D75-4FC5-B32C-81B8B5255B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7A3E0DD9-959C-4FB1-A288-EB98FF736BF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5" name="Text Placeholder 4">
            <a:extLst>
              <a:ext uri="{FF2B5EF4-FFF2-40B4-BE49-F238E27FC236}">
                <a16:creationId xmlns="" xmlns:a16="http://schemas.microsoft.com/office/drawing/2014/main" id="{D0EE88C2-EBE8-457C-ABD6-96D4473DEF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10BA7963-457A-4D33-9560-C01BBE2352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7" name="Date Placeholder 6">
            <a:extLst>
              <a:ext uri="{FF2B5EF4-FFF2-40B4-BE49-F238E27FC236}">
                <a16:creationId xmlns="" xmlns:a16="http://schemas.microsoft.com/office/drawing/2014/main" id="{B2CC32B9-7212-4A7B-9AA8-8F9B3A6CE32E}"/>
              </a:ext>
            </a:extLst>
          </p:cNvPr>
          <p:cNvSpPr>
            <a:spLocks noGrp="1"/>
          </p:cNvSpPr>
          <p:nvPr>
            <p:ph type="dt" sz="half" idx="10"/>
          </p:nvPr>
        </p:nvSpPr>
        <p:spPr/>
        <p:txBody>
          <a:bodyPr/>
          <a:lstStyle/>
          <a:p>
            <a:fld id="{7F7A82DE-07B8-4E81-9FAB-EB5F056D2AEF}" type="datetime1">
              <a:rPr lang="bg-BG" smtClean="0"/>
              <a:t>24.09.2025 г.</a:t>
            </a:fld>
            <a:endParaRPr lang="bg-BG"/>
          </a:p>
        </p:txBody>
      </p:sp>
      <p:sp>
        <p:nvSpPr>
          <p:cNvPr id="8" name="Footer Placeholder 7">
            <a:extLst>
              <a:ext uri="{FF2B5EF4-FFF2-40B4-BE49-F238E27FC236}">
                <a16:creationId xmlns="" xmlns:a16="http://schemas.microsoft.com/office/drawing/2014/main" id="{7616651A-ED14-4095-AFC5-F9373A68793C}"/>
              </a:ext>
            </a:extLst>
          </p:cNvPr>
          <p:cNvSpPr>
            <a:spLocks noGrp="1"/>
          </p:cNvSpPr>
          <p:nvPr>
            <p:ph type="ftr" sz="quarter" idx="11"/>
          </p:nvPr>
        </p:nvSpPr>
        <p:spPr/>
        <p:txBody>
          <a:bodyPr/>
          <a:lstStyle/>
          <a:p>
            <a:r>
              <a:rPr lang="ru-RU"/>
              <a:t>Проект "Русенски изследователски университет", финансиран от Европейския съюз - NextGenerationEU,BG-RRP-2.013-0001-C01</a:t>
            </a:r>
            <a:endParaRPr lang="bg-BG"/>
          </a:p>
        </p:txBody>
      </p:sp>
      <p:sp>
        <p:nvSpPr>
          <p:cNvPr id="9" name="Slide Number Placeholder 8">
            <a:extLst>
              <a:ext uri="{FF2B5EF4-FFF2-40B4-BE49-F238E27FC236}">
                <a16:creationId xmlns="" xmlns:a16="http://schemas.microsoft.com/office/drawing/2014/main" id="{92A6741B-B186-41CD-B6D6-5717CC29440F}"/>
              </a:ext>
            </a:extLst>
          </p:cNvPr>
          <p:cNvSpPr>
            <a:spLocks noGrp="1"/>
          </p:cNvSpPr>
          <p:nvPr>
            <p:ph type="sldNum" sz="quarter" idx="12"/>
          </p:nvPr>
        </p:nvSpPr>
        <p:spPr/>
        <p:txBody>
          <a:bodyPr/>
          <a:lstStyle/>
          <a:p>
            <a:fld id="{5D7CF2DC-B54E-4BB4-89E9-BC4AEF2DF3B1}" type="slidenum">
              <a:rPr lang="bg-BG" smtClean="0"/>
              <a:t>‹#›</a:t>
            </a:fld>
            <a:endParaRPr lang="bg-BG"/>
          </a:p>
        </p:txBody>
      </p:sp>
    </p:spTree>
    <p:extLst>
      <p:ext uri="{BB962C8B-B14F-4D97-AF65-F5344CB8AC3E}">
        <p14:creationId xmlns:p14="http://schemas.microsoft.com/office/powerpoint/2010/main" val="1005255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B3233DC-7165-47DC-951C-DC96654FB770}"/>
              </a:ext>
            </a:extLst>
          </p:cNvPr>
          <p:cNvSpPr>
            <a:spLocks noGrp="1"/>
          </p:cNvSpPr>
          <p:nvPr>
            <p:ph type="title"/>
          </p:nvPr>
        </p:nvSpPr>
        <p:spPr/>
        <p:txBody>
          <a:bodyPr/>
          <a:lstStyle/>
          <a:p>
            <a:r>
              <a:rPr lang="en-US"/>
              <a:t>Click to edit Master title style</a:t>
            </a:r>
            <a:endParaRPr lang="bg-BG"/>
          </a:p>
        </p:txBody>
      </p:sp>
      <p:sp>
        <p:nvSpPr>
          <p:cNvPr id="3" name="Date Placeholder 2">
            <a:extLst>
              <a:ext uri="{FF2B5EF4-FFF2-40B4-BE49-F238E27FC236}">
                <a16:creationId xmlns="" xmlns:a16="http://schemas.microsoft.com/office/drawing/2014/main" id="{80384DFB-2783-4A44-846F-5D605F4C031E}"/>
              </a:ext>
            </a:extLst>
          </p:cNvPr>
          <p:cNvSpPr>
            <a:spLocks noGrp="1"/>
          </p:cNvSpPr>
          <p:nvPr>
            <p:ph type="dt" sz="half" idx="10"/>
          </p:nvPr>
        </p:nvSpPr>
        <p:spPr/>
        <p:txBody>
          <a:bodyPr/>
          <a:lstStyle/>
          <a:p>
            <a:fld id="{6D89FC48-4E6E-4732-95A2-7D174A1B3F0F}" type="datetime1">
              <a:rPr lang="bg-BG" smtClean="0"/>
              <a:t>24.09.2025 г.</a:t>
            </a:fld>
            <a:endParaRPr lang="bg-BG"/>
          </a:p>
        </p:txBody>
      </p:sp>
      <p:sp>
        <p:nvSpPr>
          <p:cNvPr id="4" name="Footer Placeholder 3">
            <a:extLst>
              <a:ext uri="{FF2B5EF4-FFF2-40B4-BE49-F238E27FC236}">
                <a16:creationId xmlns="" xmlns:a16="http://schemas.microsoft.com/office/drawing/2014/main" id="{523D4707-D111-4A43-9A3B-1FA27FC0117F}"/>
              </a:ext>
            </a:extLst>
          </p:cNvPr>
          <p:cNvSpPr>
            <a:spLocks noGrp="1"/>
          </p:cNvSpPr>
          <p:nvPr>
            <p:ph type="ftr" sz="quarter" idx="11"/>
          </p:nvPr>
        </p:nvSpPr>
        <p:spPr/>
        <p:txBody>
          <a:bodyPr/>
          <a:lstStyle/>
          <a:p>
            <a:r>
              <a:rPr lang="ru-RU"/>
              <a:t>Проект "Русенски изследователски университет", финансиран от Европейския съюз - NextGenerationEU,BG-RRP-2.013-0001-C01</a:t>
            </a:r>
            <a:endParaRPr lang="bg-BG"/>
          </a:p>
        </p:txBody>
      </p:sp>
      <p:sp>
        <p:nvSpPr>
          <p:cNvPr id="5" name="Slide Number Placeholder 4">
            <a:extLst>
              <a:ext uri="{FF2B5EF4-FFF2-40B4-BE49-F238E27FC236}">
                <a16:creationId xmlns="" xmlns:a16="http://schemas.microsoft.com/office/drawing/2014/main" id="{B117269F-4DAF-4BB4-A044-06946B7C89B6}"/>
              </a:ext>
            </a:extLst>
          </p:cNvPr>
          <p:cNvSpPr>
            <a:spLocks noGrp="1"/>
          </p:cNvSpPr>
          <p:nvPr>
            <p:ph type="sldNum" sz="quarter" idx="12"/>
          </p:nvPr>
        </p:nvSpPr>
        <p:spPr/>
        <p:txBody>
          <a:bodyPr/>
          <a:lstStyle/>
          <a:p>
            <a:fld id="{5D7CF2DC-B54E-4BB4-89E9-BC4AEF2DF3B1}" type="slidenum">
              <a:rPr lang="bg-BG" smtClean="0"/>
              <a:t>‹#›</a:t>
            </a:fld>
            <a:endParaRPr lang="bg-BG"/>
          </a:p>
        </p:txBody>
      </p:sp>
    </p:spTree>
    <p:extLst>
      <p:ext uri="{BB962C8B-B14F-4D97-AF65-F5344CB8AC3E}">
        <p14:creationId xmlns:p14="http://schemas.microsoft.com/office/powerpoint/2010/main" val="3319279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1228B1CA-7538-4A8A-9DF0-48D16EAED352}"/>
              </a:ext>
            </a:extLst>
          </p:cNvPr>
          <p:cNvSpPr>
            <a:spLocks noGrp="1"/>
          </p:cNvSpPr>
          <p:nvPr>
            <p:ph type="dt" sz="half" idx="10"/>
          </p:nvPr>
        </p:nvSpPr>
        <p:spPr/>
        <p:txBody>
          <a:bodyPr/>
          <a:lstStyle/>
          <a:p>
            <a:fld id="{B65531D6-5590-4F99-9DAB-5ECA1F9080C0}" type="datetime1">
              <a:rPr lang="bg-BG" smtClean="0"/>
              <a:t>24.09.2025 г.</a:t>
            </a:fld>
            <a:endParaRPr lang="bg-BG"/>
          </a:p>
        </p:txBody>
      </p:sp>
      <p:sp>
        <p:nvSpPr>
          <p:cNvPr id="3" name="Footer Placeholder 2">
            <a:extLst>
              <a:ext uri="{FF2B5EF4-FFF2-40B4-BE49-F238E27FC236}">
                <a16:creationId xmlns="" xmlns:a16="http://schemas.microsoft.com/office/drawing/2014/main" id="{EB6E9204-D7D9-40E4-B07B-9B9E32CED6AA}"/>
              </a:ext>
            </a:extLst>
          </p:cNvPr>
          <p:cNvSpPr>
            <a:spLocks noGrp="1"/>
          </p:cNvSpPr>
          <p:nvPr>
            <p:ph type="ftr" sz="quarter" idx="11"/>
          </p:nvPr>
        </p:nvSpPr>
        <p:spPr/>
        <p:txBody>
          <a:bodyPr/>
          <a:lstStyle/>
          <a:p>
            <a:r>
              <a:rPr lang="ru-RU"/>
              <a:t>Проект "Русенски изследователски университет", финансиран от Европейския съюз - NextGenerationEU,BG-RRP-2.013-0001-C01</a:t>
            </a:r>
            <a:endParaRPr lang="bg-BG"/>
          </a:p>
        </p:txBody>
      </p:sp>
      <p:sp>
        <p:nvSpPr>
          <p:cNvPr id="4" name="Slide Number Placeholder 3">
            <a:extLst>
              <a:ext uri="{FF2B5EF4-FFF2-40B4-BE49-F238E27FC236}">
                <a16:creationId xmlns="" xmlns:a16="http://schemas.microsoft.com/office/drawing/2014/main" id="{86DD4FDA-B653-47D2-9C46-9417FF86B4FB}"/>
              </a:ext>
            </a:extLst>
          </p:cNvPr>
          <p:cNvSpPr>
            <a:spLocks noGrp="1"/>
          </p:cNvSpPr>
          <p:nvPr>
            <p:ph type="sldNum" sz="quarter" idx="12"/>
          </p:nvPr>
        </p:nvSpPr>
        <p:spPr/>
        <p:txBody>
          <a:bodyPr/>
          <a:lstStyle/>
          <a:p>
            <a:fld id="{5D7CF2DC-B54E-4BB4-89E9-BC4AEF2DF3B1}" type="slidenum">
              <a:rPr lang="bg-BG" smtClean="0"/>
              <a:t>‹#›</a:t>
            </a:fld>
            <a:endParaRPr lang="bg-BG"/>
          </a:p>
        </p:txBody>
      </p:sp>
    </p:spTree>
    <p:extLst>
      <p:ext uri="{BB962C8B-B14F-4D97-AF65-F5344CB8AC3E}">
        <p14:creationId xmlns:p14="http://schemas.microsoft.com/office/powerpoint/2010/main" val="3014658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420070B-FC05-43BF-A05C-43052EC0EA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bg-BG"/>
          </a:p>
        </p:txBody>
      </p:sp>
      <p:sp>
        <p:nvSpPr>
          <p:cNvPr id="3" name="Content Placeholder 2">
            <a:extLst>
              <a:ext uri="{FF2B5EF4-FFF2-40B4-BE49-F238E27FC236}">
                <a16:creationId xmlns="" xmlns:a16="http://schemas.microsoft.com/office/drawing/2014/main" id="{C3716886-165F-49D2-A451-2D1B18825A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4" name="Text Placeholder 3">
            <a:extLst>
              <a:ext uri="{FF2B5EF4-FFF2-40B4-BE49-F238E27FC236}">
                <a16:creationId xmlns="" xmlns:a16="http://schemas.microsoft.com/office/drawing/2014/main" id="{23524977-CE6D-4F5E-AF78-52FFF28141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A0C7AA61-E5C5-4DBC-9C5B-8DE59FB5B835}"/>
              </a:ext>
            </a:extLst>
          </p:cNvPr>
          <p:cNvSpPr>
            <a:spLocks noGrp="1"/>
          </p:cNvSpPr>
          <p:nvPr>
            <p:ph type="dt" sz="half" idx="10"/>
          </p:nvPr>
        </p:nvSpPr>
        <p:spPr/>
        <p:txBody>
          <a:bodyPr/>
          <a:lstStyle/>
          <a:p>
            <a:fld id="{345A7139-B75C-447B-A9F9-645ADA11DA4A}" type="datetime1">
              <a:rPr lang="bg-BG" smtClean="0"/>
              <a:t>24.09.2025 г.</a:t>
            </a:fld>
            <a:endParaRPr lang="bg-BG"/>
          </a:p>
        </p:txBody>
      </p:sp>
      <p:sp>
        <p:nvSpPr>
          <p:cNvPr id="6" name="Footer Placeholder 5">
            <a:extLst>
              <a:ext uri="{FF2B5EF4-FFF2-40B4-BE49-F238E27FC236}">
                <a16:creationId xmlns="" xmlns:a16="http://schemas.microsoft.com/office/drawing/2014/main" id="{EC55EBB9-E071-4FAB-A998-2C78C955232C}"/>
              </a:ext>
            </a:extLst>
          </p:cNvPr>
          <p:cNvSpPr>
            <a:spLocks noGrp="1"/>
          </p:cNvSpPr>
          <p:nvPr>
            <p:ph type="ftr" sz="quarter" idx="11"/>
          </p:nvPr>
        </p:nvSpPr>
        <p:spPr/>
        <p:txBody>
          <a:bodyPr/>
          <a:lstStyle/>
          <a:p>
            <a:r>
              <a:rPr lang="ru-RU"/>
              <a:t>Проект "Русенски изследователски университет", финансиран от Европейския съюз - NextGenerationEU,BG-RRP-2.013-0001-C01</a:t>
            </a:r>
            <a:endParaRPr lang="bg-BG"/>
          </a:p>
        </p:txBody>
      </p:sp>
      <p:sp>
        <p:nvSpPr>
          <p:cNvPr id="7" name="Slide Number Placeholder 6">
            <a:extLst>
              <a:ext uri="{FF2B5EF4-FFF2-40B4-BE49-F238E27FC236}">
                <a16:creationId xmlns="" xmlns:a16="http://schemas.microsoft.com/office/drawing/2014/main" id="{4304A405-A4AC-4EBA-8D42-3A1B6743B9A9}"/>
              </a:ext>
            </a:extLst>
          </p:cNvPr>
          <p:cNvSpPr>
            <a:spLocks noGrp="1"/>
          </p:cNvSpPr>
          <p:nvPr>
            <p:ph type="sldNum" sz="quarter" idx="12"/>
          </p:nvPr>
        </p:nvSpPr>
        <p:spPr/>
        <p:txBody>
          <a:bodyPr/>
          <a:lstStyle/>
          <a:p>
            <a:fld id="{5D7CF2DC-B54E-4BB4-89E9-BC4AEF2DF3B1}" type="slidenum">
              <a:rPr lang="bg-BG" smtClean="0"/>
              <a:t>‹#›</a:t>
            </a:fld>
            <a:endParaRPr lang="bg-BG"/>
          </a:p>
        </p:txBody>
      </p:sp>
    </p:spTree>
    <p:extLst>
      <p:ext uri="{BB962C8B-B14F-4D97-AF65-F5344CB8AC3E}">
        <p14:creationId xmlns:p14="http://schemas.microsoft.com/office/powerpoint/2010/main" val="633386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5933335-CAE1-4CE9-AC5E-A3DC1A1D6F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bg-BG"/>
          </a:p>
        </p:txBody>
      </p:sp>
      <p:sp>
        <p:nvSpPr>
          <p:cNvPr id="3" name="Picture Placeholder 2">
            <a:extLst>
              <a:ext uri="{FF2B5EF4-FFF2-40B4-BE49-F238E27FC236}">
                <a16:creationId xmlns="" xmlns:a16="http://schemas.microsoft.com/office/drawing/2014/main" id="{0C2D8C41-B133-4584-B0FD-1EDD57EBB6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bg-BG"/>
          </a:p>
        </p:txBody>
      </p:sp>
      <p:sp>
        <p:nvSpPr>
          <p:cNvPr id="4" name="Text Placeholder 3">
            <a:extLst>
              <a:ext uri="{FF2B5EF4-FFF2-40B4-BE49-F238E27FC236}">
                <a16:creationId xmlns="" xmlns:a16="http://schemas.microsoft.com/office/drawing/2014/main" id="{3D228AF9-9B5B-4912-B135-E8D09D7AEE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AE8181DC-8511-4B87-876B-E23D33CD400F}"/>
              </a:ext>
            </a:extLst>
          </p:cNvPr>
          <p:cNvSpPr>
            <a:spLocks noGrp="1"/>
          </p:cNvSpPr>
          <p:nvPr>
            <p:ph type="dt" sz="half" idx="10"/>
          </p:nvPr>
        </p:nvSpPr>
        <p:spPr/>
        <p:txBody>
          <a:bodyPr/>
          <a:lstStyle/>
          <a:p>
            <a:fld id="{C536A413-199C-4A8E-B0DD-92D21B2826FC}" type="datetime1">
              <a:rPr lang="bg-BG" smtClean="0"/>
              <a:t>24.09.2025 г.</a:t>
            </a:fld>
            <a:endParaRPr lang="bg-BG"/>
          </a:p>
        </p:txBody>
      </p:sp>
      <p:sp>
        <p:nvSpPr>
          <p:cNvPr id="6" name="Footer Placeholder 5">
            <a:extLst>
              <a:ext uri="{FF2B5EF4-FFF2-40B4-BE49-F238E27FC236}">
                <a16:creationId xmlns="" xmlns:a16="http://schemas.microsoft.com/office/drawing/2014/main" id="{AFFA93C4-3D3E-4631-8484-5C6B432C8796}"/>
              </a:ext>
            </a:extLst>
          </p:cNvPr>
          <p:cNvSpPr>
            <a:spLocks noGrp="1"/>
          </p:cNvSpPr>
          <p:nvPr>
            <p:ph type="ftr" sz="quarter" idx="11"/>
          </p:nvPr>
        </p:nvSpPr>
        <p:spPr/>
        <p:txBody>
          <a:bodyPr/>
          <a:lstStyle/>
          <a:p>
            <a:r>
              <a:rPr lang="ru-RU"/>
              <a:t>Проект "Русенски изследователски университет", финансиран от Европейския съюз - NextGenerationEU,BG-RRP-2.013-0001-C01</a:t>
            </a:r>
            <a:endParaRPr lang="bg-BG"/>
          </a:p>
        </p:txBody>
      </p:sp>
      <p:sp>
        <p:nvSpPr>
          <p:cNvPr id="7" name="Slide Number Placeholder 6">
            <a:extLst>
              <a:ext uri="{FF2B5EF4-FFF2-40B4-BE49-F238E27FC236}">
                <a16:creationId xmlns="" xmlns:a16="http://schemas.microsoft.com/office/drawing/2014/main" id="{87E1CE06-9BB6-4A76-9612-12CF0DB0D5B1}"/>
              </a:ext>
            </a:extLst>
          </p:cNvPr>
          <p:cNvSpPr>
            <a:spLocks noGrp="1"/>
          </p:cNvSpPr>
          <p:nvPr>
            <p:ph type="sldNum" sz="quarter" idx="12"/>
          </p:nvPr>
        </p:nvSpPr>
        <p:spPr/>
        <p:txBody>
          <a:bodyPr/>
          <a:lstStyle/>
          <a:p>
            <a:fld id="{5D7CF2DC-B54E-4BB4-89E9-BC4AEF2DF3B1}" type="slidenum">
              <a:rPr lang="bg-BG" smtClean="0"/>
              <a:t>‹#›</a:t>
            </a:fld>
            <a:endParaRPr lang="bg-BG"/>
          </a:p>
        </p:txBody>
      </p:sp>
    </p:spTree>
    <p:extLst>
      <p:ext uri="{BB962C8B-B14F-4D97-AF65-F5344CB8AC3E}">
        <p14:creationId xmlns:p14="http://schemas.microsoft.com/office/powerpoint/2010/main" val="2195290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1FD5FD1F-AFE1-46F8-918B-49EDEFB87B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bg-BG"/>
          </a:p>
        </p:txBody>
      </p:sp>
      <p:sp>
        <p:nvSpPr>
          <p:cNvPr id="3" name="Text Placeholder 2">
            <a:extLst>
              <a:ext uri="{FF2B5EF4-FFF2-40B4-BE49-F238E27FC236}">
                <a16:creationId xmlns="" xmlns:a16="http://schemas.microsoft.com/office/drawing/2014/main" id="{845910E9-D5DB-4432-B5EB-AD41B28CD4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4" name="Date Placeholder 3">
            <a:extLst>
              <a:ext uri="{FF2B5EF4-FFF2-40B4-BE49-F238E27FC236}">
                <a16:creationId xmlns="" xmlns:a16="http://schemas.microsoft.com/office/drawing/2014/main" id="{2A1CFA6E-1D4F-4D07-A1A4-BD3E8AF355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F61771-13AF-4725-AA59-36FEE0AB798D}" type="datetime1">
              <a:rPr lang="bg-BG" smtClean="0"/>
              <a:t>24.09.2025 г.</a:t>
            </a:fld>
            <a:endParaRPr lang="bg-BG"/>
          </a:p>
        </p:txBody>
      </p:sp>
      <p:sp>
        <p:nvSpPr>
          <p:cNvPr id="5" name="Footer Placeholder 4">
            <a:extLst>
              <a:ext uri="{FF2B5EF4-FFF2-40B4-BE49-F238E27FC236}">
                <a16:creationId xmlns="" xmlns:a16="http://schemas.microsoft.com/office/drawing/2014/main" id="{7BD3CC8B-EF03-4FAA-9B8A-6E3D5439EF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ru-RU"/>
              <a:t>Проект "Русенски изследователски университет", финансиран от Европейския съюз - NextGenerationEU,BG-RRP-2.013-0001-C01</a:t>
            </a:r>
            <a:endParaRPr lang="bg-BG"/>
          </a:p>
        </p:txBody>
      </p:sp>
      <p:sp>
        <p:nvSpPr>
          <p:cNvPr id="6" name="Slide Number Placeholder 5">
            <a:extLst>
              <a:ext uri="{FF2B5EF4-FFF2-40B4-BE49-F238E27FC236}">
                <a16:creationId xmlns="" xmlns:a16="http://schemas.microsoft.com/office/drawing/2014/main" id="{2930E12E-842F-4195-923D-F62F0A4BC6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7CF2DC-B54E-4BB4-89E9-BC4AEF2DF3B1}" type="slidenum">
              <a:rPr lang="bg-BG" smtClean="0"/>
              <a:t>‹#›</a:t>
            </a:fld>
            <a:endParaRPr lang="bg-BG"/>
          </a:p>
        </p:txBody>
      </p:sp>
    </p:spTree>
    <p:extLst>
      <p:ext uri="{BB962C8B-B14F-4D97-AF65-F5344CB8AC3E}">
        <p14:creationId xmlns:p14="http://schemas.microsoft.com/office/powerpoint/2010/main" val="23177392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intechopen.com/chapters/1213410" TargetMode="External"/><Relationship Id="rId2" Type="http://schemas.openxmlformats.org/officeDocument/2006/relationships/hyperlink" Target="https://doi.org/10.3390/app15158409"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doi.org/10.1007/978-3-031-96380-3_31" TargetMode="External"/><Relationship Id="rId3" Type="http://schemas.openxmlformats.org/officeDocument/2006/relationships/hyperlink" Target="https://doi.org/10.2478/picbe-2025-0282" TargetMode="External"/><Relationship Id="rId7" Type="http://schemas.openxmlformats.org/officeDocument/2006/relationships/hyperlink" Target="https://doi.org/10.2478/picbe-2025-0330" TargetMode="External"/><Relationship Id="rId2" Type="http://schemas.openxmlformats.org/officeDocument/2006/relationships/hyperlink" Target="https://doi.org/10.2478/picbe-2025-0288" TargetMode="External"/><Relationship Id="rId1" Type="http://schemas.openxmlformats.org/officeDocument/2006/relationships/slideLayout" Target="../slideLayouts/slideLayout2.xml"/><Relationship Id="rId6" Type="http://schemas.openxmlformats.org/officeDocument/2006/relationships/hyperlink" Target="https://doi.org/10.2478/picbe-2025-0278" TargetMode="External"/><Relationship Id="rId5" Type="http://schemas.openxmlformats.org/officeDocument/2006/relationships/hyperlink" Target="https://doi.org/10.2478/picbe-2025-0187" TargetMode="External"/><Relationship Id="rId10" Type="http://schemas.openxmlformats.org/officeDocument/2006/relationships/image" Target="../media/image1.png"/><Relationship Id="rId4" Type="http://schemas.openxmlformats.org/officeDocument/2006/relationships/hyperlink" Target="https://doi.org/10.2478/picbe-2025-0188" TargetMode="External"/><Relationship Id="rId9" Type="http://schemas.openxmlformats.org/officeDocument/2006/relationships/hyperlink" Target="https://doi.org/10.1007/978-3-031-96380-3_21"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a:xfrm>
            <a:off x="0" y="6356350"/>
            <a:ext cx="12192000" cy="501650"/>
          </a:xfrm>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
        <p:nvSpPr>
          <p:cNvPr id="3" name="TextBox 2">
            <a:extLst>
              <a:ext uri="{FF2B5EF4-FFF2-40B4-BE49-F238E27FC236}">
                <a16:creationId xmlns="" xmlns:a16="http://schemas.microsoft.com/office/drawing/2014/main" id="{0DAE00DA-4D9A-4E50-A147-8D552DE351E5}"/>
              </a:ext>
            </a:extLst>
          </p:cNvPr>
          <p:cNvSpPr txBox="1"/>
          <p:nvPr/>
        </p:nvSpPr>
        <p:spPr>
          <a:xfrm>
            <a:off x="2321859" y="2232212"/>
            <a:ext cx="8238565" cy="2862322"/>
          </a:xfrm>
          <a:prstGeom prst="rect">
            <a:avLst/>
          </a:prstGeom>
          <a:noFill/>
        </p:spPr>
        <p:txBody>
          <a:bodyPr wrap="square" rtlCol="0">
            <a:spAutoFit/>
          </a:bodyPr>
          <a:lstStyle/>
          <a:p>
            <a:endParaRPr lang="bg-BG" dirty="0"/>
          </a:p>
          <a:p>
            <a:pPr algn="ctr"/>
            <a:r>
              <a:rPr lang="bg-BG" dirty="0">
                <a:latin typeface="Arial Black" panose="020B0A04020102020204" pitchFamily="34" charset="0"/>
              </a:rPr>
              <a:t>НАПРЕДЪК ПО ИЗПЪЛНЕНИЕ НА НАУЧНАТА ПРОГРАМА </a:t>
            </a:r>
          </a:p>
          <a:p>
            <a:pPr algn="ctr"/>
            <a:r>
              <a:rPr lang="bg-BG" dirty="0">
                <a:latin typeface="Arial Black" panose="020B0A04020102020204" pitchFamily="34" charset="0"/>
              </a:rPr>
              <a:t>на </a:t>
            </a:r>
          </a:p>
          <a:p>
            <a:pPr algn="ctr"/>
            <a:endParaRPr lang="bg-BG" dirty="0">
              <a:latin typeface="Arial Black" panose="020B0A04020102020204" pitchFamily="34" charset="0"/>
            </a:endParaRPr>
          </a:p>
          <a:p>
            <a:pPr algn="ctr"/>
            <a:r>
              <a:rPr lang="bg-BG" dirty="0">
                <a:latin typeface="Arial Black" panose="020B0A04020102020204" pitchFamily="34" charset="0"/>
              </a:rPr>
              <a:t>Научна група </a:t>
            </a:r>
            <a:r>
              <a:rPr lang="bg-BG" dirty="0">
                <a:solidFill>
                  <a:srgbClr val="FF0000"/>
                </a:solidFill>
                <a:latin typeface="Arial Black" panose="020B0A04020102020204" pitchFamily="34" charset="0"/>
              </a:rPr>
              <a:t>3.</a:t>
            </a:r>
            <a:r>
              <a:rPr lang="en-US" dirty="0">
                <a:solidFill>
                  <a:srgbClr val="FF0000"/>
                </a:solidFill>
                <a:latin typeface="Arial Black" panose="020B0A04020102020204" pitchFamily="34" charset="0"/>
              </a:rPr>
              <a:t>1.6.</a:t>
            </a:r>
            <a:r>
              <a:rPr lang="bg-BG" dirty="0">
                <a:solidFill>
                  <a:srgbClr val="FF0000"/>
                </a:solidFill>
                <a:latin typeface="Arial Black" panose="020B0A04020102020204" pitchFamily="34" charset="0"/>
              </a:rPr>
              <a:t> Математическо моделиране, иновативни бизнес модели и социални иновации</a:t>
            </a:r>
            <a:endParaRPr lang="en-US" dirty="0">
              <a:solidFill>
                <a:srgbClr val="FF0000"/>
              </a:solidFill>
              <a:latin typeface="Arial Black" panose="020B0A04020102020204" pitchFamily="34" charset="0"/>
            </a:endParaRPr>
          </a:p>
          <a:p>
            <a:pPr algn="ctr"/>
            <a:endParaRPr lang="en-US" dirty="0">
              <a:solidFill>
                <a:srgbClr val="FF0000"/>
              </a:solidFill>
              <a:latin typeface="Arial Black" panose="020B0A04020102020204" pitchFamily="34" charset="0"/>
            </a:endParaRPr>
          </a:p>
          <a:p>
            <a:pPr algn="ctr"/>
            <a:r>
              <a:rPr lang="bg-BG" dirty="0">
                <a:latin typeface="Arial Black" panose="020B0A04020102020204" pitchFamily="34" charset="0"/>
              </a:rPr>
              <a:t>За периода 01.07.2025 -</a:t>
            </a:r>
            <a:r>
              <a:rPr lang="bg-BG" dirty="0" smtClean="0">
                <a:latin typeface="Arial Black" panose="020B0A04020102020204" pitchFamily="34" charset="0"/>
              </a:rPr>
              <a:t>30.09.2025</a:t>
            </a:r>
            <a:endParaRPr lang="en-US" dirty="0">
              <a:latin typeface="Arial Black" panose="020B0A04020102020204" pitchFamily="34" charset="0"/>
            </a:endParaRPr>
          </a:p>
          <a:p>
            <a:pPr algn="ctr"/>
            <a:endParaRPr lang="en-US" dirty="0">
              <a:latin typeface="Arial Black" panose="020B0A04020102020204" pitchFamily="34" charset="0"/>
            </a:endParaRPr>
          </a:p>
          <a:p>
            <a:pPr algn="ctr"/>
            <a:r>
              <a:rPr lang="bg-BG" dirty="0">
                <a:latin typeface="Arial Black" panose="020B0A04020102020204" pitchFamily="34" charset="0"/>
              </a:rPr>
              <a:t>Ръководител: </a:t>
            </a:r>
            <a:r>
              <a:rPr lang="bg-BG" dirty="0">
                <a:solidFill>
                  <a:srgbClr val="FF0000"/>
                </a:solidFill>
                <a:latin typeface="Arial Black" panose="020B0A04020102020204" pitchFamily="34" charset="0"/>
              </a:rPr>
              <a:t>проф. дн Миглена Колева</a:t>
            </a:r>
          </a:p>
        </p:txBody>
      </p:sp>
    </p:spTree>
    <p:extLst>
      <p:ext uri="{BB962C8B-B14F-4D97-AF65-F5344CB8AC3E}">
        <p14:creationId xmlns:p14="http://schemas.microsoft.com/office/powerpoint/2010/main" val="6948082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675885"/>
            <a:ext cx="10515600" cy="4554793"/>
          </a:xfrm>
        </p:spPr>
        <p:txBody>
          <a:bodyPr>
            <a:normAutofit fontScale="70000" lnSpcReduction="20000"/>
          </a:bodyPr>
          <a:lstStyle/>
          <a:p>
            <a:r>
              <a:rPr lang="ru-RU" dirty="0">
                <a:solidFill>
                  <a:srgbClr val="FF0000"/>
                </a:solidFill>
              </a:rPr>
              <a:t>WP3 Базови и приложни научни изследвания на бизнес процеси и социални структури</a:t>
            </a:r>
            <a:endParaRPr lang="en-US" dirty="0">
              <a:solidFill>
                <a:srgbClr val="FF0000"/>
              </a:solidFill>
            </a:endParaRPr>
          </a:p>
          <a:p>
            <a:pPr marL="0" indent="0" algn="just">
              <a:buNone/>
            </a:pPr>
            <a:r>
              <a:rPr lang="bg-BG" sz="2300" dirty="0"/>
              <a:t>Проведено е проучване и реализирана публикация върху </a:t>
            </a:r>
            <a:r>
              <a:rPr lang="ru-RU" sz="2300" dirty="0"/>
              <a:t>един от сериозните проблеми в световен мащаб, а именно застаряването на населението и пораждането на икономическа необходимост работниците/служителите да работят по-дълго след достигане на законовата възраст за пенсиониране или натрупване на необходимия пенсионен стаж;</a:t>
            </a:r>
          </a:p>
          <a:p>
            <a:pPr marL="0" indent="0" algn="just">
              <a:buNone/>
            </a:pPr>
            <a:r>
              <a:rPr lang="ru-RU" sz="2300" dirty="0"/>
              <a:t>Извършено е проучване върху значението на бизнес модела в предстартовия етап, когато студенти от България и Румъния обмислят възможността за създаване на собствен семеен бизнес. Проведеното изследване би било полезно за различни заинтересовани страни, които подпомагат семейното предприемачество или провеждат обучения чрез бизнес модели в академична и извънакадемична среда.</a:t>
            </a:r>
          </a:p>
          <a:p>
            <a:pPr marL="0" indent="0" algn="just">
              <a:buNone/>
            </a:pPr>
            <a:r>
              <a:rPr lang="ru-RU" sz="2300" dirty="0"/>
              <a:t>Извършено е изследване, анализиращо ключови аспекти на взаимодействието между човешки ресурси и изкуствен интелект (ИИ), обосноваващи необходимостта от обучения, преодоляване на етични предизвикателства и редица регулаторни въпроси. Акцентът е върху ролята на медицинските специалисти и болничните мениджъри в осигуряването на ефективна и безопасна интеграция на ИИ в клиничната практика. Подготвена и изпратена за рецензиране научна статия.</a:t>
            </a:r>
          </a:p>
          <a:p>
            <a:pPr marL="0" indent="0" algn="just">
              <a:buNone/>
            </a:pPr>
            <a:r>
              <a:rPr lang="ru-RU" sz="2300" dirty="0"/>
              <a:t>Извършен е задълбочен анализ на образователните предизвикателства, пред които са изправени децата и младите хора с обучителни затруднения, с особен акцент върху дислексията. Въз основа на PEST анализ и фокус групи от работата им по проекта „STICORDIDYSLEX“ (въвеждане на мерки STICORDI на Балканите, фокусирани върху дислексията), е представен белгийския модел STICORDI, като се представят възможности за интегрирането му в българската образователна система.</a:t>
            </a:r>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21848763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505765"/>
            <a:ext cx="10515600" cy="4533528"/>
          </a:xfrm>
        </p:spPr>
        <p:txBody>
          <a:bodyPr>
            <a:noAutofit/>
          </a:bodyPr>
          <a:lstStyle/>
          <a:p>
            <a:pPr marL="0" indent="0" algn="just">
              <a:buNone/>
            </a:pPr>
            <a:r>
              <a:rPr lang="ru-RU" sz="1600" dirty="0"/>
              <a:t>Разработен е и представен авторски концептуален модел за социално ориентирано икономическо развитие на индустриално предприятие в резултат на изследване на социалните стратегии в две големи компании от секторите енергетика и минна индустрия в България.</a:t>
            </a:r>
          </a:p>
          <a:p>
            <a:pPr marL="0" indent="0" algn="just">
              <a:spcBef>
                <a:spcPts val="600"/>
              </a:spcBef>
              <a:buNone/>
            </a:pPr>
            <a:r>
              <a:rPr lang="ru-RU" sz="1600" dirty="0"/>
              <a:t>В процес на провеждане е научно изследване, което да анализира връзките между устойчивите бизнес модели (УБМ), генерираните от тях устойчиви продукти и услуги и потребителското поведение. Разработено е анкетно проучване, като извадката е формирана въз основа на населението на България.</a:t>
            </a:r>
          </a:p>
          <a:p>
            <a:pPr marL="0" indent="0" algn="just">
              <a:spcBef>
                <a:spcPts val="600"/>
              </a:spcBef>
              <a:buNone/>
            </a:pPr>
            <a:r>
              <a:rPr lang="ru-RU" sz="1600" dirty="0"/>
              <a:t>В процес на провеждане (начална фаза) е проучване, фокусирано върху мотивацията на студентите към образователния продукт, в ролята й на въздействащ фактор, влияещ върху академичните резултати и ангажираността на студентите в учебния процес.</a:t>
            </a:r>
          </a:p>
          <a:p>
            <a:pPr marL="0" indent="0" algn="just">
              <a:spcBef>
                <a:spcPts val="600"/>
              </a:spcBef>
              <a:buNone/>
            </a:pPr>
            <a:r>
              <a:rPr lang="ru-RU" sz="1600" dirty="0"/>
              <a:t>Проведено е изследване, основано на анализ на необходимите ревизии на компетентностната рамката в светлината на интегрирането на технологиите в социалната работа. Като трансформиращи елементи са изведени нарастващото значение на дигиталната грамотност в т.ч. владеене на цифрови инструменти и платформи и необходимостта от гарантиране на поверителност на данните и етични взаимоотношения. Анализирани са възможностите за предоставяне на социални услуги от разстояние с фокус върху компетенциите за успешно виртуално взаимодействие между социален работник и потребител. Подготвен и подаден за рецензиране е научен доклад в конференция;</a:t>
            </a:r>
          </a:p>
          <a:p>
            <a:pPr marL="0" indent="0" algn="just">
              <a:spcBef>
                <a:spcPts val="600"/>
              </a:spcBef>
              <a:buNone/>
            </a:pPr>
            <a:r>
              <a:rPr lang="ru-RU" sz="1600" dirty="0"/>
              <a:t>Проведено е изследване върху управлението на семейните фирми с оглед на тяхното оцеляване и развитие в условия на криза. Наследяването на семеен бизнес при такива условия крие множество заплахи, които членовете на семействата следва да преодолеят чрез сътрудничество. Извършено е емпирично проучване сред респонденти от Полша, Босна и Херцеговина, България и Узбекистан относно какво е вътрешносемейното отношение към наследяването на семейни бизнеси и какви са регулаторните рамки, които регулират този процес.</a:t>
            </a:r>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4570338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910815"/>
            <a:ext cx="10515600" cy="592052"/>
          </a:xfrm>
        </p:spPr>
        <p:txBody>
          <a:bodyPr>
            <a:normAutofit/>
          </a:bodyPr>
          <a:lstStyle/>
          <a:p>
            <a:r>
              <a:rPr lang="bg-BG" sz="1400" b="1" dirty="0">
                <a:solidFill>
                  <a:schemeClr val="accent6">
                    <a:lumMod val="75000"/>
                  </a:schemeClr>
                </a:solidFill>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351128"/>
            <a:ext cx="10515600" cy="5005222"/>
          </a:xfrm>
        </p:spPr>
        <p:txBody>
          <a:bodyPr>
            <a:noAutofit/>
          </a:bodyPr>
          <a:lstStyle/>
          <a:p>
            <a:pPr marL="0" indent="0" algn="just">
              <a:lnSpc>
                <a:spcPct val="100000"/>
              </a:lnSpc>
              <a:buNone/>
            </a:pPr>
            <a:r>
              <a:rPr lang="bg-BG" sz="2000" b="1" dirty="0"/>
              <a:t>Дейност </a:t>
            </a:r>
            <a:r>
              <a:rPr lang="ru-RU" sz="2000" b="1" dirty="0"/>
              <a:t>3.1. </a:t>
            </a:r>
            <a:r>
              <a:rPr lang="ru-RU" sz="2000" dirty="0"/>
              <a:t>Разработване на методики, организиране и провеждане на теоретични и/или емпирични изследвания.</a:t>
            </a:r>
          </a:p>
          <a:p>
            <a:pPr marL="0" indent="0" algn="just">
              <a:lnSpc>
                <a:spcPct val="100000"/>
              </a:lnSpc>
              <a:buNone/>
            </a:pPr>
            <a:r>
              <a:rPr lang="ru-RU" sz="2000" b="1" dirty="0"/>
              <a:t>Очакван резултат: </a:t>
            </a:r>
            <a:r>
              <a:rPr lang="ru-RU" sz="2000" dirty="0"/>
              <a:t>Разработени методики, организирани и проведени теоретични и/или емпирични изследвания и експерименти на характеристики, етапи и компоненти на иновативни бизнес модели и социални иновации.</a:t>
            </a:r>
            <a:r>
              <a:rPr lang="en-GB" sz="2000" dirty="0"/>
              <a:t> </a:t>
            </a:r>
            <a:r>
              <a:rPr lang="bg-BG" sz="2000" b="1" i="1" dirty="0"/>
              <a:t>Индикатор: </a:t>
            </a:r>
            <a:r>
              <a:rPr lang="ru-RU" sz="2000" b="1" i="1" dirty="0"/>
              <a:t>публикации в научни издания с импакт фактор и/или импакт ранг, и/или реферирани във WoS, с 20% повече спрямо 2020 г.</a:t>
            </a:r>
          </a:p>
          <a:p>
            <a:pPr marL="0" indent="0" algn="just">
              <a:lnSpc>
                <a:spcPct val="100000"/>
              </a:lnSpc>
              <a:buNone/>
            </a:pPr>
            <a:endParaRPr lang="ru-RU" sz="2000" b="1" i="1" dirty="0"/>
          </a:p>
          <a:p>
            <a:pPr algn="just"/>
            <a:r>
              <a:rPr lang="bg-BG" sz="2000" b="1" dirty="0"/>
              <a:t>Отчитан резултат:</a:t>
            </a:r>
            <a:r>
              <a:rPr lang="bg-BG" sz="2000" dirty="0"/>
              <a:t> </a:t>
            </a:r>
            <a:r>
              <a:rPr lang="bg-BG" sz="2000" b="1" dirty="0"/>
              <a:t>1 бр</a:t>
            </a:r>
            <a:r>
              <a:rPr lang="bg-BG" sz="2000" dirty="0"/>
              <a:t>. научни публикации във </a:t>
            </a:r>
            <a:r>
              <a:rPr lang="en-US" sz="2000" dirty="0" err="1"/>
              <a:t>WoS</a:t>
            </a:r>
            <a:r>
              <a:rPr lang="bg-BG" sz="2000" dirty="0"/>
              <a:t> – </a:t>
            </a:r>
            <a:r>
              <a:rPr lang="bg-BG" sz="2000" u="sng" dirty="0"/>
              <a:t>статии в научни списания (представен списък на следващия слайд), публикувани през </a:t>
            </a:r>
            <a:r>
              <a:rPr lang="bg-BG" sz="2000" u="sng" dirty="0" smtClean="0"/>
              <a:t>периода + </a:t>
            </a:r>
            <a:r>
              <a:rPr lang="bg-BG" sz="2000" b="1" u="sng" dirty="0" smtClean="0"/>
              <a:t>1 </a:t>
            </a:r>
            <a:r>
              <a:rPr lang="bg-BG" sz="2000" b="1" u="sng" dirty="0"/>
              <a:t>бр. </a:t>
            </a:r>
            <a:r>
              <a:rPr lang="bg-BG" sz="2000" u="sng" dirty="0"/>
              <a:t>глава от книга</a:t>
            </a:r>
          </a:p>
          <a:p>
            <a:pPr algn="just"/>
            <a:endParaRPr lang="bg-BG" sz="2000" u="sng" dirty="0"/>
          </a:p>
          <a:p>
            <a:pPr algn="just"/>
            <a:r>
              <a:rPr lang="bg-BG" sz="2000" b="1" dirty="0"/>
              <a:t>Процент на изпълнение: </a:t>
            </a:r>
            <a:r>
              <a:rPr lang="en-US" sz="2000" dirty="0"/>
              <a:t>8</a:t>
            </a:r>
            <a:r>
              <a:rPr lang="bg-BG" sz="2000" dirty="0"/>
              <a:t>0 %</a:t>
            </a:r>
            <a:endParaRPr lang="en-US" sz="2000" dirty="0"/>
          </a:p>
          <a:p>
            <a:pPr algn="just"/>
            <a:r>
              <a:rPr lang="bg-BG" sz="2000" b="1" dirty="0"/>
              <a:t>Бр. научни публикации – планирани, в процес на разработка или изпратени за рецензиране: 4 бр. </a:t>
            </a:r>
            <a:r>
              <a:rPr lang="bg-BG" sz="2000" dirty="0" smtClean="0"/>
              <a:t>статии</a:t>
            </a:r>
            <a:endParaRPr lang="en-US" sz="2000" dirty="0">
              <a:solidFill>
                <a:srgbClr val="FF0000"/>
              </a:solidFill>
            </a:endParaRPr>
          </a:p>
          <a:p>
            <a:pPr marL="0" indent="0">
              <a:buNone/>
            </a:pPr>
            <a:endParaRPr lang="bg-BG" sz="2000"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36551873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910815"/>
            <a:ext cx="10515600" cy="592052"/>
          </a:xfrm>
        </p:spPr>
        <p:txBody>
          <a:bodyPr>
            <a:normAutofit/>
          </a:bodyPr>
          <a:lstStyle/>
          <a:p>
            <a:r>
              <a:rPr lang="bg-BG" sz="1400" b="1" dirty="0">
                <a:solidFill>
                  <a:schemeClr val="accent6">
                    <a:lumMod val="75000"/>
                  </a:schemeClr>
                </a:solidFill>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351128"/>
            <a:ext cx="10515600" cy="5005222"/>
          </a:xfrm>
        </p:spPr>
        <p:txBody>
          <a:bodyPr>
            <a:normAutofit lnSpcReduction="10000"/>
          </a:bodyPr>
          <a:lstStyle/>
          <a:p>
            <a:pPr marL="0" indent="0" algn="just">
              <a:lnSpc>
                <a:spcPct val="100000"/>
              </a:lnSpc>
              <a:buNone/>
            </a:pPr>
            <a:r>
              <a:rPr lang="bg-BG" sz="1800" b="1" dirty="0"/>
              <a:t>Дейност </a:t>
            </a:r>
            <a:r>
              <a:rPr lang="ru-RU" sz="1800" b="1" dirty="0"/>
              <a:t>3.1. </a:t>
            </a:r>
            <a:r>
              <a:rPr lang="ru-RU" sz="1800" dirty="0"/>
              <a:t>Разработване на методики, организиране и провеждане на теоретични и/или емпирични изследвания.</a:t>
            </a:r>
          </a:p>
          <a:p>
            <a:pPr marL="0" indent="0" algn="just">
              <a:buNone/>
            </a:pPr>
            <a:r>
              <a:rPr lang="bg-BG" sz="1800" b="1" dirty="0"/>
              <a:t>Отчитан резултат:</a:t>
            </a:r>
            <a:r>
              <a:rPr lang="bg-BG" sz="1800" dirty="0"/>
              <a:t> </a:t>
            </a:r>
            <a:r>
              <a:rPr lang="bg-BG" sz="1800" b="1" dirty="0" smtClean="0"/>
              <a:t>2 </a:t>
            </a:r>
            <a:r>
              <a:rPr lang="bg-BG" sz="1800" b="1" dirty="0"/>
              <a:t>бр</a:t>
            </a:r>
            <a:r>
              <a:rPr lang="bg-BG" sz="1800" dirty="0"/>
              <a:t>. научни публикации във </a:t>
            </a:r>
            <a:r>
              <a:rPr lang="en-US" sz="1800" dirty="0" err="1"/>
              <a:t>WoS</a:t>
            </a:r>
            <a:r>
              <a:rPr lang="bg-BG" sz="1800" dirty="0"/>
              <a:t> – </a:t>
            </a:r>
            <a:r>
              <a:rPr lang="bg-BG" sz="1800" u="sng" dirty="0"/>
              <a:t>статии в научни списания, публикувани през периода:</a:t>
            </a:r>
          </a:p>
          <a:p>
            <a:pPr marL="0" indent="0" algn="just">
              <a:buNone/>
            </a:pPr>
            <a:r>
              <a:rPr lang="ru-RU" sz="1400" b="1" dirty="0"/>
              <a:t>а) бр. научни публикации и библиографските им данни, публикувани в издания, индексирани в WoS, през отчетния период: </a:t>
            </a:r>
            <a:r>
              <a:rPr lang="ru-RU" sz="1400" b="1" dirty="0" smtClean="0"/>
              <a:t>2 </a:t>
            </a:r>
            <a:r>
              <a:rPr lang="ru-RU" sz="1400" b="1" dirty="0"/>
              <a:t>бр.</a:t>
            </a:r>
          </a:p>
          <a:p>
            <a:pPr marL="342900" indent="-342900" algn="just">
              <a:spcBef>
                <a:spcPts val="0"/>
              </a:spcBef>
              <a:buFont typeface="+mj-lt"/>
              <a:buAutoNum type="arabicPeriod"/>
            </a:pPr>
            <a:r>
              <a:rPr lang="en-US" sz="1400" dirty="0" err="1"/>
              <a:t>Kesgin</a:t>
            </a:r>
            <a:r>
              <a:rPr lang="en-US" sz="1400" dirty="0"/>
              <a:t>, K., </a:t>
            </a:r>
            <a:r>
              <a:rPr lang="en-US" sz="1400" dirty="0" err="1"/>
              <a:t>Kiraz</a:t>
            </a:r>
            <a:r>
              <a:rPr lang="en-US" sz="1400" dirty="0"/>
              <a:t>, S., </a:t>
            </a:r>
            <a:r>
              <a:rPr lang="en-US" sz="1400" dirty="0" err="1"/>
              <a:t>Kosunalp</a:t>
            </a:r>
            <a:r>
              <a:rPr lang="en-US" sz="1400" dirty="0"/>
              <a:t>, S., &amp; </a:t>
            </a:r>
            <a:r>
              <a:rPr lang="en-US" sz="1400" b="1" dirty="0" err="1"/>
              <a:t>Stoycheva</a:t>
            </a:r>
            <a:r>
              <a:rPr lang="en-US" sz="1400" b="1" dirty="0"/>
              <a:t>, B</a:t>
            </a:r>
            <a:r>
              <a:rPr lang="en-US" sz="1400" dirty="0"/>
              <a:t>. (2025). Beyond Performance: Explaining and Ensuring Fairness in Student Academic Performance Prediction with Machine Learning. Applied Sciences</a:t>
            </a:r>
            <a:r>
              <a:rPr lang="bg-BG" sz="1400" dirty="0"/>
              <a:t> </a:t>
            </a:r>
            <a:r>
              <a:rPr lang="en-US" sz="1400" dirty="0"/>
              <a:t>(MDPI), 15(15), 8409. </a:t>
            </a:r>
            <a:r>
              <a:rPr lang="en-US" sz="1400" dirty="0">
                <a:hlinkClick r:id="rId2"/>
              </a:rPr>
              <a:t>https://doi.org/10.3390/app15158409</a:t>
            </a:r>
            <a:r>
              <a:rPr lang="bg-BG" sz="1400" dirty="0" smtClean="0"/>
              <a:t>;</a:t>
            </a:r>
          </a:p>
          <a:p>
            <a:pPr marL="342900" indent="-342900" algn="just">
              <a:spcBef>
                <a:spcPts val="0"/>
              </a:spcBef>
              <a:buFont typeface="+mj-lt"/>
              <a:buAutoNum type="arabicPeriod"/>
            </a:pPr>
            <a:r>
              <a:rPr lang="en-GB" sz="1400" dirty="0"/>
              <a:t>Todorova, A., I. </a:t>
            </a:r>
            <a:r>
              <a:rPr lang="en-GB" sz="1400" dirty="0" err="1"/>
              <a:t>Kostadinova</a:t>
            </a:r>
            <a:r>
              <a:rPr lang="en-GB" sz="1400" dirty="0"/>
              <a:t>, S. </a:t>
            </a:r>
            <a:r>
              <a:rPr lang="en-GB" sz="1400" dirty="0" err="1"/>
              <a:t>Ruskova</a:t>
            </a:r>
            <a:r>
              <a:rPr lang="en-GB" sz="1400" dirty="0"/>
              <a:t>. (2025). Sustainable Business Models and their Impact on Consumer Behaviour and Motivation. </a:t>
            </a:r>
            <a:r>
              <a:rPr lang="en-GB" sz="1400" dirty="0">
                <a:hlinkClick r:id="rId3"/>
              </a:rPr>
              <a:t>https://</a:t>
            </a:r>
            <a:r>
              <a:rPr lang="en-GB" sz="1400" dirty="0" smtClean="0">
                <a:hlinkClick r:id="rId3"/>
              </a:rPr>
              <a:t>www.intechopen.com/chapters/1213410</a:t>
            </a:r>
            <a:r>
              <a:rPr lang="bg-BG" sz="1400" dirty="0" smtClean="0"/>
              <a:t> .</a:t>
            </a:r>
            <a:endParaRPr lang="bg-BG" sz="1400" dirty="0"/>
          </a:p>
          <a:p>
            <a:pPr marL="0" indent="0" algn="just">
              <a:spcBef>
                <a:spcPts val="0"/>
              </a:spcBef>
              <a:buNone/>
            </a:pPr>
            <a:r>
              <a:rPr lang="ru-RU" sz="1800" b="1" dirty="0"/>
              <a:t>Бр. научни публикации</a:t>
            </a:r>
            <a:r>
              <a:rPr lang="en-US" sz="1800" b="1" dirty="0"/>
              <a:t> </a:t>
            </a:r>
            <a:r>
              <a:rPr lang="bg-BG" sz="1800" b="1" dirty="0"/>
              <a:t>(статии, глави от книги)</a:t>
            </a:r>
            <a:r>
              <a:rPr lang="ru-RU" sz="1800" b="1" dirty="0"/>
              <a:t> – планирани, в процес на разработка или изпратени за рецензиране: </a:t>
            </a:r>
            <a:r>
              <a:rPr lang="bg-BG" sz="1800" b="1" dirty="0" smtClean="0"/>
              <a:t>4</a:t>
            </a:r>
            <a:r>
              <a:rPr lang="ru-RU" sz="1800" b="1" dirty="0" smtClean="0"/>
              <a:t> </a:t>
            </a:r>
            <a:r>
              <a:rPr lang="ru-RU" sz="1800" b="1" dirty="0"/>
              <a:t>бр. </a:t>
            </a:r>
            <a:endParaRPr lang="bg-BG" sz="1800" b="1" dirty="0"/>
          </a:p>
          <a:p>
            <a:pPr marL="342900" indent="-342900" algn="just">
              <a:spcBef>
                <a:spcPts val="0"/>
              </a:spcBef>
              <a:buFont typeface="+mj-lt"/>
              <a:buAutoNum type="arabicPeriod"/>
            </a:pPr>
            <a:r>
              <a:rPr lang="ru-RU" sz="1600" dirty="0"/>
              <a:t>Матей Тамисала, Даниел Павлов, Виолета Янколова-Али, Свилена Рускова, Илие Таучеан и Андрея Диаконску</a:t>
            </a:r>
            <a:r>
              <a:rPr lang="en-US" sz="1600" dirty="0"/>
              <a:t>. Business models supporting students' intentions from Bulgaria and Romania to have family businesses</a:t>
            </a:r>
            <a:r>
              <a:rPr lang="bg-BG" sz="1600" dirty="0"/>
              <a:t>. </a:t>
            </a:r>
            <a:r>
              <a:rPr lang="bg-BG" sz="1600" dirty="0">
                <a:solidFill>
                  <a:srgbClr val="FF0000"/>
                </a:solidFill>
              </a:rPr>
              <a:t>Работна версия, начална фаза на публикацията.</a:t>
            </a:r>
          </a:p>
          <a:p>
            <a:pPr marL="342900" indent="-342900" algn="just">
              <a:spcBef>
                <a:spcPts val="0"/>
              </a:spcBef>
              <a:buFont typeface="+mj-lt"/>
              <a:buAutoNum type="arabicPeriod"/>
            </a:pPr>
            <a:r>
              <a:rPr lang="en-US" sz="1600" dirty="0" err="1"/>
              <a:t>Venelinova</a:t>
            </a:r>
            <a:r>
              <a:rPr lang="en-US" sz="1600" dirty="0"/>
              <a:t>, N., S. </a:t>
            </a:r>
            <a:r>
              <a:rPr lang="en-US" sz="1600" dirty="0" err="1"/>
              <a:t>Beloeva</a:t>
            </a:r>
            <a:r>
              <a:rPr lang="en-US" sz="1600" dirty="0"/>
              <a:t>. (2025). New Perspective for Inclusive and Person-centered Education for Dyslexic Students: Insights from Bulgaria", chapter in the book "Intellectual and Learning Disabilities - Inclusive Practices and Challenges“, </a:t>
            </a:r>
            <a:r>
              <a:rPr lang="en-US" sz="1600" dirty="0" err="1"/>
              <a:t>IntechOpen</a:t>
            </a:r>
            <a:r>
              <a:rPr lang="en-US" sz="1600" dirty="0"/>
              <a:t>. </a:t>
            </a:r>
            <a:r>
              <a:rPr lang="bg-BG" sz="1600" dirty="0">
                <a:solidFill>
                  <a:srgbClr val="FF0000"/>
                </a:solidFill>
              </a:rPr>
              <a:t>Приета работна версия, изпратена за рецензиране</a:t>
            </a:r>
            <a:r>
              <a:rPr lang="bg-BG" sz="1600" dirty="0"/>
              <a:t>.</a:t>
            </a:r>
          </a:p>
          <a:p>
            <a:pPr marL="342900" indent="-342900" algn="just">
              <a:spcBef>
                <a:spcPts val="0"/>
              </a:spcBef>
              <a:buFont typeface="+mj-lt"/>
              <a:buAutoNum type="arabicPeriod"/>
            </a:pPr>
            <a:r>
              <a:rPr lang="en-US" sz="1600" dirty="0"/>
              <a:t>Antonova, D., S. Kunev. (2025). Organization Use of Internal Funds for Corporate Social Development in the Energy and Mining Sector (INTERNAL SOCIAL FUNDS – ISF). </a:t>
            </a:r>
            <a:r>
              <a:rPr lang="bg-BG" sz="1600" dirty="0">
                <a:solidFill>
                  <a:srgbClr val="FF0000"/>
                </a:solidFill>
              </a:rPr>
              <a:t>Работна версия, предстои изпращане за рецензиране, </a:t>
            </a:r>
            <a:r>
              <a:rPr lang="ru-RU" sz="1600" dirty="0">
                <a:solidFill>
                  <a:srgbClr val="FF0000"/>
                </a:solidFill>
              </a:rPr>
              <a:t>потенциално насочена към сп. ENERGIES</a:t>
            </a:r>
            <a:r>
              <a:rPr lang="ru-RU" sz="1600" dirty="0"/>
              <a:t>.</a:t>
            </a:r>
          </a:p>
          <a:p>
            <a:pPr marL="342900" indent="-342900" algn="just">
              <a:spcBef>
                <a:spcPts val="0"/>
              </a:spcBef>
              <a:buFont typeface="+mj-lt"/>
              <a:buAutoNum type="arabicPeriod"/>
            </a:pPr>
            <a:r>
              <a:rPr lang="bg-BG" sz="1600" dirty="0" smtClean="0"/>
              <a:t>Рускова</a:t>
            </a:r>
            <a:r>
              <a:rPr lang="bg-BG" sz="1600" dirty="0"/>
              <a:t>, С., С. Кунев, Н. Венелинова, Е. Братоева. </a:t>
            </a:r>
            <a:r>
              <a:rPr lang="en-US" sz="1600" dirty="0"/>
              <a:t>(2025). </a:t>
            </a:r>
            <a:r>
              <a:rPr lang="ru-RU" sz="1600" dirty="0"/>
              <a:t>Изследване мотивацията на студентите към образователния продукт</a:t>
            </a:r>
            <a:r>
              <a:rPr lang="en-US" sz="1600" dirty="0"/>
              <a:t>. </a:t>
            </a:r>
            <a:r>
              <a:rPr lang="bg-BG" sz="1600" dirty="0">
                <a:solidFill>
                  <a:srgbClr val="FF0000"/>
                </a:solidFill>
              </a:rPr>
              <a:t>Работна версия, начална фаза на публикацията.</a:t>
            </a:r>
            <a:endParaRPr lang="ru-RU" sz="1600" dirty="0"/>
          </a:p>
          <a:p>
            <a:pPr marL="342900" indent="-342900" algn="just">
              <a:spcBef>
                <a:spcPts val="0"/>
              </a:spcBef>
              <a:buFont typeface="+mj-lt"/>
              <a:buAutoNum type="arabicPeriod"/>
            </a:pPr>
            <a:endParaRPr lang="bg-BG" sz="1400" dirty="0">
              <a:solidFill>
                <a:srgbClr val="FF0000"/>
              </a:solidFill>
            </a:endParaRPr>
          </a:p>
          <a:p>
            <a:pPr marL="342900" indent="-342900" algn="just">
              <a:spcBef>
                <a:spcPts val="0"/>
              </a:spcBef>
              <a:buFont typeface="+mj-lt"/>
              <a:buAutoNum type="arabicPeriod"/>
            </a:pPr>
            <a:endParaRPr lang="bg-BG" sz="1400"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solidFill>
                  <a:prstClr val="black">
                    <a:tint val="75000"/>
                  </a:prstClr>
                </a:solidFill>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solidFill>
                  <a:prstClr val="black">
                    <a:tint val="75000"/>
                  </a:prstClr>
                </a:solidFill>
                <a:latin typeface="Times New Roman" panose="02020603050405020304" pitchFamily="18" charset="0"/>
                <a:cs typeface="Times New Roman" panose="02020603050405020304" pitchFamily="18" charset="0"/>
              </a:rPr>
              <a:t> </a:t>
            </a:r>
            <a:endParaRPr lang="bg-BG" sz="1000" i="1" dirty="0">
              <a:solidFill>
                <a:prstClr val="black">
                  <a:tint val="75000"/>
                </a:prstClr>
              </a:solidFill>
              <a:latin typeface="Times New Roman" panose="02020603050405020304" pitchFamily="18" charset="0"/>
              <a:cs typeface="Times New Roman" panose="02020603050405020304" pitchFamily="18" charset="0"/>
            </a:endParaRPr>
          </a:p>
          <a:p>
            <a:r>
              <a:rPr lang="bg-BG" sz="1000" i="1" dirty="0">
                <a:solidFill>
                  <a:prstClr val="black">
                    <a:tint val="75000"/>
                  </a:prstClr>
                </a:solidFill>
                <a:latin typeface="Times New Roman" panose="02020603050405020304" pitchFamily="18" charset="0"/>
                <a:cs typeface="Times New Roman" panose="02020603050405020304" pitchFamily="18" charset="0"/>
              </a:rPr>
              <a:t>по договор </a:t>
            </a:r>
            <a:r>
              <a:rPr lang="ru-RU" sz="1000" i="1" dirty="0">
                <a:solidFill>
                  <a:prstClr val="black">
                    <a:tint val="75000"/>
                  </a:prstClr>
                </a:solidFill>
                <a:latin typeface="Times New Roman" panose="02020603050405020304" pitchFamily="18" charset="0"/>
                <a:cs typeface="Times New Roman" panose="02020603050405020304" pitchFamily="18" charset="0"/>
              </a:rPr>
              <a:t>BG-RRP-2.013-0001-C01</a:t>
            </a:r>
            <a:endParaRPr lang="bg-BG" sz="1000" i="1" dirty="0">
              <a:solidFill>
                <a:prstClr val="black">
                  <a:tint val="75000"/>
                </a:prstClr>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4"/>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2467602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910815"/>
            <a:ext cx="10515600" cy="592052"/>
          </a:xfrm>
        </p:spPr>
        <p:txBody>
          <a:bodyPr>
            <a:normAutofit/>
          </a:bodyPr>
          <a:lstStyle/>
          <a:p>
            <a:r>
              <a:rPr lang="bg-BG" sz="1400" b="1" dirty="0">
                <a:solidFill>
                  <a:schemeClr val="accent6">
                    <a:lumMod val="75000"/>
                  </a:schemeClr>
                </a:solidFill>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351128"/>
            <a:ext cx="10797988" cy="5005222"/>
          </a:xfrm>
        </p:spPr>
        <p:txBody>
          <a:bodyPr>
            <a:normAutofit fontScale="40000" lnSpcReduction="20000"/>
          </a:bodyPr>
          <a:lstStyle/>
          <a:p>
            <a:pPr marL="0" indent="0" algn="just">
              <a:lnSpc>
                <a:spcPct val="100000"/>
              </a:lnSpc>
              <a:buNone/>
            </a:pPr>
            <a:r>
              <a:rPr lang="bg-BG" sz="5100" b="1" dirty="0"/>
              <a:t>Дейност </a:t>
            </a:r>
            <a:r>
              <a:rPr lang="ru-RU" sz="5100" b="1" dirty="0"/>
              <a:t>3.2. </a:t>
            </a:r>
            <a:r>
              <a:rPr lang="ru-RU" sz="5100" dirty="0"/>
              <a:t>Валидиране и популяризиране на научните резултати.</a:t>
            </a:r>
          </a:p>
          <a:p>
            <a:pPr marL="0" indent="0" algn="just">
              <a:lnSpc>
                <a:spcPct val="100000"/>
              </a:lnSpc>
              <a:buNone/>
            </a:pPr>
            <a:r>
              <a:rPr lang="ru-RU" sz="4400" b="1" dirty="0"/>
              <a:t>Очакван резултат: </a:t>
            </a:r>
            <a:r>
              <a:rPr lang="ru-RU" sz="5000" dirty="0"/>
              <a:t>Разработени научни описания (казуси) в резултат от научни изследвания, подходящи за трансфер на ноу-хау и иновиране. Интернационализация на научни резултати чрез участия </a:t>
            </a:r>
            <a:r>
              <a:rPr lang="ru-RU" sz="5000" b="1" i="1" dirty="0"/>
              <a:t>в научни конференции, форуми </a:t>
            </a:r>
            <a:r>
              <a:rPr lang="ru-RU" sz="5000" dirty="0"/>
              <a:t>и др. и съвместни публикации с други научни групи в и извън обхвата на изследователския университет.</a:t>
            </a:r>
            <a:r>
              <a:rPr lang="bg-BG" sz="5000" b="1" i="1" dirty="0"/>
              <a:t> Индикатор: </a:t>
            </a:r>
            <a:r>
              <a:rPr lang="ru-RU" sz="5000" b="1" i="1" dirty="0"/>
              <a:t>публикации в научни издания с импакт фактор и/или импакт ранг, и/или реферирани във WoS, с 20% повече спрямо 2020 г.</a:t>
            </a:r>
          </a:p>
          <a:p>
            <a:pPr marL="0" indent="0" algn="just">
              <a:lnSpc>
                <a:spcPct val="100000"/>
              </a:lnSpc>
              <a:buNone/>
            </a:pPr>
            <a:endParaRPr lang="ru-RU" sz="3600" b="1" i="1" dirty="0"/>
          </a:p>
          <a:p>
            <a:pPr algn="just"/>
            <a:r>
              <a:rPr lang="bg-BG" sz="5100" b="1" dirty="0"/>
              <a:t>Отчитан резултат:</a:t>
            </a:r>
            <a:r>
              <a:rPr lang="bg-BG" sz="5100" dirty="0"/>
              <a:t> </a:t>
            </a:r>
            <a:r>
              <a:rPr lang="bg-BG" sz="5100" b="1" dirty="0" smtClean="0"/>
              <a:t>8</a:t>
            </a:r>
            <a:r>
              <a:rPr lang="bg-BG" sz="5000" b="1" dirty="0" smtClean="0"/>
              <a:t> </a:t>
            </a:r>
            <a:r>
              <a:rPr lang="bg-BG" sz="5000" b="1" dirty="0"/>
              <a:t>бр. </a:t>
            </a:r>
            <a:r>
              <a:rPr lang="bg-BG" sz="5100" dirty="0"/>
              <a:t>научни публикации във </a:t>
            </a:r>
            <a:r>
              <a:rPr lang="en-US" sz="5100" dirty="0" err="1"/>
              <a:t>WoS</a:t>
            </a:r>
            <a:r>
              <a:rPr lang="bg-BG" sz="5100" dirty="0"/>
              <a:t> – доклади в научни конференции, публикувани през периода.</a:t>
            </a:r>
          </a:p>
          <a:p>
            <a:pPr algn="just"/>
            <a:r>
              <a:rPr lang="bg-BG" sz="5100" b="1" dirty="0"/>
              <a:t>Процент на изпълнение: </a:t>
            </a:r>
            <a:r>
              <a:rPr lang="en-US" sz="5100" dirty="0"/>
              <a:t>8</a:t>
            </a:r>
            <a:r>
              <a:rPr lang="bg-BG" sz="5100" dirty="0"/>
              <a:t>0 %</a:t>
            </a:r>
          </a:p>
          <a:p>
            <a:pPr algn="just"/>
            <a:r>
              <a:rPr lang="ru-RU" sz="5100" b="1" dirty="0"/>
              <a:t>Бр. научни публикации – планирани, в процес на разработка или изпратени за рецензиране: </a:t>
            </a:r>
            <a:r>
              <a:rPr lang="ru-RU" sz="5000" b="1" dirty="0" smtClean="0"/>
              <a:t>10 </a:t>
            </a:r>
            <a:r>
              <a:rPr lang="ru-RU" sz="5000" b="1" dirty="0"/>
              <a:t>бр. </a:t>
            </a:r>
            <a:endParaRPr lang="en-US" sz="5000" b="1" dirty="0"/>
          </a:p>
          <a:p>
            <a:pPr algn="just"/>
            <a:endParaRPr lang="en-US" sz="5100" dirty="0">
              <a:solidFill>
                <a:srgbClr val="FF0000"/>
              </a:solidFill>
            </a:endParaRPr>
          </a:p>
          <a:p>
            <a:pPr marL="0" lvl="0" indent="0" algn="just">
              <a:lnSpc>
                <a:spcPct val="70000"/>
              </a:lnSpc>
              <a:spcAft>
                <a:spcPts val="1200"/>
              </a:spcAft>
              <a:buNone/>
            </a:pPr>
            <a:r>
              <a:rPr lang="ru-RU" sz="5100" b="1" dirty="0">
                <a:solidFill>
                  <a:srgbClr val="FF0000"/>
                </a:solidFill>
              </a:rPr>
              <a:t>НАПРЕДЪК ПО </a:t>
            </a:r>
            <a:r>
              <a:rPr lang="en-US" sz="5100" b="1" dirty="0">
                <a:solidFill>
                  <a:srgbClr val="FF0000"/>
                </a:solidFill>
              </a:rPr>
              <a:t>WP</a:t>
            </a:r>
            <a:r>
              <a:rPr lang="bg-BG" sz="5100" b="1" dirty="0">
                <a:solidFill>
                  <a:srgbClr val="FF0000"/>
                </a:solidFill>
              </a:rPr>
              <a:t>3:</a:t>
            </a:r>
          </a:p>
          <a:p>
            <a:pPr lvl="0" algn="just">
              <a:lnSpc>
                <a:spcPct val="70000"/>
              </a:lnSpc>
              <a:buFontTx/>
              <a:buChar char="-"/>
            </a:pPr>
            <a:r>
              <a:rPr lang="bg-BG" sz="5100" b="1" dirty="0">
                <a:solidFill>
                  <a:srgbClr val="FF0000"/>
                </a:solidFill>
              </a:rPr>
              <a:t>40 %</a:t>
            </a:r>
            <a:r>
              <a:rPr lang="bg-BG" sz="5100" dirty="0">
                <a:solidFill>
                  <a:srgbClr val="FF0000"/>
                </a:solidFill>
              </a:rPr>
              <a:t> от поставените задачи  до края на 2025 г.; </a:t>
            </a:r>
          </a:p>
          <a:p>
            <a:pPr lvl="0" algn="just">
              <a:lnSpc>
                <a:spcPct val="70000"/>
              </a:lnSpc>
              <a:spcBef>
                <a:spcPts val="1200"/>
              </a:spcBef>
              <a:buFontTx/>
              <a:buChar char="-"/>
            </a:pPr>
            <a:r>
              <a:rPr lang="bg-BG" sz="5100" b="1" dirty="0">
                <a:solidFill>
                  <a:srgbClr val="FF0000"/>
                </a:solidFill>
              </a:rPr>
              <a:t>5</a:t>
            </a:r>
            <a:r>
              <a:rPr lang="en-US" sz="5100" b="1" dirty="0">
                <a:solidFill>
                  <a:srgbClr val="FF0000"/>
                </a:solidFill>
              </a:rPr>
              <a:t>0</a:t>
            </a:r>
            <a:r>
              <a:rPr lang="bg-BG" sz="5100" b="1" dirty="0">
                <a:solidFill>
                  <a:srgbClr val="FF0000"/>
                </a:solidFill>
              </a:rPr>
              <a:t> </a:t>
            </a:r>
            <a:r>
              <a:rPr lang="en-US" sz="5100" b="1" dirty="0">
                <a:solidFill>
                  <a:srgbClr val="FF0000"/>
                </a:solidFill>
              </a:rPr>
              <a:t>%</a:t>
            </a:r>
            <a:r>
              <a:rPr lang="bg-BG" sz="5100" dirty="0">
                <a:solidFill>
                  <a:srgbClr val="FF0000"/>
                </a:solidFill>
              </a:rPr>
              <a:t> от поставените задачи до края на проекта</a:t>
            </a:r>
            <a:endParaRPr lang="bg-BG" sz="5100"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40917382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910815"/>
            <a:ext cx="10515600" cy="592052"/>
          </a:xfrm>
        </p:spPr>
        <p:txBody>
          <a:bodyPr>
            <a:normAutofit/>
          </a:bodyPr>
          <a:lstStyle/>
          <a:p>
            <a:r>
              <a:rPr lang="bg-BG" sz="1400" b="1" dirty="0">
                <a:solidFill>
                  <a:schemeClr val="accent6">
                    <a:lumMod val="75000"/>
                  </a:schemeClr>
                </a:solidFill>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351128"/>
            <a:ext cx="10797988" cy="5005222"/>
          </a:xfrm>
        </p:spPr>
        <p:txBody>
          <a:bodyPr>
            <a:normAutofit fontScale="55000" lnSpcReduction="20000"/>
          </a:bodyPr>
          <a:lstStyle/>
          <a:p>
            <a:pPr marL="0" indent="0" algn="just">
              <a:lnSpc>
                <a:spcPct val="100000"/>
              </a:lnSpc>
              <a:buNone/>
            </a:pPr>
            <a:r>
              <a:rPr lang="bg-BG" sz="1900" b="1" dirty="0"/>
              <a:t>Дейност </a:t>
            </a:r>
            <a:r>
              <a:rPr lang="ru-RU" sz="1900" b="1" dirty="0"/>
              <a:t>3.2. </a:t>
            </a:r>
            <a:r>
              <a:rPr lang="ru-RU" sz="1900" dirty="0"/>
              <a:t>Валидиране и популяризиране на научните резултати.</a:t>
            </a:r>
          </a:p>
          <a:p>
            <a:pPr marL="0" indent="0" algn="just">
              <a:buNone/>
            </a:pPr>
            <a:r>
              <a:rPr lang="bg-BG" sz="1900" b="1" dirty="0"/>
              <a:t>Отчитан резултат:</a:t>
            </a:r>
            <a:r>
              <a:rPr lang="bg-BG" sz="1900" dirty="0"/>
              <a:t> </a:t>
            </a:r>
            <a:r>
              <a:rPr lang="bg-BG" sz="1900" b="1" dirty="0"/>
              <a:t>8 бр</a:t>
            </a:r>
            <a:r>
              <a:rPr lang="bg-BG" sz="1900" dirty="0"/>
              <a:t>. научни публикации във </a:t>
            </a:r>
            <a:r>
              <a:rPr lang="en-US" sz="1900" dirty="0" err="1"/>
              <a:t>WoS</a:t>
            </a:r>
            <a:r>
              <a:rPr lang="bg-BG" sz="1900" dirty="0"/>
              <a:t> – доклади в научни конференции, публикувани през периода </a:t>
            </a:r>
          </a:p>
          <a:p>
            <a:pPr marL="0" indent="0" algn="just">
              <a:buNone/>
            </a:pPr>
            <a:r>
              <a:rPr lang="ru-RU" sz="1800" b="1" dirty="0"/>
              <a:t>а) бр. научни публикации и библиографските им данни, публикувани в издания, индексирани в WoS, през отчетния период: </a:t>
            </a:r>
            <a:r>
              <a:rPr lang="bg-BG" sz="1800" b="1" dirty="0"/>
              <a:t>8</a:t>
            </a:r>
            <a:r>
              <a:rPr lang="ru-RU" sz="1800" b="1" dirty="0"/>
              <a:t> бр.</a:t>
            </a:r>
          </a:p>
          <a:p>
            <a:pPr marL="342900" indent="-342900" algn="just">
              <a:spcBef>
                <a:spcPts val="0"/>
              </a:spcBef>
              <a:buFont typeface="+mj-lt"/>
              <a:buAutoNum type="arabicPeriod"/>
            </a:pPr>
            <a:r>
              <a:rPr lang="en-US" sz="1800" dirty="0" err="1"/>
              <a:t>Ruskova</a:t>
            </a:r>
            <a:r>
              <a:rPr lang="en-US" sz="1800" dirty="0"/>
              <a:t>, S., </a:t>
            </a:r>
            <a:r>
              <a:rPr lang="en-US" sz="1800" dirty="0" err="1"/>
              <a:t>D.Spasova</a:t>
            </a:r>
            <a:r>
              <a:rPr lang="en-US" sz="1800" dirty="0"/>
              <a:t>, S. Kunev, E. </a:t>
            </a:r>
            <a:r>
              <a:rPr lang="en-US" sz="1800" dirty="0" err="1"/>
              <a:t>Bratoeva</a:t>
            </a:r>
            <a:r>
              <a:rPr lang="en-US" sz="1800" dirty="0"/>
              <a:t> (2025). Co-management – a tool for satisfying the interests of all stakeholders in the social ecosystem Proceedings "Leading Change in Disruptive Times", 19th International Conference on Business Excellence 2025 (Bucharest, Romania). Volume 19, Issue 1, 3780-3791, </a:t>
            </a:r>
            <a:r>
              <a:rPr lang="en-US" sz="1800" dirty="0">
                <a:hlinkClick r:id="rId2"/>
              </a:rPr>
              <a:t>https://doi.org/10.2478/picbe-2025-0288</a:t>
            </a:r>
            <a:r>
              <a:rPr lang="en-US" sz="1800" dirty="0"/>
              <a:t>. </a:t>
            </a:r>
          </a:p>
          <a:p>
            <a:pPr marL="342900" indent="-342900" algn="just">
              <a:spcBef>
                <a:spcPts val="0"/>
              </a:spcBef>
              <a:buFont typeface="+mj-lt"/>
              <a:buAutoNum type="arabicPeriod"/>
            </a:pPr>
            <a:r>
              <a:rPr lang="en-US" sz="1800" dirty="0" err="1"/>
              <a:t>Bratoeva</a:t>
            </a:r>
            <a:r>
              <a:rPr lang="en-US" sz="1800" dirty="0"/>
              <a:t>, E., </a:t>
            </a:r>
            <a:r>
              <a:rPr lang="en-US" sz="1800" dirty="0" err="1"/>
              <a:t>Ruskova</a:t>
            </a:r>
            <a:r>
              <a:rPr lang="en-US" sz="1800" dirty="0"/>
              <a:t>, S. &amp; Kunev, S. (2025). Place, Role and Functions of Clinical Social Work in the Field of Healthcare. Proceedings of the International Conference on Business Excellence, 19(1), 2025. 3700-3711. </a:t>
            </a:r>
            <a:r>
              <a:rPr lang="en-US" sz="1800" dirty="0">
                <a:hlinkClick r:id="rId3"/>
              </a:rPr>
              <a:t>https://doi.org/10.2478/picbe-2025-0282</a:t>
            </a:r>
            <a:endParaRPr lang="en-US" sz="1800" dirty="0"/>
          </a:p>
          <a:p>
            <a:pPr marL="342900" indent="-342900" algn="just">
              <a:spcBef>
                <a:spcPts val="0"/>
              </a:spcBef>
              <a:buFont typeface="+mj-lt"/>
              <a:buAutoNum type="arabicPeriod"/>
            </a:pPr>
            <a:r>
              <a:rPr lang="en-US" sz="1800" dirty="0" err="1"/>
              <a:t>Kostadinova</a:t>
            </a:r>
            <a:r>
              <a:rPr lang="en-US" sz="1800" dirty="0"/>
              <a:t>, I., Todorova, A., </a:t>
            </a:r>
            <a:r>
              <a:rPr lang="en-US" sz="1800" dirty="0" err="1"/>
              <a:t>Fleaca</a:t>
            </a:r>
            <a:r>
              <a:rPr lang="en-US" sz="1800" dirty="0"/>
              <a:t>, E. &amp; Kunev, S. (2025). Mapping Green Competencies in the Academic Community in Bulgaria and Romania through a Pilot Survey. Proceedings of the International Conference on Business Excellence, 19(1), 2025. 2432-2442. </a:t>
            </a:r>
            <a:r>
              <a:rPr lang="en-US" sz="1800" dirty="0">
                <a:hlinkClick r:id="rId4"/>
              </a:rPr>
              <a:t>https://doi.org/10.2478/picbe-2025-0188</a:t>
            </a:r>
            <a:r>
              <a:rPr lang="en-US" sz="1800" dirty="0"/>
              <a:t> </a:t>
            </a:r>
          </a:p>
          <a:p>
            <a:pPr marL="342900" indent="-342900" algn="just">
              <a:spcBef>
                <a:spcPts val="0"/>
              </a:spcBef>
              <a:buFont typeface="+mj-lt"/>
              <a:buAutoNum type="arabicPeriod"/>
            </a:pPr>
            <a:r>
              <a:rPr lang="en-US" sz="1800" dirty="0" err="1"/>
              <a:t>Kostadinova</a:t>
            </a:r>
            <a:r>
              <a:rPr lang="en-US" sz="1800" dirty="0"/>
              <a:t>, I., Todorova, A., </a:t>
            </a:r>
            <a:r>
              <a:rPr lang="en-US" sz="1800" dirty="0" err="1"/>
              <a:t>Fleaca</a:t>
            </a:r>
            <a:r>
              <a:rPr lang="en-US" sz="1800" dirty="0"/>
              <a:t>, B. &amp; Antonova, D. (2025). A Pilot Study about the Green Transformation Knowledge of Students from Bulgaria and Romania. Proceedings of the International Conference on Business Excellence, 19(1), 2025. 2422-2431. </a:t>
            </a:r>
            <a:r>
              <a:rPr lang="en-US" sz="1800" dirty="0">
                <a:hlinkClick r:id="rId5"/>
              </a:rPr>
              <a:t>https://doi.org/10.2478/picbe-2025-0187</a:t>
            </a:r>
            <a:r>
              <a:rPr lang="en-US" sz="1800" dirty="0"/>
              <a:t> </a:t>
            </a:r>
          </a:p>
          <a:p>
            <a:pPr marL="342900" indent="-342900" algn="just">
              <a:spcBef>
                <a:spcPts val="0"/>
              </a:spcBef>
              <a:buFont typeface="+mj-lt"/>
              <a:buAutoNum type="arabicPeriod"/>
            </a:pPr>
            <a:r>
              <a:rPr lang="en-US" sz="1800" dirty="0"/>
              <a:t>Antonova, D. &amp; </a:t>
            </a:r>
            <a:r>
              <a:rPr lang="en-US" sz="1800" dirty="0" err="1"/>
              <a:t>Beloeva</a:t>
            </a:r>
            <a:r>
              <a:rPr lang="en-US" sz="1800" dirty="0"/>
              <a:t>, S. (2025). Controlled Anxiety for Stress Management and HR Innovation in Creative Industries (Measurement by Biometrics in a Controlled Stressor Environment). Proceedings of the International Conference on Business Excellence, 19(1), 2025. 3649-3655. </a:t>
            </a:r>
            <a:r>
              <a:rPr lang="en-US" sz="1800" dirty="0">
                <a:hlinkClick r:id="rId6"/>
              </a:rPr>
              <a:t>https://doi.org/10.2478/picbe-2025-0278</a:t>
            </a:r>
            <a:r>
              <a:rPr lang="en-US" sz="1800" dirty="0"/>
              <a:t> </a:t>
            </a:r>
          </a:p>
          <a:p>
            <a:pPr marL="342900" indent="-342900" algn="just">
              <a:spcBef>
                <a:spcPts val="0"/>
              </a:spcBef>
              <a:buFont typeface="+mj-lt"/>
              <a:buAutoNum type="arabicPeriod"/>
            </a:pPr>
            <a:r>
              <a:rPr lang="en-US" sz="1800" dirty="0" err="1"/>
              <a:t>Stoycheva</a:t>
            </a:r>
            <a:r>
              <a:rPr lang="en-US" sz="1800" dirty="0"/>
              <a:t>, B. &amp; </a:t>
            </a:r>
            <a:r>
              <a:rPr lang="en-US" sz="1800" dirty="0" err="1"/>
              <a:t>Popović</a:t>
            </a:r>
            <a:r>
              <a:rPr lang="en-US" sz="1800" dirty="0"/>
              <a:t>, I. (2025). The Relationship between Manager Responsibility and Organizational Rules and Procedures. Proceedings of the International Conference on Business Excellence, 19(1), 2025. 4303-4316. </a:t>
            </a:r>
            <a:r>
              <a:rPr lang="en-US" sz="1800" dirty="0">
                <a:hlinkClick r:id="rId7"/>
              </a:rPr>
              <a:t>https://doi.org/10.2478/picbe-2025-0330</a:t>
            </a:r>
            <a:r>
              <a:rPr lang="en-US" sz="1800" dirty="0"/>
              <a:t> </a:t>
            </a:r>
            <a:endParaRPr lang="bg-BG" sz="1800" dirty="0"/>
          </a:p>
          <a:p>
            <a:pPr marL="342900" indent="-342900" algn="just">
              <a:spcBef>
                <a:spcPts val="0"/>
              </a:spcBef>
              <a:buFont typeface="+mj-lt"/>
              <a:buAutoNum type="arabicPeriod"/>
            </a:pPr>
            <a:r>
              <a:rPr lang="en-US" sz="1800" dirty="0" err="1"/>
              <a:t>Beloeva</a:t>
            </a:r>
            <a:r>
              <a:rPr lang="en-US" sz="1800" dirty="0"/>
              <a:t>, S., Antonova, D. (2025). Effect of Controlled Anxiety in an Academic Environment on the Creativity of Doctoral Students. In: </a:t>
            </a:r>
            <a:r>
              <a:rPr lang="en-US" sz="1800" dirty="0" err="1"/>
              <a:t>Silhavy</a:t>
            </a:r>
            <a:r>
              <a:rPr lang="en-US" sz="1800" dirty="0"/>
              <a:t>, R., </a:t>
            </a:r>
            <a:r>
              <a:rPr lang="en-US" sz="1800" dirty="0" err="1"/>
              <a:t>Silhavy</a:t>
            </a:r>
            <a:r>
              <a:rPr lang="en-US" sz="1800" dirty="0"/>
              <a:t>, P. (eds) Research Perspectives on Software Engineering and Systems Design. </a:t>
            </a:r>
            <a:r>
              <a:rPr lang="en-US" sz="1800" dirty="0" err="1"/>
              <a:t>CoMeSySo</a:t>
            </a:r>
            <a:r>
              <a:rPr lang="en-US" sz="1800" dirty="0"/>
              <a:t> 2024. Lecture Notes in Networks and Systems, vol 1491. Springer, Cham. </a:t>
            </a:r>
            <a:r>
              <a:rPr lang="en-US" sz="1800" dirty="0">
                <a:hlinkClick r:id="rId8"/>
              </a:rPr>
              <a:t>https://doi.org/10.1007/978-3-031-96380-3_31</a:t>
            </a:r>
            <a:r>
              <a:rPr lang="bg-BG" sz="1800" dirty="0"/>
              <a:t> </a:t>
            </a:r>
          </a:p>
          <a:p>
            <a:pPr marL="342900" indent="-342900" algn="just">
              <a:spcBef>
                <a:spcPts val="0"/>
              </a:spcBef>
              <a:buFont typeface="+mj-lt"/>
              <a:buAutoNum type="arabicPeriod"/>
            </a:pPr>
            <a:r>
              <a:rPr lang="en-US" sz="1800" dirty="0" err="1"/>
              <a:t>Spasova</a:t>
            </a:r>
            <a:r>
              <a:rPr lang="en-US" sz="1800" dirty="0"/>
              <a:t>, D., </a:t>
            </a:r>
            <a:r>
              <a:rPr lang="en-US" sz="1800" dirty="0" err="1"/>
              <a:t>Ruskova</a:t>
            </a:r>
            <a:r>
              <a:rPr lang="en-US" sz="1800" dirty="0"/>
              <a:t>, S., Antonova, D., Kunev, S. (2025). Building Co-Governance Networks Based on the Co-Management Approach - A Way to Achieving Sustainable Development. In: </a:t>
            </a:r>
            <a:r>
              <a:rPr lang="en-US" sz="1800" dirty="0" err="1"/>
              <a:t>Silhavy</a:t>
            </a:r>
            <a:r>
              <a:rPr lang="en-US" sz="1800" dirty="0"/>
              <a:t>, R., </a:t>
            </a:r>
            <a:r>
              <a:rPr lang="en-US" sz="1800" dirty="0" err="1"/>
              <a:t>Silhavy</a:t>
            </a:r>
            <a:r>
              <a:rPr lang="en-US" sz="1800" dirty="0"/>
              <a:t>, P. (eds) Research Perspectives on Software Engineering and Systems Design. </a:t>
            </a:r>
            <a:r>
              <a:rPr lang="en-US" sz="1800" dirty="0" err="1"/>
              <a:t>CoMeSySo</a:t>
            </a:r>
            <a:r>
              <a:rPr lang="en-US" sz="1800" dirty="0"/>
              <a:t> 2024. Lecture Notes in Networks and Systems, vol 1491. Springer, Cham. </a:t>
            </a:r>
            <a:r>
              <a:rPr lang="en-US" sz="1800" dirty="0">
                <a:hlinkClick r:id="rId9"/>
              </a:rPr>
              <a:t>https://doi.org/10.1007/978-3-031-96380-3_21</a:t>
            </a:r>
            <a:r>
              <a:rPr lang="bg-BG" sz="1800" dirty="0"/>
              <a:t> </a:t>
            </a:r>
            <a:endParaRPr lang="en-US" sz="1800" dirty="0"/>
          </a:p>
          <a:p>
            <a:pPr marL="0" indent="0" algn="just">
              <a:spcBef>
                <a:spcPts val="0"/>
              </a:spcBef>
              <a:buNone/>
            </a:pPr>
            <a:endParaRPr lang="en-US" sz="1800" b="1" dirty="0"/>
          </a:p>
          <a:p>
            <a:pPr marL="0" indent="0" algn="just">
              <a:spcBef>
                <a:spcPts val="0"/>
              </a:spcBef>
              <a:buNone/>
            </a:pPr>
            <a:r>
              <a:rPr lang="ru-RU" sz="2000" b="1" dirty="0"/>
              <a:t>Бр. научни публикации – планирани, в процес на разработка или изпратени за рецензиране: </a:t>
            </a:r>
            <a:r>
              <a:rPr lang="en-US" sz="2000" b="1" dirty="0" smtClean="0"/>
              <a:t>10</a:t>
            </a:r>
            <a:r>
              <a:rPr lang="ru-RU" sz="2000" b="1" dirty="0" smtClean="0"/>
              <a:t> </a:t>
            </a:r>
            <a:r>
              <a:rPr lang="ru-RU" sz="2000" b="1" dirty="0"/>
              <a:t>бр. </a:t>
            </a:r>
            <a:endParaRPr lang="bg-BG" sz="2000" b="1" dirty="0"/>
          </a:p>
          <a:p>
            <a:pPr marL="342900" indent="-342900" algn="just">
              <a:spcBef>
                <a:spcPts val="0"/>
              </a:spcBef>
              <a:buFont typeface="+mj-lt"/>
              <a:buAutoNum type="arabicPeriod"/>
            </a:pPr>
            <a:r>
              <a:rPr lang="bg-BG" sz="1800" dirty="0"/>
              <a:t>Венелинова, Н, Е. Братоева</a:t>
            </a:r>
            <a:r>
              <a:rPr lang="en-US" sz="1800" dirty="0"/>
              <a:t>. (2025). </a:t>
            </a:r>
            <a:r>
              <a:rPr lang="ru-RU" sz="1800" dirty="0"/>
              <a:t>Адаптиране на рамката за компетентност в социалната работа в ерата на цифрова трансформация</a:t>
            </a:r>
            <a:r>
              <a:rPr lang="en-US" sz="1800" dirty="0"/>
              <a:t>. </a:t>
            </a:r>
            <a:r>
              <a:rPr lang="ru-RU" sz="1800" dirty="0"/>
              <a:t>Трета национална научно-практическа конференция с международно участие „Дигитална трансформация на образованието – проблеми и решения“ (Русе, 24-25.04.2025 г.)</a:t>
            </a:r>
            <a:r>
              <a:rPr lang="en-US" sz="1800" dirty="0"/>
              <a:t>.</a:t>
            </a:r>
            <a:r>
              <a:rPr lang="bg-BG" sz="1800" dirty="0"/>
              <a:t> </a:t>
            </a:r>
            <a:r>
              <a:rPr lang="bg-BG" sz="1800" dirty="0">
                <a:solidFill>
                  <a:srgbClr val="FF0000"/>
                </a:solidFill>
              </a:rPr>
              <a:t>Пълен текст, изпратен за рецензиране</a:t>
            </a:r>
            <a:r>
              <a:rPr lang="bg-BG" sz="1800" dirty="0"/>
              <a:t>;</a:t>
            </a:r>
          </a:p>
          <a:p>
            <a:pPr marL="342900" indent="-342900" algn="just">
              <a:spcBef>
                <a:spcPts val="0"/>
              </a:spcBef>
              <a:buFont typeface="+mj-lt"/>
              <a:buAutoNum type="arabicPeriod"/>
            </a:pPr>
            <a:r>
              <a:rPr lang="ru-RU" sz="1800" dirty="0"/>
              <a:t>Венелинова, Н., С. Белоева. (2025). Адаптиран STICORDI подход за работа с ученици с обучителни затруднения и ролята на асиситивните технологии за неговото прилагане“ (на англ. език) Трета национална научно-практическа конференция с международно участие „Дигитална трансформация на образованието – проблеми и решения“ (Русе, 24-25.04.2025 г.)</a:t>
            </a:r>
            <a:r>
              <a:rPr lang="en-US" sz="1800" dirty="0"/>
              <a:t>.</a:t>
            </a:r>
            <a:r>
              <a:rPr lang="bg-BG" sz="1800" dirty="0"/>
              <a:t> </a:t>
            </a:r>
            <a:r>
              <a:rPr lang="bg-BG" sz="1800" dirty="0">
                <a:solidFill>
                  <a:srgbClr val="FF0000"/>
                </a:solidFill>
              </a:rPr>
              <a:t>Пълен текст, изпратен за рецензиране</a:t>
            </a:r>
            <a:r>
              <a:rPr lang="bg-BG" sz="1800" dirty="0"/>
              <a:t>;</a:t>
            </a:r>
          </a:p>
          <a:p>
            <a:pPr marL="342900" indent="-342900" algn="just">
              <a:spcBef>
                <a:spcPts val="0"/>
              </a:spcBef>
              <a:buFont typeface="+mj-lt"/>
              <a:buAutoNum type="arabicPeriod"/>
            </a:pPr>
            <a:r>
              <a:rPr lang="en-US" sz="1800" dirty="0" err="1"/>
              <a:t>Павлов</a:t>
            </a:r>
            <a:r>
              <a:rPr lang="en-US" sz="1800" dirty="0"/>
              <a:t>, Д. et al.</a:t>
            </a:r>
            <a:r>
              <a:rPr lang="bg-BG" sz="1800" dirty="0"/>
              <a:t> </a:t>
            </a:r>
            <a:r>
              <a:rPr lang="en-US" sz="1800" dirty="0"/>
              <a:t>(2025). Inheritance of family companies as an element of intergenerational businesses in Bosnia and Herzegovina, Bulgaria, Poland, Romania and Uzbekistan. </a:t>
            </a:r>
            <a:r>
              <a:rPr lang="bg-BG" sz="1800" dirty="0">
                <a:solidFill>
                  <a:srgbClr val="FF0000"/>
                </a:solidFill>
              </a:rPr>
              <a:t>Работна версия, изпратена за рецензиране</a:t>
            </a:r>
            <a:r>
              <a:rPr lang="bg-BG" sz="1800" dirty="0"/>
              <a:t>, за </a:t>
            </a:r>
            <a:r>
              <a:rPr lang="en-US" sz="1800" dirty="0"/>
              <a:t>10th International Conference on Energy Efficiency &amp; Agricultural Engineering (EE&amp;AE)</a:t>
            </a:r>
            <a:r>
              <a:rPr lang="bg-BG" sz="1800" dirty="0"/>
              <a:t>;</a:t>
            </a:r>
            <a:endParaRPr lang="en-US" sz="1800" dirty="0"/>
          </a:p>
          <a:p>
            <a:pPr marL="342900" indent="-342900" algn="just">
              <a:spcBef>
                <a:spcPts val="0"/>
              </a:spcBef>
              <a:buFont typeface="+mj-lt"/>
              <a:buAutoNum type="arabicPeriod"/>
            </a:pPr>
            <a:r>
              <a:rPr lang="en-US" sz="1800" dirty="0"/>
              <a:t>Pavlov, D., et al. (2025). Importance of the family constitution for improving intergenerational family businesses. 10th International Conference on Energy Efficiency &amp; Agricultural Engineering (EE&amp;AE). </a:t>
            </a:r>
            <a:r>
              <a:rPr lang="bg-BG" sz="1800" dirty="0">
                <a:solidFill>
                  <a:srgbClr val="FF0000"/>
                </a:solidFill>
              </a:rPr>
              <a:t>Работна версия, изпратена за рецензиране, </a:t>
            </a:r>
            <a:r>
              <a:rPr lang="bg-BG" sz="1800" dirty="0"/>
              <a:t>за </a:t>
            </a:r>
            <a:r>
              <a:rPr lang="en-US" sz="1800" dirty="0"/>
              <a:t>10th International Conference on Energy Efficiency &amp; Agricultural Engineering (EE&amp;AE)</a:t>
            </a:r>
            <a:r>
              <a:rPr lang="bg-BG" sz="1800" dirty="0"/>
              <a:t>; </a:t>
            </a:r>
            <a:endParaRPr lang="en-US" sz="1800" dirty="0"/>
          </a:p>
          <a:p>
            <a:pPr marL="342900" indent="-342900" algn="just">
              <a:spcBef>
                <a:spcPts val="0"/>
              </a:spcBef>
              <a:buFont typeface="+mj-lt"/>
              <a:buAutoNum type="arabicPeriod"/>
            </a:pPr>
            <a:r>
              <a:rPr lang="en-US" sz="1800" dirty="0" err="1"/>
              <a:t>Deneva</a:t>
            </a:r>
            <a:r>
              <a:rPr lang="en-US" sz="1800" dirty="0"/>
              <a:t>, A., D. Pavlov, Al. </a:t>
            </a:r>
            <a:r>
              <a:rPr lang="en-US" sz="1800" dirty="0" err="1"/>
              <a:t>Lichev</a:t>
            </a:r>
            <a:r>
              <a:rPr lang="en-US" sz="1800" dirty="0"/>
              <a:t>, S. </a:t>
            </a:r>
            <a:r>
              <a:rPr lang="en-US" sz="1800" dirty="0" err="1"/>
              <a:t>Puiu</a:t>
            </a:r>
            <a:r>
              <a:rPr lang="en-US" sz="1800" dirty="0"/>
              <a:t>. (2025). Environmentally sustainable entrepreneurship in the context of intergenerational business: attitudes and barriers.</a:t>
            </a:r>
            <a:r>
              <a:rPr lang="bg-BG" sz="1800" dirty="0">
                <a:solidFill>
                  <a:srgbClr val="FF0000"/>
                </a:solidFill>
              </a:rPr>
              <a:t> Работна версия, изпратена за рецензиране, </a:t>
            </a:r>
            <a:r>
              <a:rPr lang="bg-BG" sz="1800" dirty="0"/>
              <a:t>за </a:t>
            </a:r>
            <a:r>
              <a:rPr lang="en-US" sz="1800" dirty="0"/>
              <a:t>10th International Conference on Energy Efficiency &amp; Agricultural Engineering (EE&amp;AE)</a:t>
            </a:r>
            <a:r>
              <a:rPr lang="bg-BG" sz="1800" dirty="0"/>
              <a:t>;</a:t>
            </a:r>
          </a:p>
          <a:p>
            <a:pPr marL="342900" indent="-342900" algn="just">
              <a:spcBef>
                <a:spcPts val="0"/>
              </a:spcBef>
              <a:buFont typeface="+mj-lt"/>
              <a:buAutoNum type="arabicPeriod"/>
            </a:pPr>
            <a:r>
              <a:rPr lang="en-US" sz="1800" dirty="0"/>
              <a:t>A. </a:t>
            </a:r>
            <a:r>
              <a:rPr lang="en-US" sz="1800" dirty="0" err="1"/>
              <a:t>Fazylova</a:t>
            </a:r>
            <a:r>
              <a:rPr lang="en-US" sz="1800" dirty="0"/>
              <a:t>, T. </a:t>
            </a:r>
            <a:r>
              <a:rPr lang="en-US" sz="1800" dirty="0" err="1"/>
              <a:t>Iliev</a:t>
            </a:r>
            <a:r>
              <a:rPr lang="en-US" sz="1800" dirty="0"/>
              <a:t>, B. </a:t>
            </a:r>
            <a:r>
              <a:rPr lang="en-US" sz="1800" dirty="0" err="1"/>
              <a:t>Stoycheva</a:t>
            </a:r>
            <a:r>
              <a:rPr lang="en-US" sz="1800" dirty="0"/>
              <a:t> и I. </a:t>
            </a:r>
            <a:r>
              <a:rPr lang="en-US" sz="1800" dirty="0" err="1"/>
              <a:t>Stoyanov</a:t>
            </a:r>
            <a:r>
              <a:rPr lang="en-US" sz="1800" dirty="0"/>
              <a:t>. (2025). Electromechanical and Grid Aspects of Wind Turbine Control in Europe and Northern Eurasia</a:t>
            </a:r>
            <a:r>
              <a:rPr lang="bg-BG" sz="1800" dirty="0"/>
              <a:t>. </a:t>
            </a:r>
            <a:r>
              <a:rPr lang="bg-BG" sz="1800" dirty="0">
                <a:solidFill>
                  <a:srgbClr val="FF0000"/>
                </a:solidFill>
              </a:rPr>
              <a:t>Работна версия, изпратена за рецензиране, </a:t>
            </a:r>
            <a:r>
              <a:rPr lang="bg-BG" sz="1800" dirty="0"/>
              <a:t>за </a:t>
            </a:r>
            <a:r>
              <a:rPr lang="en-US" sz="1800" dirty="0"/>
              <a:t>10th International Conference on Energy Efficiency &amp; Agricultural Engineering (EE&amp;AE)</a:t>
            </a:r>
            <a:r>
              <a:rPr lang="bg-BG" sz="1800" dirty="0"/>
              <a:t>;</a:t>
            </a:r>
          </a:p>
          <a:p>
            <a:pPr marL="342900" indent="-342900" algn="just">
              <a:spcBef>
                <a:spcPts val="0"/>
              </a:spcBef>
              <a:buFont typeface="+mj-lt"/>
              <a:buAutoNum type="arabicPeriod"/>
            </a:pPr>
            <a:r>
              <a:rPr lang="en-US" sz="1800" dirty="0" err="1"/>
              <a:t>Stoycheva</a:t>
            </a:r>
            <a:r>
              <a:rPr lang="en-US" sz="1800" dirty="0"/>
              <a:t>, B., A. </a:t>
            </a:r>
            <a:r>
              <a:rPr lang="en-US" sz="1800" dirty="0" err="1"/>
              <a:t>Fazulova</a:t>
            </a:r>
            <a:r>
              <a:rPr lang="en-US" sz="1800" dirty="0"/>
              <a:t>. (2025). Sustainable Energy Management in Organizations: Opportunities and Challenges.</a:t>
            </a:r>
            <a:r>
              <a:rPr lang="bg-BG" sz="1800" dirty="0"/>
              <a:t> </a:t>
            </a:r>
            <a:r>
              <a:rPr lang="bg-BG" sz="1800" dirty="0">
                <a:solidFill>
                  <a:srgbClr val="FF0000"/>
                </a:solidFill>
              </a:rPr>
              <a:t>Работна версия, изпратена за рецензиране, </a:t>
            </a:r>
            <a:r>
              <a:rPr lang="bg-BG" sz="1800" dirty="0"/>
              <a:t>за </a:t>
            </a:r>
            <a:r>
              <a:rPr lang="en-US" sz="1800" dirty="0"/>
              <a:t>10th International Conference on Energy Efficiency &amp; Agricultural Engineering (EE&amp;AE)</a:t>
            </a:r>
            <a:r>
              <a:rPr lang="bg-BG" sz="1800" dirty="0"/>
              <a:t>;</a:t>
            </a:r>
          </a:p>
          <a:p>
            <a:pPr marL="342900" indent="-342900" algn="just">
              <a:spcBef>
                <a:spcPts val="0"/>
              </a:spcBef>
              <a:buFont typeface="+mj-lt"/>
              <a:buAutoNum type="arabicPeriod"/>
            </a:pPr>
            <a:r>
              <a:rPr lang="fi-FI" sz="1800" dirty="0"/>
              <a:t>Yassin Elwakil, D.  Antonova, S. Kunev</a:t>
            </a:r>
            <a:r>
              <a:rPr lang="bg-BG" sz="1800" dirty="0"/>
              <a:t>. </a:t>
            </a:r>
            <a:r>
              <a:rPr lang="en-US" sz="1800" dirty="0"/>
              <a:t>(2025). EgyptAir – A Star Alliance Member - Marketing management focused on building brand recognition and ensuring customer satisfaction (case study). </a:t>
            </a:r>
            <a:r>
              <a:rPr lang="bg-BG" sz="1800" dirty="0">
                <a:solidFill>
                  <a:srgbClr val="FF0000"/>
                </a:solidFill>
              </a:rPr>
              <a:t>Работна версия, предстои изпращане за рецензиране</a:t>
            </a:r>
            <a:r>
              <a:rPr lang="bg-BG" sz="1800" dirty="0" smtClean="0"/>
              <a:t>.</a:t>
            </a:r>
            <a:endParaRPr lang="en-GB" sz="1800" dirty="0" smtClean="0"/>
          </a:p>
          <a:p>
            <a:pPr marL="342900" indent="-342900" algn="just">
              <a:spcBef>
                <a:spcPts val="0"/>
              </a:spcBef>
              <a:buFont typeface="+mj-lt"/>
              <a:buAutoNum type="arabicPeriod"/>
            </a:pPr>
            <a:r>
              <a:rPr lang="en-US" sz="1800" dirty="0" err="1"/>
              <a:t>Simeonova</a:t>
            </a:r>
            <a:r>
              <a:rPr lang="en-US" sz="1800" dirty="0"/>
              <a:t>, I., D. </a:t>
            </a:r>
            <a:r>
              <a:rPr lang="en-US" sz="1800" dirty="0" err="1"/>
              <a:t>Antonova</a:t>
            </a:r>
            <a:r>
              <a:rPr lang="en-US" sz="1800" dirty="0"/>
              <a:t>. (2025). Role of the Professional Human Factor in the Application of Artificial Intelligence in Personalized Medicine. 10th International Conference on Energy Efficiency &amp; Agricultural Engineering (EE&amp;AE</a:t>
            </a:r>
            <a:r>
              <a:rPr lang="en-US" sz="1800" dirty="0" smtClean="0"/>
              <a:t>). </a:t>
            </a:r>
            <a:r>
              <a:rPr lang="bg-BG" sz="1800" dirty="0">
                <a:solidFill>
                  <a:srgbClr val="FF0000"/>
                </a:solidFill>
              </a:rPr>
              <a:t>Работна версия, изпратена за </a:t>
            </a:r>
            <a:r>
              <a:rPr lang="bg-BG" sz="1800" dirty="0" smtClean="0">
                <a:solidFill>
                  <a:srgbClr val="FF0000"/>
                </a:solidFill>
              </a:rPr>
              <a:t>рецензиране</a:t>
            </a:r>
            <a:endParaRPr lang="en-GB" sz="1800" dirty="0" smtClean="0">
              <a:solidFill>
                <a:srgbClr val="FF0000"/>
              </a:solidFill>
            </a:endParaRPr>
          </a:p>
          <a:p>
            <a:pPr marL="342900" indent="-342900" algn="just">
              <a:spcBef>
                <a:spcPts val="0"/>
              </a:spcBef>
              <a:buFont typeface="+mj-lt"/>
              <a:buAutoNum type="arabicPeriod"/>
            </a:pPr>
            <a:r>
              <a:rPr lang="en-US" sz="1800" dirty="0" err="1"/>
              <a:t>Saraliev</a:t>
            </a:r>
            <a:r>
              <a:rPr lang="en-US" sz="1800" dirty="0"/>
              <a:t>, Z., </a:t>
            </a:r>
            <a:r>
              <a:rPr lang="en-US" sz="1800" dirty="0" err="1"/>
              <a:t>D.Antonova</a:t>
            </a:r>
            <a:r>
              <a:rPr lang="en-US" sz="1800" dirty="0"/>
              <a:t>. (2025). Integrated Model for Quality Management and </a:t>
            </a:r>
            <a:r>
              <a:rPr lang="en-US" sz="1800" dirty="0" err="1"/>
              <a:t>Digitalisation</a:t>
            </a:r>
            <a:r>
              <a:rPr lang="en-US" sz="1800" dirty="0"/>
              <a:t> in the Creative Industries. 10th International Conference on Energy Efficiency &amp; Agricultural Engineering (EE&amp;AE</a:t>
            </a:r>
            <a:r>
              <a:rPr lang="en-US" sz="1800" dirty="0" smtClean="0"/>
              <a:t>). </a:t>
            </a:r>
            <a:r>
              <a:rPr lang="bg-BG" sz="1800" dirty="0">
                <a:solidFill>
                  <a:srgbClr val="FF0000"/>
                </a:solidFill>
              </a:rPr>
              <a:t>Работна версия, изпратена за </a:t>
            </a:r>
            <a:r>
              <a:rPr lang="bg-BG" sz="1800" dirty="0" smtClean="0">
                <a:solidFill>
                  <a:srgbClr val="FF0000"/>
                </a:solidFill>
              </a:rPr>
              <a:t>рецензиране</a:t>
            </a:r>
            <a:endParaRPr lang="en-GB" sz="1800" dirty="0" smtClean="0">
              <a:solidFill>
                <a:srgbClr val="FF0000"/>
              </a:solidFill>
            </a:endParaRPr>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solidFill>
                  <a:prstClr val="black">
                    <a:tint val="75000"/>
                  </a:prstClr>
                </a:solidFill>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solidFill>
                  <a:prstClr val="black">
                    <a:tint val="75000"/>
                  </a:prstClr>
                </a:solidFill>
                <a:latin typeface="Times New Roman" panose="02020603050405020304" pitchFamily="18" charset="0"/>
                <a:cs typeface="Times New Roman" panose="02020603050405020304" pitchFamily="18" charset="0"/>
              </a:rPr>
              <a:t> </a:t>
            </a:r>
            <a:endParaRPr lang="bg-BG" sz="1000" i="1" dirty="0">
              <a:solidFill>
                <a:prstClr val="black">
                  <a:tint val="75000"/>
                </a:prstClr>
              </a:solidFill>
              <a:latin typeface="Times New Roman" panose="02020603050405020304" pitchFamily="18" charset="0"/>
              <a:cs typeface="Times New Roman" panose="02020603050405020304" pitchFamily="18" charset="0"/>
            </a:endParaRPr>
          </a:p>
          <a:p>
            <a:r>
              <a:rPr lang="bg-BG" sz="1000" i="1" dirty="0">
                <a:solidFill>
                  <a:prstClr val="black">
                    <a:tint val="75000"/>
                  </a:prstClr>
                </a:solidFill>
                <a:latin typeface="Times New Roman" panose="02020603050405020304" pitchFamily="18" charset="0"/>
                <a:cs typeface="Times New Roman" panose="02020603050405020304" pitchFamily="18" charset="0"/>
              </a:rPr>
              <a:t>по договор </a:t>
            </a:r>
            <a:r>
              <a:rPr lang="ru-RU" sz="1000" i="1" dirty="0">
                <a:solidFill>
                  <a:prstClr val="black">
                    <a:tint val="75000"/>
                  </a:prstClr>
                </a:solidFill>
                <a:latin typeface="Times New Roman" panose="02020603050405020304" pitchFamily="18" charset="0"/>
                <a:cs typeface="Times New Roman" panose="02020603050405020304" pitchFamily="18" charset="0"/>
              </a:rPr>
              <a:t>BG-RRP-2.013-0001-C01</a:t>
            </a:r>
            <a:endParaRPr lang="bg-BG" sz="1000" i="1" dirty="0">
              <a:solidFill>
                <a:prstClr val="black">
                  <a:tint val="75000"/>
                </a:prstClr>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10"/>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29511086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910815"/>
            <a:ext cx="10515600" cy="592052"/>
          </a:xfrm>
        </p:spPr>
        <p:txBody>
          <a:bodyPr>
            <a:normAutofit/>
          </a:bodyPr>
          <a:lstStyle/>
          <a:p>
            <a:r>
              <a:rPr lang="bg-BG" sz="1400" b="1" dirty="0">
                <a:solidFill>
                  <a:schemeClr val="accent6">
                    <a:lumMod val="75000"/>
                  </a:schemeClr>
                </a:solidFill>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351128"/>
            <a:ext cx="10515600" cy="5005222"/>
          </a:xfrm>
        </p:spPr>
        <p:txBody>
          <a:bodyPr>
            <a:normAutofit fontScale="77500" lnSpcReduction="20000"/>
          </a:bodyPr>
          <a:lstStyle/>
          <a:p>
            <a:r>
              <a:rPr lang="ru-RU" sz="3800" b="1" dirty="0">
                <a:solidFill>
                  <a:srgbClr val="FF0000"/>
                </a:solidFill>
              </a:rPr>
              <a:t>WP4 Повишаване на експертния потенциал на научната група</a:t>
            </a:r>
            <a:endParaRPr lang="en-US" sz="3800" b="1" dirty="0">
              <a:solidFill>
                <a:srgbClr val="FF0000"/>
              </a:solidFill>
            </a:endParaRPr>
          </a:p>
          <a:p>
            <a:pPr marL="0" indent="0" algn="just">
              <a:lnSpc>
                <a:spcPct val="100000"/>
              </a:lnSpc>
              <a:buNone/>
            </a:pPr>
            <a:r>
              <a:rPr lang="bg-BG" sz="2900" b="1" dirty="0"/>
              <a:t>Дейност </a:t>
            </a:r>
            <a:r>
              <a:rPr lang="ru-RU" sz="2900" b="1" dirty="0"/>
              <a:t>4.1. </a:t>
            </a:r>
            <a:r>
              <a:rPr lang="ru-RU" sz="2900" dirty="0"/>
              <a:t>Обмен на добри практики, знания, идеи и опит.</a:t>
            </a:r>
          </a:p>
          <a:p>
            <a:pPr marL="0" indent="0" algn="just">
              <a:lnSpc>
                <a:spcPct val="100000"/>
              </a:lnSpc>
              <a:buNone/>
            </a:pPr>
            <a:r>
              <a:rPr lang="ru-RU" sz="2900" b="1" dirty="0"/>
              <a:t>Очакван резултат: </a:t>
            </a:r>
            <a:r>
              <a:rPr lang="ru-RU" sz="2900" dirty="0"/>
              <a:t>Научната група е (съ)организатор на научно събитие и/или участва в програмата на събитието. Апробиране на научните изследвания в заинтересовани страни, вкл. с външни научни групи и R&amp;D звена. </a:t>
            </a:r>
            <a:r>
              <a:rPr lang="ru-RU" sz="2900" b="1" i="1" dirty="0"/>
              <a:t>Индикатор: мин. 1 събитиe за периода на реализация на научната програма.</a:t>
            </a:r>
          </a:p>
          <a:p>
            <a:pPr algn="just"/>
            <a:r>
              <a:rPr lang="bg-BG" sz="2900" b="1" dirty="0"/>
              <a:t>Отчитан резултат: </a:t>
            </a:r>
            <a:r>
              <a:rPr lang="bg-BG" sz="2900" dirty="0"/>
              <a:t>0 бр. за периода, индикаторът е изпълнен в предходни периоди</a:t>
            </a:r>
            <a:endParaRPr lang="en-US" sz="2900" dirty="0"/>
          </a:p>
          <a:p>
            <a:pPr algn="just"/>
            <a:r>
              <a:rPr lang="bg-BG" sz="2900" b="1" dirty="0"/>
              <a:t>Процент на изпълнение</a:t>
            </a:r>
            <a:r>
              <a:rPr lang="bg-BG" b="1" dirty="0"/>
              <a:t>: </a:t>
            </a:r>
            <a:r>
              <a:rPr lang="en-US" b="1" dirty="0"/>
              <a:t>2</a:t>
            </a:r>
            <a:r>
              <a:rPr lang="bg-BG" b="1" dirty="0"/>
              <a:t>00 </a:t>
            </a:r>
            <a:r>
              <a:rPr lang="bg-BG" sz="2900" dirty="0"/>
              <a:t>% от предходни периоди</a:t>
            </a:r>
          </a:p>
          <a:p>
            <a:pPr algn="just"/>
            <a:r>
              <a:rPr lang="bg-BG" sz="2900" b="1" dirty="0"/>
              <a:t>Бр. реализирани научни публикации</a:t>
            </a:r>
            <a:r>
              <a:rPr lang="bg-BG" sz="2400" b="1" dirty="0"/>
              <a:t>: </a:t>
            </a:r>
            <a:r>
              <a:rPr lang="bg-BG" sz="2900" dirty="0"/>
              <a:t>(неприложимо)</a:t>
            </a:r>
          </a:p>
          <a:p>
            <a:pPr algn="just"/>
            <a:r>
              <a:rPr lang="bg-BG" sz="2900" b="1" dirty="0"/>
              <a:t>Бр. други планирани научни публикации</a:t>
            </a:r>
            <a:r>
              <a:rPr lang="bg-BG" sz="2400" dirty="0"/>
              <a:t>: </a:t>
            </a:r>
            <a:r>
              <a:rPr lang="bg-BG" sz="2900" dirty="0"/>
              <a:t>(неприложимо)</a:t>
            </a:r>
          </a:p>
          <a:p>
            <a:pPr algn="just"/>
            <a:r>
              <a:rPr lang="bg-BG" sz="2900" b="1" dirty="0"/>
              <a:t>Бр. други планирани научни събития</a:t>
            </a:r>
            <a:r>
              <a:rPr lang="bg-BG" sz="2400" b="1" dirty="0"/>
              <a:t>: </a:t>
            </a:r>
            <a:r>
              <a:rPr lang="bg-BG" sz="2900" dirty="0"/>
              <a:t>предстои да се уточнява при необходимост</a:t>
            </a:r>
          </a:p>
          <a:p>
            <a:pPr marL="0" indent="0" algn="just">
              <a:lnSpc>
                <a:spcPct val="100000"/>
              </a:lnSpc>
              <a:buNone/>
            </a:pPr>
            <a:endParaRPr lang="en-US" sz="2500" dirty="0"/>
          </a:p>
          <a:p>
            <a:pPr marL="0" indent="0">
              <a:buNone/>
            </a:pPr>
            <a:endParaRPr lang="bg-BG" sz="3200"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15590910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910815"/>
            <a:ext cx="10515600" cy="592052"/>
          </a:xfrm>
        </p:spPr>
        <p:txBody>
          <a:bodyPr>
            <a:normAutofit/>
          </a:bodyPr>
          <a:lstStyle/>
          <a:p>
            <a:r>
              <a:rPr lang="bg-BG" sz="1400" b="1" dirty="0">
                <a:solidFill>
                  <a:schemeClr val="accent6">
                    <a:lumMod val="75000"/>
                  </a:schemeClr>
                </a:solidFill>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351128"/>
            <a:ext cx="10515600" cy="5005222"/>
          </a:xfrm>
        </p:spPr>
        <p:txBody>
          <a:bodyPr>
            <a:noAutofit/>
          </a:bodyPr>
          <a:lstStyle/>
          <a:p>
            <a:pPr marL="0" indent="0" algn="just">
              <a:lnSpc>
                <a:spcPct val="100000"/>
              </a:lnSpc>
              <a:buNone/>
            </a:pPr>
            <a:r>
              <a:rPr lang="bg-BG" sz="2000" b="1" dirty="0"/>
              <a:t>Дейност </a:t>
            </a:r>
            <a:r>
              <a:rPr lang="ru-RU" sz="2000" b="1" dirty="0"/>
              <a:t>4.2. </a:t>
            </a:r>
            <a:r>
              <a:rPr lang="ru-RU" sz="2000" dirty="0"/>
              <a:t>Краткосрочни специализации на изследователи в страната и чужбина и участие в научни форуми.</a:t>
            </a:r>
          </a:p>
          <a:p>
            <a:pPr marL="0" indent="0" algn="just">
              <a:lnSpc>
                <a:spcPct val="100000"/>
              </a:lnSpc>
              <a:buNone/>
            </a:pPr>
            <a:r>
              <a:rPr lang="ru-RU" sz="2000" b="1" dirty="0"/>
              <a:t>Очакван резултат: </a:t>
            </a:r>
            <a:r>
              <a:rPr lang="ru-RU" sz="2000" dirty="0"/>
              <a:t>Реализирани участия на учените от научната група в конференции, семинари и други събития с научен характер, с цел представяне на научни резултати, дискусии, повишаване на експертното ниво на изследователите от групата. </a:t>
            </a:r>
            <a:r>
              <a:rPr lang="ru-RU" sz="2000" b="1" i="1" dirty="0"/>
              <a:t>Индикатор: мин. 2 краткосрочни специализации, мин. 4 участия в научни форуми.</a:t>
            </a:r>
          </a:p>
          <a:p>
            <a:pPr algn="just"/>
            <a:r>
              <a:rPr lang="bg-BG" sz="2000" b="1" dirty="0"/>
              <a:t>Отчитан резултат:</a:t>
            </a:r>
            <a:r>
              <a:rPr lang="bg-BG" sz="2000" dirty="0"/>
              <a:t> 1 специализация в Испания, </a:t>
            </a:r>
            <a:r>
              <a:rPr lang="bg-BG" sz="2000" dirty="0" smtClean="0"/>
              <a:t>1 специализация във Великобритания, 2+10 </a:t>
            </a:r>
            <a:r>
              <a:rPr lang="bg-BG" sz="2000" dirty="0"/>
              <a:t>бр. участия с доклади на </a:t>
            </a:r>
            <a:r>
              <a:rPr lang="bg-BG" sz="2000" dirty="0" err="1"/>
              <a:t>конфер</a:t>
            </a:r>
            <a:r>
              <a:rPr lang="bg-BG" sz="2000" dirty="0"/>
              <a:t>. в чужбина </a:t>
            </a:r>
          </a:p>
          <a:p>
            <a:pPr algn="just"/>
            <a:r>
              <a:rPr lang="bg-BG" sz="2000" b="1" dirty="0" smtClean="0"/>
              <a:t>Процент </a:t>
            </a:r>
            <a:r>
              <a:rPr lang="bg-BG" sz="2000" b="1" dirty="0"/>
              <a:t>на изпълнение: </a:t>
            </a:r>
            <a:r>
              <a:rPr lang="bg-BG" sz="2000" dirty="0"/>
              <a:t>100 % от планираните за текущия период</a:t>
            </a:r>
          </a:p>
          <a:p>
            <a:pPr algn="just"/>
            <a:r>
              <a:rPr lang="bg-BG" sz="2000" b="1" dirty="0"/>
              <a:t>Бр. реализирани научни публикации: (</a:t>
            </a:r>
            <a:r>
              <a:rPr lang="bg-BG" sz="2000" dirty="0"/>
              <a:t>неприложимо)</a:t>
            </a:r>
          </a:p>
          <a:p>
            <a:pPr algn="just"/>
            <a:r>
              <a:rPr lang="bg-BG" sz="2000" b="1" dirty="0"/>
              <a:t>Бр. други планирани научни публикации</a:t>
            </a:r>
            <a:r>
              <a:rPr lang="bg-BG" sz="2000" dirty="0"/>
              <a:t>: (неприложимо)</a:t>
            </a:r>
          </a:p>
          <a:p>
            <a:pPr algn="just"/>
            <a:r>
              <a:rPr lang="bg-BG" sz="2000" b="1" dirty="0"/>
              <a:t>Бр. други планирани резултати:</a:t>
            </a:r>
            <a:r>
              <a:rPr lang="bg-BG" sz="2000" dirty="0"/>
              <a:t> 2 бр. нови участия/специализации</a:t>
            </a:r>
          </a:p>
          <a:p>
            <a:pPr marL="0" indent="0">
              <a:buNone/>
            </a:pPr>
            <a:endParaRPr lang="bg-BG" sz="1800"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10493632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910815"/>
            <a:ext cx="10515600" cy="592052"/>
          </a:xfrm>
        </p:spPr>
        <p:txBody>
          <a:bodyPr>
            <a:normAutofit/>
          </a:bodyPr>
          <a:lstStyle/>
          <a:p>
            <a:r>
              <a:rPr lang="bg-BG" sz="1400" b="1" dirty="0">
                <a:solidFill>
                  <a:schemeClr val="accent6">
                    <a:lumMod val="75000"/>
                  </a:schemeClr>
                </a:solidFill>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351128"/>
            <a:ext cx="10515600" cy="5005222"/>
          </a:xfrm>
        </p:spPr>
        <p:txBody>
          <a:bodyPr>
            <a:normAutofit fontScale="92500" lnSpcReduction="20000"/>
          </a:bodyPr>
          <a:lstStyle/>
          <a:p>
            <a:pPr marL="0" indent="0" algn="just">
              <a:lnSpc>
                <a:spcPct val="100000"/>
              </a:lnSpc>
              <a:buNone/>
            </a:pPr>
            <a:r>
              <a:rPr lang="bg-BG" sz="2600" b="1" dirty="0"/>
              <a:t>Дейност </a:t>
            </a:r>
            <a:r>
              <a:rPr lang="ru-RU" sz="2600" b="1" dirty="0"/>
              <a:t>4.3. </a:t>
            </a:r>
            <a:r>
              <a:rPr lang="ru-RU" sz="2900" dirty="0"/>
              <a:t>Развитие на научния капацитет чрез изследвания с млади учени и трансфер на ноу-хау</a:t>
            </a:r>
            <a:r>
              <a:rPr lang="ru-RU" sz="2500" dirty="0"/>
              <a:t>.</a:t>
            </a:r>
          </a:p>
          <a:p>
            <a:pPr marL="0" indent="0" algn="just">
              <a:lnSpc>
                <a:spcPct val="100000"/>
              </a:lnSpc>
              <a:buNone/>
            </a:pPr>
            <a:r>
              <a:rPr lang="ru-RU" sz="2500" b="1" dirty="0"/>
              <a:t>Очакван резултат: </a:t>
            </a:r>
            <a:r>
              <a:rPr lang="ru-RU" sz="2900" dirty="0"/>
              <a:t>Създадени условия за подкрепа за млади учени/пост-докторанти Осигурена подкрепа за научната група за трансфер на ноу-хау и споделена отворена наука</a:t>
            </a:r>
            <a:r>
              <a:rPr lang="ru-RU" sz="2500" dirty="0"/>
              <a:t>. </a:t>
            </a:r>
            <a:r>
              <a:rPr lang="ru-RU" sz="2900" b="1" i="1" dirty="0"/>
              <a:t>Индикатор: мин. 1 привлечен докторант и/или млад учен; 1 назначен сътрудник по ТТИС в научната група</a:t>
            </a:r>
            <a:r>
              <a:rPr lang="ru-RU" sz="2500" b="1" i="1" dirty="0"/>
              <a:t>.</a:t>
            </a:r>
          </a:p>
          <a:p>
            <a:pPr algn="just"/>
            <a:r>
              <a:rPr lang="bg-BG" sz="2600" b="1" dirty="0"/>
              <a:t>Отчитан резултат</a:t>
            </a:r>
            <a:r>
              <a:rPr lang="bg-BG" sz="2400" b="1" dirty="0"/>
              <a:t>:</a:t>
            </a:r>
            <a:r>
              <a:rPr lang="bg-BG" sz="2400" dirty="0"/>
              <a:t> </a:t>
            </a:r>
            <a:r>
              <a:rPr lang="bg-BG" sz="2400" dirty="0">
                <a:solidFill>
                  <a:srgbClr val="FF0000"/>
                </a:solidFill>
              </a:rPr>
              <a:t>стойността на индикатора е постигната в предходен период </a:t>
            </a:r>
            <a:r>
              <a:rPr lang="bg-BG" sz="2400" dirty="0"/>
              <a:t>(</a:t>
            </a:r>
            <a:r>
              <a:rPr lang="ru-RU" sz="2400" dirty="0"/>
              <a:t>привлечен един млад учен (докт. Ана Тодорова) от 04.06.2024 г., както и един назначен сътрудник по трансфер на технологии и ноу хау (ТТИС) в групата).</a:t>
            </a:r>
          </a:p>
          <a:p>
            <a:pPr algn="just"/>
            <a:r>
              <a:rPr lang="bg-BG" sz="2600" b="1" dirty="0"/>
              <a:t>Процент на изпълнение</a:t>
            </a:r>
            <a:r>
              <a:rPr lang="bg-BG" sz="2400" b="1" dirty="0"/>
              <a:t>: </a:t>
            </a:r>
            <a:r>
              <a:rPr lang="bg-BG" sz="2400" dirty="0"/>
              <a:t>100 % от планираните за текущия период</a:t>
            </a:r>
          </a:p>
          <a:p>
            <a:pPr algn="just"/>
            <a:r>
              <a:rPr lang="bg-BG" sz="2600" b="1" dirty="0"/>
              <a:t>Бр. реализирани научни публикации</a:t>
            </a:r>
            <a:r>
              <a:rPr lang="bg-BG" sz="2400" b="1" dirty="0"/>
              <a:t>: (</a:t>
            </a:r>
            <a:r>
              <a:rPr lang="bg-BG" sz="2400" dirty="0"/>
              <a:t>неприложимо)</a:t>
            </a:r>
          </a:p>
          <a:p>
            <a:pPr algn="just"/>
            <a:r>
              <a:rPr lang="bg-BG" sz="2600" b="1" dirty="0"/>
              <a:t>Бр. други планирани научни публикации:</a:t>
            </a:r>
            <a:r>
              <a:rPr lang="bg-BG" sz="2400" dirty="0"/>
              <a:t> (неприложимо)</a:t>
            </a:r>
          </a:p>
          <a:p>
            <a:pPr marL="0" lvl="0" indent="0" algn="just">
              <a:lnSpc>
                <a:spcPct val="70000"/>
              </a:lnSpc>
              <a:spcAft>
                <a:spcPts val="1200"/>
              </a:spcAft>
              <a:buNone/>
            </a:pPr>
            <a:endParaRPr lang="ru-RU" sz="2900" b="1" dirty="0">
              <a:solidFill>
                <a:srgbClr val="FF0000"/>
              </a:solidFill>
            </a:endParaRPr>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37362663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910815"/>
            <a:ext cx="10515600" cy="592052"/>
          </a:xfrm>
        </p:spPr>
        <p:txBody>
          <a:bodyPr>
            <a:normAutofit/>
          </a:bodyPr>
          <a:lstStyle/>
          <a:p>
            <a:r>
              <a:rPr lang="bg-BG" sz="1400" b="1" dirty="0">
                <a:solidFill>
                  <a:schemeClr val="accent6">
                    <a:lumMod val="75000"/>
                  </a:schemeClr>
                </a:solidFill>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351128"/>
            <a:ext cx="10515600" cy="5005222"/>
          </a:xfrm>
        </p:spPr>
        <p:txBody>
          <a:bodyPr>
            <a:noAutofit/>
          </a:bodyPr>
          <a:lstStyle/>
          <a:p>
            <a:pPr marL="0" indent="0" algn="just">
              <a:lnSpc>
                <a:spcPct val="100000"/>
              </a:lnSpc>
              <a:buNone/>
            </a:pPr>
            <a:r>
              <a:rPr lang="bg-BG" sz="1600" b="1" dirty="0"/>
              <a:t>Дейност </a:t>
            </a:r>
            <a:r>
              <a:rPr lang="ru-RU" sz="1600" b="1" dirty="0"/>
              <a:t>4.4. </a:t>
            </a:r>
            <a:r>
              <a:rPr lang="ru-RU" sz="1600" dirty="0"/>
              <a:t>Организиране на/участие в научни събития и мрежови инициативи за социализация и интернационализация на резултатите от научните изследвания.</a:t>
            </a:r>
          </a:p>
          <a:p>
            <a:pPr marL="0" indent="0" algn="just">
              <a:lnSpc>
                <a:spcPct val="100000"/>
              </a:lnSpc>
              <a:buNone/>
            </a:pPr>
            <a:r>
              <a:rPr lang="ru-RU" sz="1600" b="1" dirty="0"/>
              <a:t>Очакван резултат: </a:t>
            </a:r>
            <a:r>
              <a:rPr lang="ru-RU" sz="1600" dirty="0"/>
              <a:t>Брой участия в и/или организирани прояви, мултипликационни/информационни/дискусионни събития. Присъединяване към национални и/или международни мрежи/научни консорциуми. Подписани споразумения за сътрудничество с публични или частни организации. </a:t>
            </a:r>
            <a:r>
              <a:rPr lang="ru-RU" sz="1600" b="1" i="1" dirty="0"/>
              <a:t>Индикатор: мин. 2 бр. участия в събития за периода на реализация на научната програма; мин. 1 бр. нови споразумения за периода на реализация на научната програма.</a:t>
            </a:r>
          </a:p>
          <a:p>
            <a:pPr algn="just"/>
            <a:r>
              <a:rPr lang="bg-BG" sz="1600" b="1" dirty="0"/>
              <a:t>Отчитан резултат:</a:t>
            </a:r>
            <a:r>
              <a:rPr lang="bg-BG" sz="1600" dirty="0"/>
              <a:t> </a:t>
            </a:r>
            <a:r>
              <a:rPr lang="bg-BG" sz="1600" dirty="0">
                <a:solidFill>
                  <a:srgbClr val="FF0000"/>
                </a:solidFill>
              </a:rPr>
              <a:t>стойността на индикатора е постигната в предходни периоди </a:t>
            </a:r>
            <a:r>
              <a:rPr lang="bg-BG" sz="1600" dirty="0"/>
              <a:t>(</a:t>
            </a:r>
            <a:r>
              <a:rPr lang="bg-BG" sz="1200" dirty="0"/>
              <a:t>2 бр. събития, от тях: 1 бр. – организиране и п</a:t>
            </a:r>
            <a:r>
              <a:rPr lang="ru-RU" sz="1200" dirty="0"/>
              <a:t>ровеждане на 12.06.2024 г. на </a:t>
            </a:r>
            <a:r>
              <a:rPr lang="ru-RU" sz="1200" b="1" i="1" dirty="0"/>
              <a:t>съвместна работна среща </a:t>
            </a:r>
            <a:r>
              <a:rPr lang="ru-RU" sz="1200" dirty="0"/>
              <a:t>на членове на екипа на научна група 3.1.6 с представители на Институт по философия и социология на БАН (ИФС) и Федерация на социалните сдружения в България (ФССБ); 1 бр. - Проведено </a:t>
            </a:r>
            <a:r>
              <a:rPr lang="ru-RU" sz="1200" b="1" i="1" dirty="0"/>
              <a:t>специализирано двудневно обучение </a:t>
            </a:r>
            <a:r>
              <a:rPr lang="ru-RU" sz="1200" dirty="0"/>
              <a:t>на персонала на научната група на тема „Методологически основи на изследването на конкурентоспособността на организации от социална и образователна сфера“, 10 и 11 юли 2024 г. на територията на Русенски университет „Ангел Кънчев“.) В периода април – юни 2025 г.: организиране и провеждане на семинар – 1 бр.; Съорганизиране и домакинство от страна на научна група 3.1.6. „Математическо моделиране, иновативни бизнес модели и социални иновации“ на международна конференция – 1 бр.; Подписан меморандум за присъединяване към международна мрежа – 1 бр.; Подписани двустранни меморандуми – 2 бр.; Организирана и проведена среща-дискусия – 1 бр.</a:t>
            </a:r>
          </a:p>
          <a:p>
            <a:pPr algn="just"/>
            <a:r>
              <a:rPr lang="bg-BG" sz="1600" b="1" dirty="0"/>
              <a:t>Процент на изпълнение: </a:t>
            </a:r>
            <a:r>
              <a:rPr lang="bg-BG" sz="1600" dirty="0"/>
              <a:t>100 % от планираните за текущия период</a:t>
            </a:r>
          </a:p>
          <a:p>
            <a:pPr algn="just"/>
            <a:r>
              <a:rPr lang="bg-BG" sz="1600" b="1" dirty="0"/>
              <a:t>Бр. реализирани научни публикации: (</a:t>
            </a:r>
            <a:r>
              <a:rPr lang="bg-BG" sz="1600" dirty="0"/>
              <a:t>неприложимо)</a:t>
            </a:r>
          </a:p>
          <a:p>
            <a:pPr algn="just"/>
            <a:r>
              <a:rPr lang="bg-BG" sz="1600" b="1" dirty="0"/>
              <a:t>Бр. други планирани научни публикации</a:t>
            </a:r>
            <a:r>
              <a:rPr lang="bg-BG" sz="1600" dirty="0"/>
              <a:t>: (неприложимо)</a:t>
            </a:r>
          </a:p>
          <a:p>
            <a:pPr algn="just"/>
            <a:r>
              <a:rPr lang="bg-BG" sz="1600" b="1" dirty="0"/>
              <a:t>Бр. други планирани събития/споразумения</a:t>
            </a:r>
            <a:r>
              <a:rPr lang="bg-BG" sz="1600" dirty="0"/>
              <a:t>: </a:t>
            </a:r>
            <a:r>
              <a:rPr lang="ru-RU" sz="1600" b="1" dirty="0"/>
              <a:t>1 бр. ново споразумение/събитие</a:t>
            </a:r>
            <a:endParaRPr lang="bg-BG" sz="1600"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7855130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КРАТКО ПРЕДСТАВЯНЕ НА ЦЕЛИТЕ НА ИЗСЛЕДОВАТЕЛСКАТА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p:txBody>
          <a:bodyPr>
            <a:normAutofit fontScale="32500" lnSpcReduction="20000"/>
          </a:bodyPr>
          <a:lstStyle/>
          <a:p>
            <a:pPr marL="342900" lvl="0" indent="-342900" algn="just">
              <a:lnSpc>
                <a:spcPct val="107000"/>
              </a:lnSpc>
              <a:spcBef>
                <a:spcPts val="300"/>
              </a:spcBef>
              <a:spcAft>
                <a:spcPts val="0"/>
              </a:spcAft>
              <a:buFont typeface="Symbol" panose="05050102010706020507" pitchFamily="18" charset="2"/>
              <a:buChar char=""/>
            </a:pPr>
            <a:r>
              <a:rPr lang="bg-BG" sz="4900" dirty="0">
                <a:latin typeface="Calibri" panose="020F0502020204030204" pitchFamily="34" charset="0"/>
                <a:ea typeface="Calibri" panose="020F0502020204030204" pitchFamily="34" charset="0"/>
                <a:cs typeface="Calibri" panose="020F0502020204030204" pitchFamily="34" charset="0"/>
              </a:rPr>
              <a:t>Изследване на разглежданите прави задачи за съществуване на решения от определен вид, единственост, устойчивост, принцип за максимума и други качествени свойства;</a:t>
            </a:r>
            <a:endParaRPr lang="en-US" sz="49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bg-BG" sz="4900" dirty="0">
                <a:latin typeface="Calibri" panose="020F0502020204030204" pitchFamily="34" charset="0"/>
                <a:ea typeface="Calibri" panose="020F0502020204030204" pitchFamily="34" charset="0"/>
                <a:cs typeface="Calibri" panose="020F0502020204030204" pitchFamily="34" charset="0"/>
              </a:rPr>
              <a:t>Моделиране и аналитично изследване на строги и квази-решения за обратните задачи; </a:t>
            </a:r>
            <a:endParaRPr lang="en-US" sz="49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bg-BG" sz="4900" dirty="0">
                <a:latin typeface="Calibri" panose="020F0502020204030204" pitchFamily="34" charset="0"/>
                <a:ea typeface="Calibri" panose="020F0502020204030204" pitchFamily="34" charset="0"/>
                <a:cs typeface="Calibri" panose="020F0502020204030204" pitchFamily="34" charset="0"/>
              </a:rPr>
              <a:t>Р</a:t>
            </a:r>
            <a:r>
              <a:rPr lang="en-GB" sz="4900" dirty="0" err="1">
                <a:latin typeface="Calibri" panose="020F0502020204030204" pitchFamily="34" charset="0"/>
                <a:ea typeface="Calibri" panose="020F0502020204030204" pitchFamily="34" charset="0"/>
                <a:cs typeface="Calibri" panose="020F0502020204030204" pitchFamily="34" charset="0"/>
              </a:rPr>
              <a:t>азработване</a:t>
            </a:r>
            <a:r>
              <a:rPr lang="en-GB" sz="4900" dirty="0">
                <a:latin typeface="Calibri" panose="020F0502020204030204" pitchFamily="34" charset="0"/>
                <a:ea typeface="Calibri" panose="020F0502020204030204" pitchFamily="34" charset="0"/>
                <a:cs typeface="Calibri" panose="020F0502020204030204" pitchFamily="34" charset="0"/>
              </a:rPr>
              <a:t> </a:t>
            </a:r>
            <a:r>
              <a:rPr lang="en-GB" sz="4900" dirty="0" err="1">
                <a:latin typeface="Calibri" panose="020F0502020204030204" pitchFamily="34" charset="0"/>
                <a:ea typeface="Calibri" panose="020F0502020204030204" pitchFamily="34" charset="0"/>
                <a:cs typeface="Calibri" panose="020F0502020204030204" pitchFamily="34" charset="0"/>
              </a:rPr>
              <a:t>на</a:t>
            </a:r>
            <a:r>
              <a:rPr lang="en-GB" sz="4900" dirty="0">
                <a:latin typeface="Calibri" panose="020F0502020204030204" pitchFamily="34" charset="0"/>
                <a:ea typeface="Calibri" panose="020F0502020204030204" pitchFamily="34" charset="0"/>
                <a:cs typeface="Calibri" panose="020F0502020204030204" pitchFamily="34" charset="0"/>
              </a:rPr>
              <a:t> </a:t>
            </a:r>
            <a:r>
              <a:rPr lang="en-GB" sz="4900" dirty="0" err="1">
                <a:latin typeface="Calibri" panose="020F0502020204030204" pitchFamily="34" charset="0"/>
                <a:ea typeface="Calibri" panose="020F0502020204030204" pitchFamily="34" charset="0"/>
                <a:cs typeface="Calibri" panose="020F0502020204030204" pitchFamily="34" charset="0"/>
              </a:rPr>
              <a:t>ефективни</a:t>
            </a:r>
            <a:r>
              <a:rPr lang="en-GB" sz="4900" dirty="0">
                <a:latin typeface="Calibri" panose="020F0502020204030204" pitchFamily="34" charset="0"/>
                <a:ea typeface="Calibri" panose="020F0502020204030204" pitchFamily="34" charset="0"/>
                <a:cs typeface="Calibri" panose="020F0502020204030204" pitchFamily="34" charset="0"/>
              </a:rPr>
              <a:t>  </a:t>
            </a:r>
            <a:r>
              <a:rPr lang="en-GB" sz="4900" dirty="0" err="1">
                <a:latin typeface="Calibri" panose="020F0502020204030204" pitchFamily="34" charset="0"/>
                <a:ea typeface="Calibri" panose="020F0502020204030204" pitchFamily="34" charset="0"/>
                <a:cs typeface="Calibri" panose="020F0502020204030204" pitchFamily="34" charset="0"/>
              </a:rPr>
              <a:t>числени</a:t>
            </a:r>
            <a:r>
              <a:rPr lang="en-GB" sz="4900" dirty="0">
                <a:latin typeface="Calibri" panose="020F0502020204030204" pitchFamily="34" charset="0"/>
                <a:ea typeface="Calibri" panose="020F0502020204030204" pitchFamily="34" charset="0"/>
                <a:cs typeface="Calibri" panose="020F0502020204030204" pitchFamily="34" charset="0"/>
              </a:rPr>
              <a:t> </a:t>
            </a:r>
            <a:r>
              <a:rPr lang="bg-BG" sz="4900" dirty="0">
                <a:latin typeface="Calibri" panose="020F0502020204030204" pitchFamily="34" charset="0"/>
                <a:ea typeface="Calibri" panose="020F0502020204030204" pitchFamily="34" charset="0"/>
                <a:cs typeface="Calibri" panose="020F0502020204030204" pitchFamily="34" charset="0"/>
              </a:rPr>
              <a:t>методи и алгоритми </a:t>
            </a:r>
            <a:r>
              <a:rPr lang="en-GB" sz="4900" dirty="0" err="1">
                <a:latin typeface="Calibri" panose="020F0502020204030204" pitchFamily="34" charset="0"/>
                <a:ea typeface="Calibri" panose="020F0502020204030204" pitchFamily="34" charset="0"/>
                <a:cs typeface="Calibri" panose="020F0502020204030204" pitchFamily="34" charset="0"/>
              </a:rPr>
              <a:t>за</a:t>
            </a:r>
            <a:r>
              <a:rPr lang="en-GB" sz="4900" dirty="0">
                <a:latin typeface="Calibri" panose="020F0502020204030204" pitchFamily="34" charset="0"/>
                <a:ea typeface="Calibri" panose="020F0502020204030204" pitchFamily="34" charset="0"/>
                <a:cs typeface="Calibri" panose="020F0502020204030204" pitchFamily="34" charset="0"/>
              </a:rPr>
              <a:t> </a:t>
            </a:r>
            <a:r>
              <a:rPr lang="en-GB" sz="4900" dirty="0" err="1">
                <a:latin typeface="Calibri" panose="020F0502020204030204" pitchFamily="34" charset="0"/>
                <a:ea typeface="Calibri" panose="020F0502020204030204" pitchFamily="34" charset="0"/>
                <a:cs typeface="Calibri" panose="020F0502020204030204" pitchFamily="34" charset="0"/>
              </a:rPr>
              <a:t>решаване</a:t>
            </a:r>
            <a:r>
              <a:rPr lang="en-GB" sz="4900" dirty="0">
                <a:latin typeface="Calibri" panose="020F0502020204030204" pitchFamily="34" charset="0"/>
                <a:ea typeface="Calibri" panose="020F0502020204030204" pitchFamily="34" charset="0"/>
                <a:cs typeface="Calibri" panose="020F0502020204030204" pitchFamily="34" charset="0"/>
              </a:rPr>
              <a:t> </a:t>
            </a:r>
            <a:r>
              <a:rPr lang="en-GB" sz="4900" dirty="0" err="1">
                <a:latin typeface="Calibri" panose="020F0502020204030204" pitchFamily="34" charset="0"/>
                <a:ea typeface="Calibri" panose="020F0502020204030204" pitchFamily="34" charset="0"/>
                <a:cs typeface="Calibri" panose="020F0502020204030204" pitchFamily="34" charset="0"/>
              </a:rPr>
              <a:t>на</a:t>
            </a:r>
            <a:r>
              <a:rPr lang="en-GB" sz="4900" dirty="0">
                <a:latin typeface="Calibri" panose="020F0502020204030204" pitchFamily="34" charset="0"/>
                <a:ea typeface="Calibri" panose="020F0502020204030204" pitchFamily="34" charset="0"/>
                <a:cs typeface="Calibri" panose="020F0502020204030204" pitchFamily="34" charset="0"/>
              </a:rPr>
              <a:t> </a:t>
            </a:r>
            <a:r>
              <a:rPr lang="bg-BG" sz="4900" dirty="0">
                <a:latin typeface="Calibri" panose="020F0502020204030204" pitchFamily="34" charset="0"/>
                <a:ea typeface="Calibri" panose="020F0502020204030204" pitchFamily="34" charset="0"/>
                <a:cs typeface="Calibri" panose="020F0502020204030204" pitchFamily="34" charset="0"/>
              </a:rPr>
              <a:t>правите задачи;</a:t>
            </a:r>
            <a:endParaRPr lang="en-US" sz="49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bg-BG" sz="4900" dirty="0">
                <a:latin typeface="Calibri" panose="020F0502020204030204" pitchFamily="34" charset="0"/>
                <a:ea typeface="Calibri" panose="020F0502020204030204" pitchFamily="34" charset="0"/>
                <a:cs typeface="Calibri" panose="020F0502020204030204" pitchFamily="34" charset="0"/>
              </a:rPr>
              <a:t>Разработване на  ефективни алгоритми, например такива, базирани на декомпозиция на решението, методи на базата на минимизация на квадратичен функционал за обратните задачи;</a:t>
            </a:r>
            <a:endParaRPr lang="en-US" sz="49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bg-BG" sz="4900" dirty="0">
                <a:latin typeface="Calibri" panose="020F0502020204030204" pitchFamily="34" charset="0"/>
                <a:ea typeface="Calibri" panose="020F0502020204030204" pitchFamily="34" charset="0"/>
                <a:cs typeface="Calibri" panose="020F0502020204030204" pitchFamily="34" charset="0"/>
              </a:rPr>
              <a:t>Прилагане, усъвършенстване и популяризиране методите на приложната математика и статистика;</a:t>
            </a:r>
            <a:endParaRPr lang="en-US" sz="49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bg-BG" sz="4900" dirty="0">
                <a:latin typeface="Calibri" panose="020F0502020204030204" pitchFamily="34" charset="0"/>
                <a:ea typeface="Calibri" panose="020F0502020204030204" pitchFamily="34" charset="0"/>
                <a:cs typeface="Calibri" panose="020F0502020204030204" pitchFamily="34" charset="0"/>
              </a:rPr>
              <a:t>Моделиране на сложни реални процеси;</a:t>
            </a:r>
            <a:endParaRPr lang="en-US" sz="49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bg-BG" sz="4900" dirty="0">
                <a:latin typeface="Calibri" panose="020F0502020204030204" pitchFamily="34" charset="0"/>
                <a:ea typeface="Calibri" panose="020F0502020204030204" pitchFamily="34" charset="0"/>
                <a:cs typeface="Calibri" panose="020F0502020204030204" pitchFamily="34" charset="0"/>
              </a:rPr>
              <a:t>Създаване на ефективни детерминистични и </a:t>
            </a:r>
            <a:r>
              <a:rPr lang="bg-BG" sz="4900" dirty="0" err="1">
                <a:latin typeface="Calibri" panose="020F0502020204030204" pitchFamily="34" charset="0"/>
                <a:ea typeface="Calibri" panose="020F0502020204030204" pitchFamily="34" charset="0"/>
                <a:cs typeface="Calibri" panose="020F0502020204030204" pitchFamily="34" charset="0"/>
              </a:rPr>
              <a:t>стохастични</a:t>
            </a:r>
            <a:r>
              <a:rPr lang="bg-BG" sz="4900" dirty="0">
                <a:latin typeface="Calibri" panose="020F0502020204030204" pitchFamily="34" charset="0"/>
                <a:ea typeface="Calibri" panose="020F0502020204030204" pitchFamily="34" charset="0"/>
                <a:cs typeface="Calibri" panose="020F0502020204030204" pitchFamily="34" charset="0"/>
              </a:rPr>
              <a:t> алгоритми;</a:t>
            </a:r>
            <a:endParaRPr lang="en-US" sz="49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bg-BG" sz="4900" dirty="0">
                <a:latin typeface="Calibri" panose="020F0502020204030204" pitchFamily="34" charset="0"/>
                <a:ea typeface="Calibri" panose="020F0502020204030204" pitchFamily="34" charset="0"/>
                <a:cs typeface="Calibri" panose="020F0502020204030204" pitchFamily="34" charset="0"/>
              </a:rPr>
              <a:t>Решаване на задачи за изграждане на оптимални стратегии и минимизиране на различни показатели;</a:t>
            </a:r>
            <a:endParaRPr lang="en-US" sz="49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bg-BG" sz="4900" dirty="0">
                <a:latin typeface="Calibri" panose="020F0502020204030204" pitchFamily="34" charset="0"/>
                <a:ea typeface="Calibri" panose="020F0502020204030204" pitchFamily="34" charset="0"/>
                <a:cs typeface="Calibri" panose="020F0502020204030204" pitchFamily="34" charset="0"/>
              </a:rPr>
              <a:t>Числени симулации със синтетични  и реални данни;</a:t>
            </a:r>
            <a:endParaRPr lang="en-US" sz="49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bg-BG" sz="4900" dirty="0">
                <a:latin typeface="Calibri" panose="020F0502020204030204" pitchFamily="34" charset="0"/>
                <a:ea typeface="Calibri" panose="020F0502020204030204" pitchFamily="34" charset="0"/>
                <a:cs typeface="Calibri" panose="020F0502020204030204" pitchFamily="34" charset="0"/>
              </a:rPr>
              <a:t>Симулация на процеси и явления с програмни средства; </a:t>
            </a:r>
            <a:endParaRPr lang="en-US" sz="4900" dirty="0">
              <a:latin typeface="Calibri" panose="020F0502020204030204" pitchFamily="34" charset="0"/>
              <a:ea typeface="Calibri" panose="020F0502020204030204" pitchFamily="34" charset="0"/>
              <a:cs typeface="Times New Roman" panose="02020603050405020304" pitchFamily="18" charset="0"/>
            </a:endParaRPr>
          </a:p>
          <a:p>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24159325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833718"/>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199" y="1239176"/>
            <a:ext cx="10653215" cy="5087108"/>
          </a:xfrm>
        </p:spPr>
        <p:txBody>
          <a:bodyPr>
            <a:noAutofit/>
          </a:bodyPr>
          <a:lstStyle/>
          <a:p>
            <a:pPr marL="0" indent="0" algn="just">
              <a:spcBef>
                <a:spcPts val="600"/>
              </a:spcBef>
              <a:spcAft>
                <a:spcPts val="300"/>
              </a:spcAft>
              <a:buNone/>
            </a:pPr>
            <a:r>
              <a:rPr lang="bg-BG" sz="1750" dirty="0">
                <a:solidFill>
                  <a:srgbClr val="FF0000"/>
                </a:solidFill>
              </a:rPr>
              <a:t>По работна задача </a:t>
            </a:r>
            <a:r>
              <a:rPr lang="ru-RU" sz="1750" b="1" dirty="0"/>
              <a:t>4.1. Обмен на добри практики, знания, идеи и опит</a:t>
            </a:r>
            <a:r>
              <a:rPr lang="ru-RU" sz="1750" dirty="0"/>
              <a:t>: </a:t>
            </a:r>
            <a:r>
              <a:rPr lang="ru-RU" sz="1750" dirty="0" smtClean="0"/>
              <a:t>стойността на индикатора е постигната с преизпълнение през предходни периоди.</a:t>
            </a:r>
            <a:r>
              <a:rPr lang="en-GB" sz="1750" dirty="0" smtClean="0"/>
              <a:t> </a:t>
            </a:r>
            <a:r>
              <a:rPr lang="bg-BG" sz="1750" dirty="0">
                <a:solidFill>
                  <a:srgbClr val="FF0000"/>
                </a:solidFill>
              </a:rPr>
              <a:t>План – мин. 1 събитие. Отчет – </a:t>
            </a:r>
            <a:r>
              <a:rPr lang="bg-BG" sz="1750" dirty="0" smtClean="0">
                <a:solidFill>
                  <a:srgbClr val="FF0000"/>
                </a:solidFill>
              </a:rPr>
              <a:t>2 събития</a:t>
            </a:r>
            <a:r>
              <a:rPr lang="en-US" sz="1750" dirty="0" smtClean="0">
                <a:solidFill>
                  <a:srgbClr val="FF0000"/>
                </a:solidFill>
              </a:rPr>
              <a:t> </a:t>
            </a:r>
            <a:r>
              <a:rPr lang="en-US" sz="1750" dirty="0">
                <a:solidFill>
                  <a:srgbClr val="FF0000"/>
                </a:solidFill>
              </a:rPr>
              <a:t>(</a:t>
            </a:r>
            <a:r>
              <a:rPr lang="bg-BG" sz="1750" dirty="0">
                <a:solidFill>
                  <a:srgbClr val="FF0000"/>
                </a:solidFill>
              </a:rPr>
              <a:t>общо </a:t>
            </a:r>
            <a:r>
              <a:rPr lang="en-US" sz="1750" dirty="0">
                <a:solidFill>
                  <a:srgbClr val="FF0000"/>
                </a:solidFill>
              </a:rPr>
              <a:t>+1 </a:t>
            </a:r>
            <a:r>
              <a:rPr lang="bg-BG" sz="1750" dirty="0">
                <a:solidFill>
                  <a:srgbClr val="FF0000"/>
                </a:solidFill>
              </a:rPr>
              <a:t>над плана).</a:t>
            </a:r>
            <a:endParaRPr lang="en-GB" sz="1750" dirty="0">
              <a:solidFill>
                <a:srgbClr val="FF0000"/>
              </a:solidFill>
            </a:endParaRPr>
          </a:p>
          <a:p>
            <a:pPr marL="0" indent="0" algn="just">
              <a:spcBef>
                <a:spcPts val="600"/>
              </a:spcBef>
              <a:buNone/>
            </a:pPr>
            <a:r>
              <a:rPr lang="bg-BG" sz="1750" dirty="0">
                <a:solidFill>
                  <a:srgbClr val="FF0000"/>
                </a:solidFill>
              </a:rPr>
              <a:t>По работна задача </a:t>
            </a:r>
            <a:r>
              <a:rPr lang="ru-RU" sz="1750" b="1" dirty="0"/>
              <a:t>4.2 Краткосрочни специализации на изследователи в страната и чужбина и участие в научни форуми</a:t>
            </a:r>
            <a:r>
              <a:rPr lang="bg-BG" sz="1750" dirty="0"/>
              <a:t>: </a:t>
            </a:r>
            <a:r>
              <a:rPr lang="ru-RU" sz="1750" dirty="0"/>
              <a:t>Слави Георгиев, Иван Георгиев и Бюлент Идиризов участваха със общо 9 доклада на МНК в Турция: </a:t>
            </a:r>
            <a:r>
              <a:rPr lang="en-US" sz="1750" dirty="0"/>
              <a:t>International Conference of Intelligent and Fuzzy Systems (INFUS 2025), July 29-31, 2025, Istanbul, Turkey</a:t>
            </a:r>
            <a:r>
              <a:rPr lang="bg-BG" sz="1750" dirty="0"/>
              <a:t>; подготвена и </a:t>
            </a:r>
            <a:r>
              <a:rPr lang="bg-BG" sz="1750" dirty="0" smtClean="0"/>
              <a:t>проведена специализация </a:t>
            </a:r>
            <a:r>
              <a:rPr lang="bg-BG" sz="1750" dirty="0"/>
              <a:t>на </a:t>
            </a:r>
            <a:r>
              <a:rPr lang="ru-RU" sz="1750" dirty="0"/>
              <a:t>доц. д-р Ирина Василева Костадинова, докт. Ана Тодорова и изследовател извън групата – доц. д-р Светлана Петрова Стефанова (кат. КСТ) в Glasgow Caledonian University, Великобритания, 31.08 – 06.09.2025 г. </a:t>
            </a:r>
            <a:endParaRPr lang="bg-BG" sz="1750" dirty="0"/>
          </a:p>
          <a:p>
            <a:pPr marL="0" indent="0" algn="just">
              <a:spcBef>
                <a:spcPts val="600"/>
              </a:spcBef>
              <a:buNone/>
            </a:pPr>
            <a:r>
              <a:rPr lang="bg-BG" sz="1750" b="1" dirty="0">
                <a:solidFill>
                  <a:srgbClr val="FF0000"/>
                </a:solidFill>
              </a:rPr>
              <a:t>План</a:t>
            </a:r>
            <a:r>
              <a:rPr lang="bg-BG" sz="1750" dirty="0">
                <a:solidFill>
                  <a:srgbClr val="FF0000"/>
                </a:solidFill>
              </a:rPr>
              <a:t> – 2 специализации и мин. 4 </a:t>
            </a:r>
            <a:r>
              <a:rPr lang="ru-RU" sz="1750" dirty="0">
                <a:solidFill>
                  <a:srgbClr val="FF0000"/>
                </a:solidFill>
              </a:rPr>
              <a:t>участия на изследователи от научната група в научни конференции или други научни събития. </a:t>
            </a:r>
            <a:r>
              <a:rPr lang="ru-RU" sz="1750" b="1" dirty="0">
                <a:solidFill>
                  <a:srgbClr val="FF0000"/>
                </a:solidFill>
              </a:rPr>
              <a:t>Отчет</a:t>
            </a:r>
            <a:r>
              <a:rPr lang="ru-RU" sz="1750" dirty="0">
                <a:solidFill>
                  <a:srgbClr val="FF0000"/>
                </a:solidFill>
              </a:rPr>
              <a:t> – </a:t>
            </a:r>
            <a:r>
              <a:rPr lang="bg-BG" sz="1750" dirty="0">
                <a:solidFill>
                  <a:srgbClr val="FF0000"/>
                </a:solidFill>
              </a:rPr>
              <a:t>3</a:t>
            </a:r>
            <a:r>
              <a:rPr lang="en-GB" sz="1750" dirty="0">
                <a:solidFill>
                  <a:srgbClr val="FF0000"/>
                </a:solidFill>
              </a:rPr>
              <a:t> </a:t>
            </a:r>
            <a:r>
              <a:rPr lang="ru-RU" sz="1750" dirty="0">
                <a:solidFill>
                  <a:srgbClr val="FF0000"/>
                </a:solidFill>
              </a:rPr>
              <a:t>участия в </a:t>
            </a:r>
            <a:r>
              <a:rPr lang="bg-BG" sz="1750" dirty="0">
                <a:solidFill>
                  <a:srgbClr val="FF0000"/>
                </a:solidFill>
              </a:rPr>
              <a:t>1</a:t>
            </a:r>
            <a:r>
              <a:rPr lang="ru-RU" sz="1750" dirty="0">
                <a:solidFill>
                  <a:srgbClr val="FF0000"/>
                </a:solidFill>
              </a:rPr>
              <a:t> </a:t>
            </a:r>
            <a:r>
              <a:rPr lang="bg-BG" sz="1750" dirty="0">
                <a:solidFill>
                  <a:srgbClr val="FF0000"/>
                </a:solidFill>
              </a:rPr>
              <a:t>МНК за тримесечието, </a:t>
            </a:r>
            <a:r>
              <a:rPr lang="bg-BG" sz="1750" dirty="0" smtClean="0">
                <a:solidFill>
                  <a:srgbClr val="FF0000"/>
                </a:solidFill>
              </a:rPr>
              <a:t>проведена 1 специализация през периода (+ още 1 специализация от предходен период)</a:t>
            </a:r>
            <a:r>
              <a:rPr lang="ru-RU" sz="1750" dirty="0" smtClean="0">
                <a:solidFill>
                  <a:srgbClr val="FF0000"/>
                </a:solidFill>
              </a:rPr>
              <a:t>. Стойността на индикатора е постигната.</a:t>
            </a:r>
            <a:endParaRPr lang="ru-RU" sz="1750" dirty="0">
              <a:solidFill>
                <a:srgbClr val="FF0000"/>
              </a:solidFill>
            </a:endParaRPr>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1368462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878822"/>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324911"/>
            <a:ext cx="10515600" cy="4660984"/>
          </a:xfrm>
        </p:spPr>
        <p:txBody>
          <a:bodyPr>
            <a:noAutofit/>
          </a:bodyPr>
          <a:lstStyle/>
          <a:p>
            <a:pPr marL="0" indent="0" algn="just">
              <a:lnSpc>
                <a:spcPct val="80000"/>
              </a:lnSpc>
              <a:spcBef>
                <a:spcPts val="600"/>
              </a:spcBef>
              <a:buNone/>
            </a:pPr>
            <a:r>
              <a:rPr lang="bg-BG" sz="2000" dirty="0">
                <a:solidFill>
                  <a:srgbClr val="FF0000"/>
                </a:solidFill>
              </a:rPr>
              <a:t>По работна задача </a:t>
            </a:r>
            <a:r>
              <a:rPr lang="ru-RU" sz="2000" b="1" dirty="0"/>
              <a:t>4.3. Развитие на научния капацитет чрез изследвания с млади учени и трансфер на ноу-хау: </a:t>
            </a:r>
            <a:r>
              <a:rPr lang="ru-RU" sz="2000" dirty="0">
                <a:solidFill>
                  <a:srgbClr val="FF0000"/>
                </a:solidFill>
              </a:rPr>
              <a:t>стойността на индикатора е постигната в предходен период </a:t>
            </a:r>
            <a:r>
              <a:rPr lang="ru-RU" sz="2000" dirty="0"/>
              <a:t>(привлечен един млад учен (докт. Ана Тодорова) от 04.06.2024 г., както и един назначен сътрудник по трансфер на технологии и ноу хау (ТТИС) в групата). Привлечените специалисти активно извършват дейности и допринасят към резултатите на научната група. </a:t>
            </a:r>
            <a:r>
              <a:rPr lang="ru-RU" sz="2000" dirty="0">
                <a:solidFill>
                  <a:srgbClr val="FF0000"/>
                </a:solidFill>
              </a:rPr>
              <a:t>План - 1 привлечен докторант и/или млад учен и 1 назначен сътрудник по трансфер на технологии и ноу хау. Отчет - 1 привлечен докторант и/или млад учен и 1 сътрудник.</a:t>
            </a:r>
          </a:p>
          <a:p>
            <a:pPr marL="0" indent="0" algn="just">
              <a:lnSpc>
                <a:spcPct val="80000"/>
              </a:lnSpc>
              <a:spcBef>
                <a:spcPts val="300"/>
              </a:spcBef>
              <a:buNone/>
            </a:pPr>
            <a:endParaRPr lang="en-US" sz="2000" dirty="0">
              <a:solidFill>
                <a:srgbClr val="FF0000"/>
              </a:solidFill>
            </a:endParaRPr>
          </a:p>
          <a:p>
            <a:pPr marL="0" indent="0" algn="just">
              <a:lnSpc>
                <a:spcPct val="80000"/>
              </a:lnSpc>
              <a:spcBef>
                <a:spcPts val="300"/>
              </a:spcBef>
              <a:buNone/>
            </a:pPr>
            <a:r>
              <a:rPr lang="bg-BG" sz="2000" dirty="0">
                <a:solidFill>
                  <a:srgbClr val="FF0000"/>
                </a:solidFill>
              </a:rPr>
              <a:t>По работна задача </a:t>
            </a:r>
            <a:r>
              <a:rPr lang="ru-RU" sz="2000" b="1" dirty="0"/>
              <a:t>4.4. Организиране на/участие в научни събития и мрежови инициативи за социализация и интернационализация на резултатите от научните изследвания</a:t>
            </a:r>
            <a:r>
              <a:rPr lang="ru-RU" sz="2000" dirty="0"/>
              <a:t>: </a:t>
            </a:r>
            <a:r>
              <a:rPr lang="ru-RU" sz="2000" dirty="0">
                <a:solidFill>
                  <a:srgbClr val="FF0000"/>
                </a:solidFill>
              </a:rPr>
              <a:t>стойността на индикатора е постигната в предходни периоди</a:t>
            </a:r>
            <a:r>
              <a:rPr lang="ru-RU" sz="2000" dirty="0"/>
              <a:t> </a:t>
            </a:r>
            <a:r>
              <a:rPr lang="ru-RU" sz="1400" dirty="0"/>
              <a:t>(2 бр. събития, от тях: 1 бр. – организиране и провеждане на 12.06.2024 г. на съвместна работна среща на членове на екипа на научна група 3.1.6 с представители на Институт по философия и социология на БАН (ИФС) и Федерация на социалните сдружения в България (ФССБ); 1 бр. - Проведено специализирано двудневно обучение на персонала на научната група на тема „Методологически основи на изследването на конкурентоспособността на организации от социална и образователна сфера“, 10 и 11 юли 2024 г. на територията на Русенски университет „Ангел Кънчев“.) В периода април – юни 2025 г.: организиране и провеждане на семинар – 1 бр.; Съорганизиране и домакинство от страна на научна група 3.1.6. „Математическо моделиране, иновативни бизнес модели и социални иновации“ на международна конференция – 1 бр.; Подписан меморандум за присъединяване към международна мрежа – 1 бр.; Подписани двустранни меморандуми – 2 бр.; Организирана и проведена среща-дискусия – 1 бр.)</a:t>
            </a:r>
          </a:p>
          <a:p>
            <a:pPr marL="0" indent="0" algn="just">
              <a:lnSpc>
                <a:spcPct val="80000"/>
              </a:lnSpc>
              <a:spcBef>
                <a:spcPts val="300"/>
              </a:spcBef>
              <a:buNone/>
            </a:pPr>
            <a:endParaRPr lang="ru-RU" sz="2000" dirty="0">
              <a:solidFill>
                <a:srgbClr val="FF0000"/>
              </a:solidFill>
            </a:endParaRPr>
          </a:p>
          <a:p>
            <a:pPr marL="0" indent="0" algn="just">
              <a:lnSpc>
                <a:spcPct val="80000"/>
              </a:lnSpc>
              <a:spcBef>
                <a:spcPts val="300"/>
              </a:spcBef>
              <a:buNone/>
            </a:pPr>
            <a:endParaRPr lang="ru-RU" sz="2000" dirty="0">
              <a:solidFill>
                <a:srgbClr val="FF0000"/>
              </a:solidFill>
            </a:endParaRPr>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33000887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878822"/>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324911"/>
            <a:ext cx="10515600" cy="4937666"/>
          </a:xfrm>
        </p:spPr>
        <p:txBody>
          <a:bodyPr>
            <a:noAutofit/>
          </a:bodyPr>
          <a:lstStyle/>
          <a:p>
            <a:pPr marL="0" indent="0" algn="just">
              <a:lnSpc>
                <a:spcPct val="80000"/>
              </a:lnSpc>
              <a:spcBef>
                <a:spcPts val="300"/>
              </a:spcBef>
              <a:buNone/>
            </a:pPr>
            <a:r>
              <a:rPr lang="bg-BG" sz="2000" dirty="0">
                <a:solidFill>
                  <a:srgbClr val="FF0000"/>
                </a:solidFill>
              </a:rPr>
              <a:t>По работна задача </a:t>
            </a:r>
            <a:r>
              <a:rPr lang="ru-RU" sz="2000" b="1" dirty="0">
                <a:solidFill>
                  <a:prstClr val="black"/>
                </a:solidFill>
              </a:rPr>
              <a:t>4.4. Организиране на/участие в научни събития и мрежови инициативи за социализация и интернационализация на резултатите от научните изследвания</a:t>
            </a:r>
            <a:r>
              <a:rPr lang="ru-RU" sz="2000" b="1" dirty="0"/>
              <a:t> </a:t>
            </a:r>
            <a:endParaRPr lang="en-US" sz="2000" b="1" dirty="0"/>
          </a:p>
          <a:p>
            <a:pPr marL="0" indent="0" algn="just">
              <a:lnSpc>
                <a:spcPct val="80000"/>
              </a:lnSpc>
              <a:spcBef>
                <a:spcPts val="300"/>
              </a:spcBef>
              <a:buNone/>
            </a:pPr>
            <a:r>
              <a:rPr lang="bg-BG" sz="2000" dirty="0">
                <a:solidFill>
                  <a:srgbClr val="FF0000"/>
                </a:solidFill>
              </a:rPr>
              <a:t>План – мин. 2 бр. </a:t>
            </a:r>
            <a:r>
              <a:rPr lang="ru-RU" sz="2000" dirty="0">
                <a:solidFill>
                  <a:srgbClr val="FF0000"/>
                </a:solidFill>
              </a:rPr>
              <a:t>участия в и/или организирани прояви, мултипликационни/ информационни/дискусионни събития, Мин. 1 бр. нови споразумения за периода на реализация на научната програма. </a:t>
            </a:r>
          </a:p>
          <a:p>
            <a:pPr marL="0" indent="0" algn="just">
              <a:lnSpc>
                <a:spcPct val="80000"/>
              </a:lnSpc>
              <a:spcBef>
                <a:spcPts val="600"/>
              </a:spcBef>
              <a:buNone/>
            </a:pPr>
            <a:r>
              <a:rPr lang="ru-RU" sz="2000" dirty="0"/>
              <a:t>За настоящия период (юли – август 2025 г.) не се отчитат дейности:</a:t>
            </a:r>
          </a:p>
          <a:p>
            <a:pPr marL="0" indent="0" algn="just">
              <a:lnSpc>
                <a:spcPct val="80000"/>
              </a:lnSpc>
              <a:spcBef>
                <a:spcPts val="600"/>
              </a:spcBef>
              <a:buNone/>
            </a:pPr>
            <a:r>
              <a:rPr lang="ru-RU" sz="2400" dirty="0"/>
              <a:t>	</a:t>
            </a:r>
            <a:r>
              <a:rPr lang="ru-RU" sz="1800" b="1" dirty="0">
                <a:solidFill>
                  <a:srgbClr val="FF0000"/>
                </a:solidFill>
              </a:rPr>
              <a:t>НАПРЕДЪК ПО </a:t>
            </a:r>
            <a:r>
              <a:rPr lang="en-US" sz="1800" b="1" dirty="0">
                <a:solidFill>
                  <a:srgbClr val="FF0000"/>
                </a:solidFill>
              </a:rPr>
              <a:t>WP</a:t>
            </a:r>
            <a:r>
              <a:rPr lang="bg-BG" sz="1800" b="1" dirty="0">
                <a:solidFill>
                  <a:srgbClr val="FF0000"/>
                </a:solidFill>
              </a:rPr>
              <a:t>4:</a:t>
            </a:r>
            <a:endParaRPr lang="en-US" sz="1800" b="1" dirty="0">
              <a:solidFill>
                <a:srgbClr val="FF0000"/>
              </a:solidFill>
            </a:endParaRPr>
          </a:p>
          <a:p>
            <a:pPr lvl="0" algn="just">
              <a:lnSpc>
                <a:spcPct val="70000"/>
              </a:lnSpc>
              <a:spcBef>
                <a:spcPts val="300"/>
              </a:spcBef>
              <a:spcAft>
                <a:spcPts val="300"/>
              </a:spcAft>
              <a:buFontTx/>
              <a:buChar char="-"/>
            </a:pPr>
            <a:r>
              <a:rPr lang="bg-BG" sz="1800" b="1" dirty="0">
                <a:solidFill>
                  <a:srgbClr val="FF0000"/>
                </a:solidFill>
              </a:rPr>
              <a:t>100 %</a:t>
            </a:r>
            <a:r>
              <a:rPr lang="bg-BG" sz="1800" dirty="0">
                <a:solidFill>
                  <a:srgbClr val="FF0000"/>
                </a:solidFill>
              </a:rPr>
              <a:t> от поставените задачи  до края на 2025 г.; </a:t>
            </a:r>
          </a:p>
          <a:p>
            <a:pPr lvl="0" algn="just">
              <a:lnSpc>
                <a:spcPct val="70000"/>
              </a:lnSpc>
              <a:spcBef>
                <a:spcPts val="300"/>
              </a:spcBef>
              <a:spcAft>
                <a:spcPts val="300"/>
              </a:spcAft>
              <a:buFontTx/>
              <a:buChar char="-"/>
            </a:pPr>
            <a:r>
              <a:rPr lang="bg-BG" sz="1800" b="1" dirty="0">
                <a:solidFill>
                  <a:srgbClr val="FF0000"/>
                </a:solidFill>
              </a:rPr>
              <a:t>100 </a:t>
            </a:r>
            <a:r>
              <a:rPr lang="en-US" sz="1800" b="1" dirty="0">
                <a:solidFill>
                  <a:srgbClr val="FF0000"/>
                </a:solidFill>
              </a:rPr>
              <a:t>%</a:t>
            </a:r>
            <a:r>
              <a:rPr lang="bg-BG" sz="1800" dirty="0">
                <a:solidFill>
                  <a:srgbClr val="FF0000"/>
                </a:solidFill>
              </a:rPr>
              <a:t> от поставените задачи до края на проекта</a:t>
            </a:r>
            <a:endParaRPr lang="bg-BG" sz="2400" dirty="0">
              <a:solidFill>
                <a:prstClr val="black"/>
              </a:solidFill>
            </a:endParaRPr>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36812181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a:xfrm>
            <a:off x="0" y="6356350"/>
            <a:ext cx="12192000" cy="501650"/>
          </a:xfrm>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graphicFrame>
        <p:nvGraphicFramePr>
          <p:cNvPr id="10" name="Table 9">
            <a:extLst>
              <a:ext uri="{FF2B5EF4-FFF2-40B4-BE49-F238E27FC236}">
                <a16:creationId xmlns="" xmlns:a16="http://schemas.microsoft.com/office/drawing/2014/main" id="{92417763-8C21-44D3-8FB6-0944A30016E8}"/>
              </a:ext>
            </a:extLst>
          </p:cNvPr>
          <p:cNvGraphicFramePr>
            <a:graphicFrameLocks noGrp="1"/>
          </p:cNvGraphicFramePr>
          <p:nvPr>
            <p:extLst>
              <p:ext uri="{D42A27DB-BD31-4B8C-83A1-F6EECF244321}">
                <p14:modId xmlns:p14="http://schemas.microsoft.com/office/powerpoint/2010/main" val="633514543"/>
              </p:ext>
            </p:extLst>
          </p:nvPr>
        </p:nvGraphicFramePr>
        <p:xfrm>
          <a:off x="134471" y="1021976"/>
          <a:ext cx="11417684" cy="5048447"/>
        </p:xfrm>
        <a:graphic>
          <a:graphicData uri="http://schemas.openxmlformats.org/drawingml/2006/table">
            <a:tbl>
              <a:tblPr>
                <a:tableStyleId>{5C22544A-7EE6-4342-B048-85BDC9FD1C3A}</a:tableStyleId>
              </a:tblPr>
              <a:tblGrid>
                <a:gridCol w="6761920">
                  <a:extLst>
                    <a:ext uri="{9D8B030D-6E8A-4147-A177-3AD203B41FA5}">
                      <a16:colId xmlns="" xmlns:a16="http://schemas.microsoft.com/office/drawing/2014/main" val="1890845660"/>
                    </a:ext>
                  </a:extLst>
                </a:gridCol>
                <a:gridCol w="1155788">
                  <a:extLst>
                    <a:ext uri="{9D8B030D-6E8A-4147-A177-3AD203B41FA5}">
                      <a16:colId xmlns="" xmlns:a16="http://schemas.microsoft.com/office/drawing/2014/main" val="1414053480"/>
                    </a:ext>
                  </a:extLst>
                </a:gridCol>
                <a:gridCol w="1173708">
                  <a:extLst>
                    <a:ext uri="{9D8B030D-6E8A-4147-A177-3AD203B41FA5}">
                      <a16:colId xmlns="" xmlns:a16="http://schemas.microsoft.com/office/drawing/2014/main" val="2253758055"/>
                    </a:ext>
                  </a:extLst>
                </a:gridCol>
                <a:gridCol w="1162327">
                  <a:extLst>
                    <a:ext uri="{9D8B030D-6E8A-4147-A177-3AD203B41FA5}">
                      <a16:colId xmlns="" xmlns:a16="http://schemas.microsoft.com/office/drawing/2014/main" val="1901483222"/>
                    </a:ext>
                  </a:extLst>
                </a:gridCol>
                <a:gridCol w="1163941">
                  <a:extLst>
                    <a:ext uri="{9D8B030D-6E8A-4147-A177-3AD203B41FA5}">
                      <a16:colId xmlns="" xmlns:a16="http://schemas.microsoft.com/office/drawing/2014/main" val="3607465897"/>
                    </a:ext>
                  </a:extLst>
                </a:gridCol>
              </a:tblGrid>
              <a:tr h="331496">
                <a:tc>
                  <a:txBody>
                    <a:bodyPr/>
                    <a:lstStyle/>
                    <a:p>
                      <a:pPr algn="ctr" fontAlgn="b"/>
                      <a:r>
                        <a:rPr lang="bg-BG" sz="1100" b="1" u="none" strike="noStrike" dirty="0">
                          <a:effectLst/>
                        </a:rPr>
                        <a:t>Индикатор</a:t>
                      </a:r>
                      <a:endParaRPr lang="bg-BG" sz="1100" b="1" i="0" u="none" strike="noStrike" dirty="0">
                        <a:solidFill>
                          <a:srgbClr val="000000"/>
                        </a:solidFill>
                        <a:effectLst/>
                        <a:latin typeface="Times New Roman" panose="02020603050405020304" pitchFamily="18" charset="0"/>
                      </a:endParaRPr>
                    </a:p>
                  </a:txBody>
                  <a:tcPr marL="0" marR="0" marT="0" marB="0" anchor="ctr"/>
                </a:tc>
                <a:tc>
                  <a:txBody>
                    <a:bodyPr/>
                    <a:lstStyle/>
                    <a:p>
                      <a:pPr algn="ctr" fontAlgn="b"/>
                      <a:r>
                        <a:rPr lang="bg-BG" sz="1100" b="1" u="none" strike="noStrike" dirty="0">
                          <a:effectLst/>
                        </a:rPr>
                        <a:t>Базова стойност към 2020</a:t>
                      </a:r>
                      <a:endParaRPr lang="bg-BG" sz="1100" b="1"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bg-BG" sz="1100" b="1" u="none" strike="noStrike" dirty="0">
                          <a:effectLst/>
                        </a:rPr>
                        <a:t>Целева стойност 2025</a:t>
                      </a:r>
                      <a:endParaRPr lang="bg-BG" sz="1100" b="1" i="0" u="none" strike="noStrike" dirty="0">
                        <a:solidFill>
                          <a:srgbClr val="000000"/>
                        </a:solidFill>
                        <a:effectLst/>
                        <a:latin typeface="Times New Roman" panose="02020603050405020304" pitchFamily="18" charset="0"/>
                      </a:endParaRPr>
                    </a:p>
                  </a:txBody>
                  <a:tcPr marL="0" marR="0" marT="0" marB="0" anchor="b"/>
                </a:tc>
                <a:tc>
                  <a:txBody>
                    <a:bodyPr/>
                    <a:lstStyle/>
                    <a:p>
                      <a:pPr marL="0" algn="ctr" defTabSz="914400" rtl="0" eaLnBrk="1" fontAlgn="b" latinLnBrk="0" hangingPunct="1"/>
                      <a:r>
                        <a:rPr lang="bg-BG" sz="1100" b="1" u="none" strike="noStrike" kern="1200" dirty="0">
                          <a:solidFill>
                            <a:schemeClr val="dk1"/>
                          </a:solidFill>
                          <a:effectLst/>
                          <a:latin typeface="+mn-lt"/>
                          <a:ea typeface="+mn-ea"/>
                          <a:cs typeface="+mn-cs"/>
                        </a:rPr>
                        <a:t>Отчет </a:t>
                      </a:r>
                      <a:r>
                        <a:rPr lang="bg-BG" sz="1100" b="1" u="none" strike="noStrike" kern="1200" dirty="0" smtClean="0">
                          <a:solidFill>
                            <a:schemeClr val="dk1"/>
                          </a:solidFill>
                          <a:effectLst/>
                          <a:latin typeface="+mn-lt"/>
                          <a:ea typeface="+mn-ea"/>
                          <a:cs typeface="+mn-cs"/>
                        </a:rPr>
                        <a:t>09.2025</a:t>
                      </a:r>
                      <a:endParaRPr lang="bg-BG" sz="1100" b="1" u="none" strike="noStrike" kern="1200" dirty="0">
                        <a:solidFill>
                          <a:schemeClr val="dk1"/>
                        </a:solidFill>
                        <a:effectLst/>
                        <a:latin typeface="+mn-lt"/>
                        <a:ea typeface="+mn-ea"/>
                        <a:cs typeface="+mn-cs"/>
                      </a:endParaRPr>
                    </a:p>
                  </a:txBody>
                  <a:tcPr/>
                </a:tc>
                <a:tc>
                  <a:txBody>
                    <a:bodyPr/>
                    <a:lstStyle/>
                    <a:p>
                      <a:pPr marL="0" algn="ctr" defTabSz="914400" rtl="0" eaLnBrk="1" fontAlgn="b" latinLnBrk="0" hangingPunct="1"/>
                      <a:r>
                        <a:rPr lang="bg-BG" sz="1100" b="1" u="none" strike="noStrike" kern="1200" dirty="0">
                          <a:solidFill>
                            <a:schemeClr val="dk1"/>
                          </a:solidFill>
                          <a:effectLst/>
                          <a:latin typeface="+mn-lt"/>
                          <a:ea typeface="+mn-ea"/>
                          <a:cs typeface="+mn-cs"/>
                        </a:rPr>
                        <a:t>Прогноза 12.2025</a:t>
                      </a:r>
                    </a:p>
                  </a:txBody>
                  <a:tcPr/>
                </a:tc>
                <a:extLst>
                  <a:ext uri="{0D108BD9-81ED-4DB2-BD59-A6C34878D82A}">
                    <a16:rowId xmlns="" xmlns:a16="http://schemas.microsoft.com/office/drawing/2014/main" val="1611404061"/>
                  </a:ext>
                </a:extLst>
              </a:tr>
              <a:tr h="877887">
                <a:tc>
                  <a:txBody>
                    <a:bodyPr/>
                    <a:lstStyle/>
                    <a:p>
                      <a:pPr algn="just" fontAlgn="b"/>
                      <a:r>
                        <a:rPr lang="ru-RU" sz="1200" u="none" strike="noStrike" dirty="0">
                          <a:effectLst/>
                        </a:rPr>
                        <a:t>Брой научни публикации (индексирани в WoS)Качество на научните изследвания в предложената секторна специализация (Web of Science, Потвърждение за приети за публикуване материали в издания,реферирани в Web of Science)</a:t>
                      </a:r>
                      <a:endParaRPr lang="ru-RU" sz="12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b"/>
                      <a:r>
                        <a:rPr lang="bg-BG" sz="1800" u="none" strike="noStrike" dirty="0">
                          <a:effectLst/>
                        </a:rPr>
                        <a:t> </a:t>
                      </a:r>
                      <a:r>
                        <a:rPr lang="en-US" sz="1800" b="1" u="none" strike="noStrike" dirty="0">
                          <a:effectLst/>
                        </a:rPr>
                        <a:t>13</a:t>
                      </a:r>
                      <a:endParaRPr lang="bg-BG" sz="1800" b="1" i="0" u="none" strike="noStrike" dirty="0">
                        <a:solidFill>
                          <a:srgbClr val="000000"/>
                        </a:solidFill>
                        <a:effectLst/>
                        <a:latin typeface="Times New Roman" panose="02020603050405020304" pitchFamily="18" charset="0"/>
                      </a:endParaRPr>
                    </a:p>
                  </a:txBody>
                  <a:tcPr marL="0" marR="0" marT="0" marB="0" anchor="b"/>
                </a:tc>
                <a:tc>
                  <a:txBody>
                    <a:bodyPr/>
                    <a:lstStyle/>
                    <a:p>
                      <a:pPr algn="l" fontAlgn="b"/>
                      <a:r>
                        <a:rPr lang="bg-BG" sz="1800" u="none" strike="noStrike" dirty="0">
                          <a:effectLst/>
                        </a:rPr>
                        <a:t> </a:t>
                      </a:r>
                      <a:r>
                        <a:rPr lang="bg-BG" sz="1800" b="1" u="none" strike="noStrike" dirty="0">
                          <a:solidFill>
                            <a:schemeClr val="accent1">
                              <a:lumMod val="75000"/>
                            </a:schemeClr>
                          </a:solidFill>
                          <a:effectLst/>
                        </a:rPr>
                        <a:t>11</a:t>
                      </a:r>
                      <a:r>
                        <a:rPr lang="bg-BG" sz="1800" b="1" u="none" strike="noStrike" dirty="0">
                          <a:solidFill>
                            <a:schemeClr val="tx1"/>
                          </a:solidFill>
                          <a:effectLst/>
                        </a:rPr>
                        <a:t>+</a:t>
                      </a:r>
                      <a:r>
                        <a:rPr lang="bg-BG" sz="1800" b="1" u="none" strike="noStrike" dirty="0">
                          <a:solidFill>
                            <a:schemeClr val="accent6">
                              <a:lumMod val="75000"/>
                            </a:schemeClr>
                          </a:solidFill>
                          <a:effectLst/>
                        </a:rPr>
                        <a:t>5</a:t>
                      </a:r>
                      <a:endParaRPr lang="bg-BG" sz="1800" b="1" i="0" u="none" strike="noStrike" dirty="0">
                        <a:solidFill>
                          <a:schemeClr val="accent6">
                            <a:lumMod val="75000"/>
                          </a:schemeClr>
                        </a:solidFill>
                        <a:effectLst/>
                        <a:latin typeface="Times New Roman" panose="02020603050405020304" pitchFamily="18" charset="0"/>
                      </a:endParaRPr>
                    </a:p>
                  </a:txBody>
                  <a:tcPr marL="0" marR="0" marT="0"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bg-BG" sz="1800" u="none" strike="noStrike" dirty="0">
                          <a:effectLst/>
                        </a:rPr>
                        <a:t> </a:t>
                      </a:r>
                      <a:r>
                        <a:rPr lang="bg-BG" sz="1800" b="1" u="none" strike="noStrike" dirty="0" smtClean="0">
                          <a:solidFill>
                            <a:schemeClr val="accent1">
                              <a:lumMod val="75000"/>
                            </a:schemeClr>
                          </a:solidFill>
                          <a:effectLst/>
                        </a:rPr>
                        <a:t>10</a:t>
                      </a:r>
                      <a:r>
                        <a:rPr lang="bg-BG" dirty="0" smtClean="0"/>
                        <a:t>+</a:t>
                      </a:r>
                      <a:r>
                        <a:rPr lang="bg-BG" sz="1800" b="1" u="none" strike="noStrike" kern="1200" dirty="0" smtClean="0">
                          <a:solidFill>
                            <a:schemeClr val="accent6">
                              <a:lumMod val="75000"/>
                            </a:schemeClr>
                          </a:solidFill>
                          <a:effectLst/>
                          <a:latin typeface="+mn-lt"/>
                          <a:ea typeface="+mn-ea"/>
                          <a:cs typeface="+mn-cs"/>
                        </a:rPr>
                        <a:t>10</a:t>
                      </a:r>
                      <a:endParaRPr lang="bg-BG" sz="1800" b="1" u="none" strike="noStrike" kern="1200" dirty="0">
                        <a:solidFill>
                          <a:schemeClr val="accent6">
                            <a:lumMod val="75000"/>
                          </a:schemeClr>
                        </a:solidFill>
                        <a:effectLst/>
                        <a:latin typeface="+mn-lt"/>
                        <a:ea typeface="+mn-ea"/>
                        <a:cs typeface="+mn-cs"/>
                      </a:endParaRPr>
                    </a:p>
                  </a:txBody>
                  <a:tcPr marL="0" marR="0" marT="0" marB="0" anchor="b"/>
                </a:tc>
                <a:tc>
                  <a:txBody>
                    <a:bodyPr/>
                    <a:lstStyle/>
                    <a:p>
                      <a:pPr algn="l" fontAlgn="b"/>
                      <a:r>
                        <a:rPr lang="bg-BG" sz="1800" b="1" i="0" u="none" strike="noStrike" dirty="0">
                          <a:solidFill>
                            <a:schemeClr val="tx1"/>
                          </a:solidFill>
                          <a:effectLst/>
                          <a:latin typeface="Times New Roman" panose="02020603050405020304" pitchFamily="18" charset="0"/>
                        </a:rPr>
                        <a:t>25</a:t>
                      </a:r>
                    </a:p>
                  </a:txBody>
                  <a:tcPr marL="0" marR="0" marT="0" marB="0" anchor="b"/>
                </a:tc>
                <a:extLst>
                  <a:ext uri="{0D108BD9-81ED-4DB2-BD59-A6C34878D82A}">
                    <a16:rowId xmlns="" xmlns:a16="http://schemas.microsoft.com/office/drawing/2014/main" val="2654635499"/>
                  </a:ext>
                </a:extLst>
              </a:tr>
              <a:tr h="292629">
                <a:tc>
                  <a:txBody>
                    <a:bodyPr/>
                    <a:lstStyle/>
                    <a:p>
                      <a:pPr algn="just" fontAlgn="b"/>
                      <a:r>
                        <a:rPr lang="ru-RU" sz="1200" u="none" strike="noStrike" dirty="0">
                          <a:effectLst/>
                        </a:rPr>
                        <a:t>Патентни заявки (Патентна активност и приложни разработки)</a:t>
                      </a:r>
                      <a:endParaRPr lang="ru-RU" sz="12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b"/>
                      <a:r>
                        <a:rPr lang="bg-BG" sz="1600" u="none" strike="noStrike" dirty="0">
                          <a:effectLst/>
                        </a:rPr>
                        <a:t> </a:t>
                      </a:r>
                      <a:r>
                        <a:rPr lang="en-US" sz="1600" u="none" strike="noStrike" dirty="0">
                          <a:effectLst/>
                        </a:rPr>
                        <a:t>0</a:t>
                      </a:r>
                      <a:endParaRPr lang="bg-BG" sz="1600" b="0" i="0" u="none" strike="noStrike" dirty="0">
                        <a:solidFill>
                          <a:srgbClr val="000000"/>
                        </a:solidFill>
                        <a:effectLst/>
                        <a:latin typeface="Times New Roman" panose="02020603050405020304" pitchFamily="18" charset="0"/>
                      </a:endParaRPr>
                    </a:p>
                  </a:txBody>
                  <a:tcPr marL="0" marR="0" marT="0" marB="0" anchor="b"/>
                </a:tc>
                <a:tc>
                  <a:txBody>
                    <a:bodyPr/>
                    <a:lstStyle/>
                    <a:p>
                      <a:pPr algn="l" fontAlgn="b"/>
                      <a:r>
                        <a:rPr lang="bg-BG" sz="1600" u="none" strike="noStrike" dirty="0">
                          <a:effectLst/>
                        </a:rPr>
                        <a:t> </a:t>
                      </a:r>
                      <a:r>
                        <a:rPr lang="en-US" sz="1600" u="none" strike="noStrike" dirty="0">
                          <a:effectLst/>
                        </a:rPr>
                        <a:t>0</a:t>
                      </a:r>
                      <a:endParaRPr lang="bg-BG" sz="1600" b="0" i="0" u="none" strike="noStrike" dirty="0">
                        <a:solidFill>
                          <a:srgbClr val="000000"/>
                        </a:solidFill>
                        <a:effectLst/>
                        <a:latin typeface="Times New Roman" panose="02020603050405020304" pitchFamily="18" charset="0"/>
                      </a:endParaRPr>
                    </a:p>
                  </a:txBody>
                  <a:tcPr marL="0" marR="0" marT="0" marB="0" anchor="b"/>
                </a:tc>
                <a:tc>
                  <a:txBody>
                    <a:bodyPr/>
                    <a:lstStyle/>
                    <a:p>
                      <a:pPr algn="l" fontAlgn="b"/>
                      <a:r>
                        <a:rPr lang="en-US" sz="1600" b="0" i="0" u="none" strike="noStrike" dirty="0">
                          <a:solidFill>
                            <a:srgbClr val="000000"/>
                          </a:solidFill>
                          <a:effectLst/>
                          <a:latin typeface="Times New Roman" panose="02020603050405020304" pitchFamily="18" charset="0"/>
                        </a:rPr>
                        <a:t>0</a:t>
                      </a:r>
                      <a:endParaRPr lang="bg-BG" sz="1600" b="0" i="0" u="none" strike="noStrike" dirty="0">
                        <a:solidFill>
                          <a:srgbClr val="000000"/>
                        </a:solidFill>
                        <a:effectLst/>
                        <a:latin typeface="Times New Roman" panose="02020603050405020304" pitchFamily="18" charset="0"/>
                      </a:endParaRPr>
                    </a:p>
                  </a:txBody>
                  <a:tcPr marL="0" marR="0" marT="0" marB="0" anchor="b"/>
                </a:tc>
                <a:tc>
                  <a:txBody>
                    <a:bodyPr/>
                    <a:lstStyle/>
                    <a:p>
                      <a:pPr algn="l" fontAlgn="b"/>
                      <a:r>
                        <a:rPr lang="en-US" sz="1600" b="0" i="0" u="none" strike="noStrike" dirty="0">
                          <a:solidFill>
                            <a:srgbClr val="000000"/>
                          </a:solidFill>
                          <a:effectLst/>
                          <a:latin typeface="Times New Roman" panose="02020603050405020304" pitchFamily="18" charset="0"/>
                        </a:rPr>
                        <a:t>0</a:t>
                      </a:r>
                      <a:endParaRPr lang="bg-BG" sz="1600" b="0" i="0" u="none" strike="noStrike" dirty="0">
                        <a:solidFill>
                          <a:srgbClr val="000000"/>
                        </a:solidFill>
                        <a:effectLst/>
                        <a:latin typeface="Times New Roman" panose="02020603050405020304" pitchFamily="18" charset="0"/>
                      </a:endParaRPr>
                    </a:p>
                  </a:txBody>
                  <a:tcPr marL="0" marR="0" marT="0" marB="0" anchor="b"/>
                </a:tc>
                <a:extLst>
                  <a:ext uri="{0D108BD9-81ED-4DB2-BD59-A6C34878D82A}">
                    <a16:rowId xmlns="" xmlns:a16="http://schemas.microsoft.com/office/drawing/2014/main" val="706839250"/>
                  </a:ext>
                </a:extLst>
              </a:tr>
              <a:tr h="461043">
                <a:tc>
                  <a:txBody>
                    <a:bodyPr/>
                    <a:lstStyle/>
                    <a:p>
                      <a:pPr algn="just" fontAlgn="b"/>
                      <a:r>
                        <a:rPr lang="ru-RU" sz="1200" u="none" strike="noStrike" dirty="0">
                          <a:effectLst/>
                        </a:rPr>
                        <a:t>Брой водещи изследователи (Висока квалификация на кадрите в областите на секторната специализация)</a:t>
                      </a:r>
                      <a:endParaRPr lang="ru-RU" sz="12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b"/>
                      <a:r>
                        <a:rPr lang="bg-BG" sz="1600" u="none" strike="noStrike" dirty="0">
                          <a:effectLst/>
                        </a:rPr>
                        <a:t> </a:t>
                      </a:r>
                      <a:endParaRPr lang="bg-BG" sz="1600" b="0" i="0" u="none" strike="noStrike" dirty="0">
                        <a:solidFill>
                          <a:srgbClr val="000000"/>
                        </a:solidFill>
                        <a:effectLst/>
                        <a:latin typeface="Times New Roman" panose="02020603050405020304" pitchFamily="18" charset="0"/>
                      </a:endParaRPr>
                    </a:p>
                  </a:txBody>
                  <a:tcPr marL="0" marR="0" marT="0" marB="0" anchor="b"/>
                </a:tc>
                <a:tc>
                  <a:txBody>
                    <a:bodyPr/>
                    <a:lstStyle/>
                    <a:p>
                      <a:pPr algn="l" fontAlgn="b"/>
                      <a:r>
                        <a:rPr lang="bg-BG" sz="1600" b="1" u="none" strike="noStrike" dirty="0">
                          <a:effectLst/>
                        </a:rPr>
                        <a:t> </a:t>
                      </a:r>
                      <a:r>
                        <a:rPr lang="en-US" sz="1600" b="1" u="none" strike="noStrike" dirty="0">
                          <a:effectLst/>
                        </a:rPr>
                        <a:t>3</a:t>
                      </a:r>
                      <a:endParaRPr lang="bg-BG" sz="1600" b="1" i="0" u="none" strike="noStrike" dirty="0">
                        <a:solidFill>
                          <a:srgbClr val="000000"/>
                        </a:solidFill>
                        <a:effectLst/>
                        <a:latin typeface="Times New Roman" panose="02020603050405020304" pitchFamily="18" charset="0"/>
                      </a:endParaRPr>
                    </a:p>
                  </a:txBody>
                  <a:tcPr marL="0" marR="0" marT="0" marB="0" anchor="b"/>
                </a:tc>
                <a:tc>
                  <a:txBody>
                    <a:bodyPr/>
                    <a:lstStyle/>
                    <a:p>
                      <a:pPr algn="l" fontAlgn="b"/>
                      <a:r>
                        <a:rPr lang="bg-BG" sz="1600" b="1" u="none" strike="noStrike" dirty="0">
                          <a:solidFill>
                            <a:schemeClr val="tx1"/>
                          </a:solidFill>
                          <a:effectLst/>
                        </a:rPr>
                        <a:t> </a:t>
                      </a:r>
                      <a:r>
                        <a:rPr lang="bg-BG" sz="1600" b="1" u="none" strike="noStrike" dirty="0">
                          <a:solidFill>
                            <a:schemeClr val="tx1"/>
                          </a:solidFill>
                          <a:effectLst/>
                          <a:latin typeface="Times New Roman" panose="02020603050405020304" pitchFamily="18" charset="0"/>
                          <a:cs typeface="Times New Roman" panose="02020603050405020304" pitchFamily="18" charset="0"/>
                        </a:rPr>
                        <a:t>3</a:t>
                      </a:r>
                      <a:endParaRPr lang="bg-BG" sz="16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0" marR="0" marT="0" marB="0" anchor="b"/>
                </a:tc>
                <a:tc>
                  <a:txBody>
                    <a:bodyPr/>
                    <a:lstStyle/>
                    <a:p>
                      <a:pPr algn="l" fontAlgn="b"/>
                      <a:r>
                        <a:rPr lang="bg-BG" sz="1600" b="1" i="0" u="none" strike="noStrike" dirty="0">
                          <a:solidFill>
                            <a:schemeClr val="tx1"/>
                          </a:solidFill>
                          <a:effectLst/>
                          <a:latin typeface="Times New Roman" panose="02020603050405020304" pitchFamily="18" charset="0"/>
                        </a:rPr>
                        <a:t>3</a:t>
                      </a:r>
                    </a:p>
                  </a:txBody>
                  <a:tcPr marL="0" marR="0" marT="0" marB="0" anchor="b"/>
                </a:tc>
                <a:extLst>
                  <a:ext uri="{0D108BD9-81ED-4DB2-BD59-A6C34878D82A}">
                    <a16:rowId xmlns="" xmlns:a16="http://schemas.microsoft.com/office/drawing/2014/main" val="3902346070"/>
                  </a:ext>
                </a:extLst>
              </a:tr>
              <a:tr h="1289321">
                <a:tc>
                  <a:txBody>
                    <a:bodyPr/>
                    <a:lstStyle/>
                    <a:p>
                      <a:pPr algn="just" fontAlgn="b"/>
                      <a:r>
                        <a:rPr lang="ru-RU" sz="1200" u="none" strike="noStrike" dirty="0">
                          <a:effectLst/>
                        </a:rPr>
                        <a:t>Брой млади учени/постдокторанти, участващи в изследваниятаПривличане на млади учени и повишаване на квалификацията им запровеждане на приложни научни изследвания (Отчет на Програмата, сключени договори с млади учени/постдокторанти,участващи в изследванията на научните групи.) учени/постдокторанти,участващи в изследванията на научните групи.)</a:t>
                      </a:r>
                      <a:endParaRPr lang="ru-RU" sz="12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b"/>
                      <a:r>
                        <a:rPr lang="bg-BG" sz="1600" u="none" strike="noStrike" dirty="0">
                          <a:effectLst/>
                        </a:rPr>
                        <a:t> </a:t>
                      </a:r>
                      <a:endParaRPr lang="bg-BG" sz="1600" b="0" i="0" u="none" strike="noStrike" dirty="0">
                        <a:solidFill>
                          <a:srgbClr val="000000"/>
                        </a:solidFill>
                        <a:effectLst/>
                        <a:latin typeface="Times New Roman" panose="02020603050405020304" pitchFamily="18" charset="0"/>
                      </a:endParaRPr>
                    </a:p>
                  </a:txBody>
                  <a:tcPr marL="0" marR="0" marT="0" marB="0" anchor="b"/>
                </a:tc>
                <a:tc>
                  <a:txBody>
                    <a:bodyPr/>
                    <a:lstStyle/>
                    <a:p>
                      <a:pPr algn="l" fontAlgn="b"/>
                      <a:r>
                        <a:rPr lang="bg-BG" sz="1600" b="1" u="none" strike="noStrike" dirty="0">
                          <a:effectLst/>
                        </a:rPr>
                        <a:t> </a:t>
                      </a:r>
                      <a:r>
                        <a:rPr lang="en-US" sz="1600" b="1" u="none" strike="noStrike" dirty="0">
                          <a:effectLst/>
                        </a:rPr>
                        <a:t>2</a:t>
                      </a:r>
                      <a:endParaRPr lang="bg-BG" sz="1600" b="1" i="0" u="none" strike="noStrike" dirty="0">
                        <a:solidFill>
                          <a:srgbClr val="000000"/>
                        </a:solidFill>
                        <a:effectLst/>
                        <a:latin typeface="Times New Roman" panose="02020603050405020304" pitchFamily="18" charset="0"/>
                      </a:endParaRPr>
                    </a:p>
                  </a:txBody>
                  <a:tcPr marL="0" marR="0" marT="0"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bg-BG" sz="1600" b="1" u="none" strike="noStrike" dirty="0">
                          <a:solidFill>
                            <a:schemeClr val="tx1"/>
                          </a:solidFill>
                          <a:effectLst/>
                        </a:rPr>
                        <a:t> </a:t>
                      </a:r>
                      <a:r>
                        <a:rPr lang="en-US" sz="1600" b="1" u="none" strike="noStrike" dirty="0" smtClean="0">
                          <a:solidFill>
                            <a:schemeClr val="tx1"/>
                          </a:solidFill>
                          <a:effectLst/>
                        </a:rPr>
                        <a:t>3</a:t>
                      </a:r>
                      <a:endParaRPr lang="bg-BG" sz="1600" b="1" u="none" strike="noStrike" kern="1200" dirty="0">
                        <a:solidFill>
                          <a:schemeClr val="tx1"/>
                        </a:solidFill>
                        <a:effectLst/>
                        <a:latin typeface="+mn-lt"/>
                        <a:ea typeface="+mn-ea"/>
                        <a:cs typeface="+mn-cs"/>
                      </a:endParaRPr>
                    </a:p>
                  </a:txBody>
                  <a:tcPr marL="0" marR="0" marT="0" marB="0" anchor="b"/>
                </a:tc>
                <a:tc>
                  <a:txBody>
                    <a:bodyPr/>
                    <a:lstStyle/>
                    <a:p>
                      <a:pPr algn="l" fontAlgn="b"/>
                      <a:r>
                        <a:rPr lang="bg-BG" sz="1600" b="1" i="0" u="none" strike="noStrike" dirty="0">
                          <a:solidFill>
                            <a:schemeClr val="tx1"/>
                          </a:solidFill>
                          <a:effectLst/>
                          <a:latin typeface="Times New Roman" panose="02020603050405020304" pitchFamily="18" charset="0"/>
                        </a:rPr>
                        <a:t>3</a:t>
                      </a:r>
                    </a:p>
                  </a:txBody>
                  <a:tcPr marL="0" marR="0" marT="0" marB="0" anchor="b"/>
                </a:tc>
                <a:extLst>
                  <a:ext uri="{0D108BD9-81ED-4DB2-BD59-A6C34878D82A}">
                    <a16:rowId xmlns="" xmlns:a16="http://schemas.microsoft.com/office/drawing/2014/main" val="3271820811"/>
                  </a:ext>
                </a:extLst>
              </a:tr>
              <a:tr h="877887">
                <a:tc>
                  <a:txBody>
                    <a:bodyPr/>
                    <a:lstStyle/>
                    <a:p>
                      <a:pPr algn="just" fontAlgn="b"/>
                      <a:r>
                        <a:rPr lang="ru-RU" sz="1200" u="none" strike="noStrike" dirty="0">
                          <a:effectLst/>
                        </a:rPr>
                        <a:t>Споразумения/проекти с индустрията (Привлечено външно финансиране и индустриална подкрепа (Подписани нови споразумения и/или инициирани съвместни проекти с представители на заинтересованите страни от индустриите.)</a:t>
                      </a:r>
                      <a:endParaRPr lang="ru-RU" sz="12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b"/>
                      <a:r>
                        <a:rPr lang="bg-BG" sz="1600" u="none" strike="noStrike" dirty="0">
                          <a:effectLst/>
                        </a:rPr>
                        <a:t> </a:t>
                      </a:r>
                      <a:endParaRPr lang="bg-BG" sz="1600" b="0" i="0" u="none" strike="noStrike" dirty="0">
                        <a:solidFill>
                          <a:srgbClr val="000000"/>
                        </a:solidFill>
                        <a:effectLst/>
                        <a:latin typeface="Times New Roman" panose="02020603050405020304" pitchFamily="18" charset="0"/>
                      </a:endParaRPr>
                    </a:p>
                  </a:txBody>
                  <a:tcPr marL="0" marR="0" marT="0" marB="0" anchor="b"/>
                </a:tc>
                <a:tc>
                  <a:txBody>
                    <a:bodyPr/>
                    <a:lstStyle/>
                    <a:p>
                      <a:pPr algn="l" fontAlgn="b"/>
                      <a:r>
                        <a:rPr lang="bg-BG" sz="1800" b="1" u="none" strike="noStrike" dirty="0">
                          <a:effectLst/>
                        </a:rPr>
                        <a:t> 1</a:t>
                      </a:r>
                      <a:endParaRPr lang="bg-BG" sz="1800" b="1" i="0" u="none" strike="noStrike" dirty="0">
                        <a:solidFill>
                          <a:srgbClr val="FF0000"/>
                        </a:solidFill>
                        <a:effectLst/>
                        <a:latin typeface="Times New Roman" panose="02020603050405020304" pitchFamily="18" charset="0"/>
                      </a:endParaRPr>
                    </a:p>
                  </a:txBody>
                  <a:tcPr marL="0" marR="0" marT="0" marB="0" anchor="b"/>
                </a:tc>
                <a:tc>
                  <a:txBody>
                    <a:bodyPr/>
                    <a:lstStyle/>
                    <a:p>
                      <a:pPr algn="l" fontAlgn="b"/>
                      <a:r>
                        <a:rPr lang="bg-BG" sz="1800" b="1" u="none" strike="noStrike" dirty="0">
                          <a:effectLst/>
                        </a:rPr>
                        <a:t> 0</a:t>
                      </a:r>
                      <a:endParaRPr lang="bg-BG" sz="1800" b="1" i="0" u="none" strike="noStrike" dirty="0">
                        <a:solidFill>
                          <a:srgbClr val="000000"/>
                        </a:solidFill>
                        <a:effectLst/>
                        <a:latin typeface="Times New Roman" panose="02020603050405020304" pitchFamily="18" charset="0"/>
                      </a:endParaRPr>
                    </a:p>
                  </a:txBody>
                  <a:tcPr marL="0" marR="0" marT="0" marB="0" anchor="b"/>
                </a:tc>
                <a:tc>
                  <a:txBody>
                    <a:bodyPr/>
                    <a:lstStyle/>
                    <a:p>
                      <a:pPr algn="l" fontAlgn="b"/>
                      <a:r>
                        <a:rPr lang="bg-BG" sz="1800" b="1" i="0" u="none" strike="noStrike" dirty="0">
                          <a:solidFill>
                            <a:srgbClr val="000000"/>
                          </a:solidFill>
                          <a:effectLst/>
                          <a:latin typeface="Times New Roman" panose="02020603050405020304" pitchFamily="18" charset="0"/>
                        </a:rPr>
                        <a:t>1</a:t>
                      </a:r>
                    </a:p>
                  </a:txBody>
                  <a:tcPr marL="0" marR="0" marT="0" marB="0" anchor="b"/>
                </a:tc>
                <a:extLst>
                  <a:ext uri="{0D108BD9-81ED-4DB2-BD59-A6C34878D82A}">
                    <a16:rowId xmlns="" xmlns:a16="http://schemas.microsoft.com/office/drawing/2014/main" val="2854445382"/>
                  </a:ext>
                </a:extLst>
              </a:tr>
              <a:tr h="780343">
                <a:tc>
                  <a:txBody>
                    <a:bodyPr/>
                    <a:lstStyle/>
                    <a:p>
                      <a:pPr algn="just" fontAlgn="b"/>
                      <a:r>
                        <a:rPr lang="ru-RU" sz="1200" u="none" strike="noStrike" dirty="0">
                          <a:effectLst/>
                        </a:rPr>
                        <a:t>Участие в международни мрежи или проекти (Международна активност и участие в мрежи (Подписани международни споразумения с цел реализиране на участие в международни мрежи и/или проекти.)</a:t>
                      </a:r>
                      <a:endParaRPr lang="ru-RU" sz="12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b"/>
                      <a:r>
                        <a:rPr lang="bg-BG" sz="1600" u="none" strike="noStrike" dirty="0">
                          <a:effectLst/>
                        </a:rPr>
                        <a:t> </a:t>
                      </a:r>
                      <a:endParaRPr lang="bg-BG" sz="1600" b="0" i="0" u="none" strike="noStrike" dirty="0">
                        <a:solidFill>
                          <a:srgbClr val="000000"/>
                        </a:solidFill>
                        <a:effectLst/>
                        <a:latin typeface="Times New Roman" panose="02020603050405020304" pitchFamily="18" charset="0"/>
                      </a:endParaRPr>
                    </a:p>
                  </a:txBody>
                  <a:tcPr marL="0" marR="0" marT="0"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bg-BG" sz="1800" b="1" u="none" strike="noStrike" dirty="0">
                          <a:effectLst/>
                        </a:rPr>
                        <a:t> </a:t>
                      </a:r>
                    </a:p>
                    <a:p>
                      <a:pPr marL="0" marR="0" lvl="0" indent="0" algn="l" defTabSz="914400" rtl="0" eaLnBrk="1" fontAlgn="b" latinLnBrk="0" hangingPunct="1">
                        <a:lnSpc>
                          <a:spcPct val="100000"/>
                        </a:lnSpc>
                        <a:spcBef>
                          <a:spcPts val="0"/>
                        </a:spcBef>
                        <a:spcAft>
                          <a:spcPts val="0"/>
                        </a:spcAft>
                        <a:buClrTx/>
                        <a:buSzTx/>
                        <a:buFontTx/>
                        <a:buNone/>
                        <a:tabLst/>
                        <a:defRPr/>
                      </a:pPr>
                      <a:endParaRPr lang="bg-BG" sz="1800" b="1" u="none" strike="noStrike" dirty="0">
                        <a:solidFill>
                          <a:schemeClr val="tx1"/>
                        </a:solidFill>
                        <a:effectLst/>
                      </a:endParaRPr>
                    </a:p>
                    <a:p>
                      <a:pPr marL="0" marR="0" lvl="0" indent="0" algn="l" defTabSz="914400" rtl="0" eaLnBrk="1" fontAlgn="b" latinLnBrk="0" hangingPunct="1">
                        <a:lnSpc>
                          <a:spcPct val="100000"/>
                        </a:lnSpc>
                        <a:spcBef>
                          <a:spcPts val="0"/>
                        </a:spcBef>
                        <a:spcAft>
                          <a:spcPts val="0"/>
                        </a:spcAft>
                        <a:buClrTx/>
                        <a:buSzTx/>
                        <a:buFontTx/>
                        <a:buNone/>
                        <a:tabLst/>
                        <a:defRPr/>
                      </a:pPr>
                      <a:r>
                        <a:rPr lang="en-US" sz="1800" b="1" u="none" strike="noStrike" dirty="0">
                          <a:solidFill>
                            <a:schemeClr val="tx1"/>
                          </a:solidFill>
                          <a:effectLst/>
                        </a:rPr>
                        <a:t>1</a:t>
                      </a:r>
                      <a:endParaRPr lang="bg-BG" sz="1800" b="1" i="0" u="none" strike="noStrike" dirty="0">
                        <a:solidFill>
                          <a:srgbClr val="000000"/>
                        </a:solidFill>
                        <a:effectLst/>
                        <a:latin typeface="Times New Roman" panose="02020603050405020304" pitchFamily="18" charset="0"/>
                      </a:endParaRPr>
                    </a:p>
                  </a:txBody>
                  <a:tcPr marL="0" marR="0" marT="0"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bg-BG" sz="1800" b="1" u="none" strike="noStrike" dirty="0">
                          <a:solidFill>
                            <a:schemeClr val="tx1"/>
                          </a:solidFill>
                          <a:effectLst/>
                        </a:rPr>
                        <a:t>2</a:t>
                      </a:r>
                    </a:p>
                  </a:txBody>
                  <a:tcPr marL="0" marR="0" marT="0"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bg-BG" sz="1800" b="1" i="0" u="none" strike="noStrike" dirty="0">
                          <a:solidFill>
                            <a:schemeClr val="tx1"/>
                          </a:solidFill>
                          <a:effectLst/>
                          <a:latin typeface="Times New Roman" panose="02020603050405020304" pitchFamily="18" charset="0"/>
                        </a:rPr>
                        <a:t>2</a:t>
                      </a:r>
                    </a:p>
                  </a:txBody>
                  <a:tcPr marL="0" marR="0" marT="0" marB="0" anchor="b"/>
                </a:tc>
                <a:extLst>
                  <a:ext uri="{0D108BD9-81ED-4DB2-BD59-A6C34878D82A}">
                    <a16:rowId xmlns="" xmlns:a16="http://schemas.microsoft.com/office/drawing/2014/main" val="238441634"/>
                  </a:ext>
                </a:extLst>
              </a:tr>
            </a:tbl>
          </a:graphicData>
        </a:graphic>
      </p:graphicFrame>
    </p:spTree>
    <p:extLst>
      <p:ext uri="{BB962C8B-B14F-4D97-AF65-F5344CB8AC3E}">
        <p14:creationId xmlns:p14="http://schemas.microsoft.com/office/powerpoint/2010/main" val="39048812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675886"/>
            <a:ext cx="10515600" cy="4351338"/>
          </a:xfrm>
        </p:spPr>
        <p:txBody>
          <a:bodyPr>
            <a:normAutofit fontScale="92500" lnSpcReduction="10000"/>
          </a:bodyPr>
          <a:lstStyle/>
          <a:p>
            <a:r>
              <a:rPr lang="bg-BG" i="1" dirty="0">
                <a:solidFill>
                  <a:schemeClr val="accent1">
                    <a:lumMod val="75000"/>
                  </a:schemeClr>
                </a:solidFill>
              </a:rPr>
              <a:t>Проф. дн Миглена Колева </a:t>
            </a:r>
          </a:p>
          <a:p>
            <a:pPr marL="0" indent="0">
              <a:spcBef>
                <a:spcPts val="1800"/>
              </a:spcBef>
              <a:buNone/>
            </a:pPr>
            <a:r>
              <a:rPr lang="bg-BG" dirty="0"/>
              <a:t>– общ брой публикации за периода – </a:t>
            </a:r>
            <a:r>
              <a:rPr lang="bg-BG" b="1" dirty="0"/>
              <a:t>2</a:t>
            </a:r>
            <a:r>
              <a:rPr lang="bg-BG" b="1" dirty="0" smtClean="0"/>
              <a:t> </a:t>
            </a:r>
            <a:r>
              <a:rPr lang="bg-BG" b="1" dirty="0"/>
              <a:t>бр</a:t>
            </a:r>
            <a:r>
              <a:rPr lang="bg-BG" dirty="0"/>
              <a:t>.</a:t>
            </a:r>
          </a:p>
          <a:p>
            <a:pPr marL="0" indent="0">
              <a:buNone/>
            </a:pPr>
            <a:r>
              <a:rPr lang="bg-BG" dirty="0"/>
              <a:t>–  от тях в съавторство – </a:t>
            </a:r>
            <a:r>
              <a:rPr lang="bg-BG" b="1" dirty="0"/>
              <a:t>2</a:t>
            </a:r>
            <a:r>
              <a:rPr lang="bg-BG" b="1" dirty="0" smtClean="0"/>
              <a:t> </a:t>
            </a:r>
            <a:r>
              <a:rPr lang="bg-BG" b="1" dirty="0"/>
              <a:t>бр</a:t>
            </a:r>
            <a:r>
              <a:rPr lang="bg-BG" dirty="0"/>
              <a:t>. = </a:t>
            </a:r>
            <a:r>
              <a:rPr lang="bg-BG" b="1" dirty="0"/>
              <a:t>1</a:t>
            </a:r>
            <a:r>
              <a:rPr lang="bg-BG" b="1" dirty="0" smtClean="0"/>
              <a:t> </a:t>
            </a:r>
            <a:r>
              <a:rPr lang="bg-BG" b="1" dirty="0"/>
              <a:t>бр</a:t>
            </a:r>
            <a:r>
              <a:rPr lang="bg-BG" dirty="0"/>
              <a:t>. </a:t>
            </a:r>
          </a:p>
          <a:p>
            <a:pPr>
              <a:spcBef>
                <a:spcPts val="1800"/>
              </a:spcBef>
            </a:pPr>
            <a:r>
              <a:rPr lang="bg-BG" dirty="0"/>
              <a:t>Бр. публикувани и вече индексирани във </a:t>
            </a:r>
            <a:r>
              <a:rPr lang="en-US" dirty="0" err="1"/>
              <a:t>WoS</a:t>
            </a:r>
            <a:r>
              <a:rPr lang="bg-BG" dirty="0"/>
              <a:t> публикации – </a:t>
            </a:r>
            <a:r>
              <a:rPr lang="bg-BG" dirty="0" smtClean="0"/>
              <a:t>2/</a:t>
            </a:r>
            <a:r>
              <a:rPr lang="bg-BG" b="1" dirty="0"/>
              <a:t>1</a:t>
            </a:r>
            <a:r>
              <a:rPr lang="bg-BG" b="1" dirty="0" smtClean="0"/>
              <a:t> </a:t>
            </a:r>
            <a:r>
              <a:rPr lang="bg-BG" b="1" dirty="0"/>
              <a:t>бр.</a:t>
            </a:r>
          </a:p>
          <a:p>
            <a:r>
              <a:rPr lang="bg-BG" dirty="0"/>
              <a:t>Бр. приети за публикуване</a:t>
            </a:r>
            <a:r>
              <a:rPr lang="en-US" dirty="0"/>
              <a:t> </a:t>
            </a:r>
            <a:r>
              <a:rPr lang="bg-BG" dirty="0"/>
              <a:t>след рецензиране – </a:t>
            </a:r>
            <a:r>
              <a:rPr lang="bg-BG" b="1" dirty="0"/>
              <a:t>0 бр</a:t>
            </a:r>
            <a:r>
              <a:rPr lang="bg-BG" dirty="0"/>
              <a:t>.</a:t>
            </a:r>
          </a:p>
          <a:p>
            <a:r>
              <a:rPr lang="bg-BG" dirty="0"/>
              <a:t>Бр. в процес на рецензиране – </a:t>
            </a:r>
            <a:r>
              <a:rPr lang="bg-BG" b="1" dirty="0"/>
              <a:t>1</a:t>
            </a:r>
            <a:r>
              <a:rPr lang="bg-BG" b="1" dirty="0" smtClean="0"/>
              <a:t> </a:t>
            </a:r>
            <a:r>
              <a:rPr lang="bg-BG" b="1" dirty="0"/>
              <a:t>/0.5 бр.</a:t>
            </a:r>
          </a:p>
          <a:p>
            <a:r>
              <a:rPr lang="bg-BG" dirty="0"/>
              <a:t>Бр. приети </a:t>
            </a:r>
            <a:r>
              <a:rPr lang="bg-BG" dirty="0" err="1"/>
              <a:t>абстракти</a:t>
            </a:r>
            <a:r>
              <a:rPr lang="bg-BG" dirty="0"/>
              <a:t> -  </a:t>
            </a:r>
            <a:r>
              <a:rPr lang="bg-BG" b="1" dirty="0"/>
              <a:t>0 бр.</a:t>
            </a:r>
          </a:p>
          <a:p>
            <a:r>
              <a:rPr lang="bg-BG" dirty="0"/>
              <a:t>Бр. в процес на разработка – </a:t>
            </a:r>
            <a:r>
              <a:rPr lang="en-US" b="1" dirty="0"/>
              <a:t>1</a:t>
            </a:r>
            <a:r>
              <a:rPr lang="en-US" dirty="0"/>
              <a:t>/</a:t>
            </a:r>
            <a:r>
              <a:rPr lang="bg-BG" b="1" dirty="0"/>
              <a:t>0.5 бр.</a:t>
            </a:r>
          </a:p>
          <a:p>
            <a:r>
              <a:rPr lang="bg-BG" dirty="0"/>
              <a:t>Планиран брой публикации за периода септ.-декември 2025: </a:t>
            </a:r>
            <a:r>
              <a:rPr lang="bg-BG" b="1" dirty="0"/>
              <a:t>2 бр</a:t>
            </a:r>
            <a:r>
              <a:rPr lang="bg-BG" dirty="0"/>
              <a:t>.</a:t>
            </a:r>
          </a:p>
          <a:p>
            <a:pPr marL="0" indent="0">
              <a:buNone/>
            </a:pPr>
            <a:endParaRPr lang="bg-BG" i="1" dirty="0">
              <a:solidFill>
                <a:srgbClr val="FF0000"/>
              </a:solidFill>
            </a:endParaRPr>
          </a:p>
          <a:p>
            <a:endParaRPr lang="bg-BG" dirty="0"/>
          </a:p>
          <a:p>
            <a:pPr marL="0" indent="0">
              <a:buNone/>
            </a:pPr>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41511443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885107"/>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528549"/>
            <a:ext cx="10515600" cy="4498675"/>
          </a:xfrm>
        </p:spPr>
        <p:txBody>
          <a:bodyPr>
            <a:normAutofit fontScale="92500" lnSpcReduction="10000"/>
          </a:bodyPr>
          <a:lstStyle/>
          <a:p>
            <a:r>
              <a:rPr lang="bg-BG" i="1" dirty="0">
                <a:solidFill>
                  <a:schemeClr val="accent1">
                    <a:lumMod val="75000"/>
                  </a:schemeClr>
                </a:solidFill>
              </a:rPr>
              <a:t>Проф. д-р Любен Вълков </a:t>
            </a:r>
          </a:p>
          <a:p>
            <a:pPr marL="0" indent="0">
              <a:spcBef>
                <a:spcPts val="1800"/>
              </a:spcBef>
              <a:buNone/>
            </a:pPr>
            <a:r>
              <a:rPr lang="bg-BG" sz="3700" dirty="0"/>
              <a:t>– </a:t>
            </a:r>
            <a:r>
              <a:rPr lang="bg-BG" dirty="0"/>
              <a:t>общ брой публикации за периода – </a:t>
            </a:r>
            <a:r>
              <a:rPr lang="bg-BG" b="1" dirty="0"/>
              <a:t>2</a:t>
            </a:r>
            <a:r>
              <a:rPr lang="bg-BG" b="1" dirty="0" smtClean="0"/>
              <a:t> </a:t>
            </a:r>
            <a:r>
              <a:rPr lang="bg-BG" b="1" dirty="0"/>
              <a:t>бр</a:t>
            </a:r>
            <a:r>
              <a:rPr lang="bg-BG" dirty="0"/>
              <a:t>.</a:t>
            </a:r>
          </a:p>
          <a:p>
            <a:pPr marL="0" indent="0">
              <a:buNone/>
            </a:pPr>
            <a:r>
              <a:rPr lang="bg-BG" dirty="0"/>
              <a:t>–  от тях в съавторство – </a:t>
            </a:r>
            <a:r>
              <a:rPr lang="bg-BG" b="1" dirty="0"/>
              <a:t>2</a:t>
            </a:r>
            <a:r>
              <a:rPr lang="bg-BG" b="1" dirty="0" smtClean="0"/>
              <a:t> </a:t>
            </a:r>
            <a:r>
              <a:rPr lang="bg-BG" b="1" dirty="0"/>
              <a:t>бр</a:t>
            </a:r>
            <a:r>
              <a:rPr lang="bg-BG" dirty="0"/>
              <a:t>. = </a:t>
            </a:r>
            <a:r>
              <a:rPr lang="bg-BG" b="1" dirty="0"/>
              <a:t>1</a:t>
            </a:r>
            <a:r>
              <a:rPr lang="bg-BG" b="1" dirty="0" smtClean="0"/>
              <a:t> </a:t>
            </a:r>
            <a:r>
              <a:rPr lang="bg-BG" b="1" dirty="0"/>
              <a:t>бр</a:t>
            </a:r>
            <a:r>
              <a:rPr lang="bg-BG" dirty="0"/>
              <a:t>. </a:t>
            </a:r>
          </a:p>
          <a:p>
            <a:pPr>
              <a:spcBef>
                <a:spcPts val="1800"/>
              </a:spcBef>
            </a:pPr>
            <a:r>
              <a:rPr lang="bg-BG" dirty="0"/>
              <a:t>Бр. публикувани и вече индексирани във </a:t>
            </a:r>
            <a:r>
              <a:rPr lang="en-US" dirty="0" err="1"/>
              <a:t>WoS</a:t>
            </a:r>
            <a:r>
              <a:rPr lang="bg-BG" dirty="0"/>
              <a:t> публикации – </a:t>
            </a:r>
            <a:r>
              <a:rPr lang="bg-BG" b="1" dirty="0" smtClean="0"/>
              <a:t>2/</a:t>
            </a:r>
            <a:r>
              <a:rPr lang="bg-BG" b="1" dirty="0"/>
              <a:t>1</a:t>
            </a:r>
            <a:r>
              <a:rPr lang="bg-BG" b="1" dirty="0" smtClean="0"/>
              <a:t> </a:t>
            </a:r>
            <a:r>
              <a:rPr lang="bg-BG" b="1" dirty="0"/>
              <a:t>бр.</a:t>
            </a:r>
          </a:p>
          <a:p>
            <a:r>
              <a:rPr lang="bg-BG" dirty="0"/>
              <a:t>Бр. приети за публикуване</a:t>
            </a:r>
            <a:r>
              <a:rPr lang="en-US" dirty="0"/>
              <a:t> </a:t>
            </a:r>
            <a:r>
              <a:rPr lang="bg-BG" dirty="0"/>
              <a:t>след рецензиране – </a:t>
            </a:r>
            <a:r>
              <a:rPr lang="bg-BG" b="1" dirty="0"/>
              <a:t>0 бр</a:t>
            </a:r>
            <a:r>
              <a:rPr lang="bg-BG" dirty="0"/>
              <a:t>.</a:t>
            </a:r>
          </a:p>
          <a:p>
            <a:r>
              <a:rPr lang="bg-BG" dirty="0"/>
              <a:t>Бр. в процес на рецензиране – </a:t>
            </a:r>
            <a:r>
              <a:rPr lang="bg-BG" b="1" dirty="0"/>
              <a:t>1 /0.5  бр.</a:t>
            </a:r>
          </a:p>
          <a:p>
            <a:r>
              <a:rPr lang="bg-BG" dirty="0"/>
              <a:t>Бр. приети </a:t>
            </a:r>
            <a:r>
              <a:rPr lang="bg-BG" dirty="0" err="1"/>
              <a:t>абстракти</a:t>
            </a:r>
            <a:r>
              <a:rPr lang="bg-BG" dirty="0"/>
              <a:t> -  </a:t>
            </a:r>
            <a:r>
              <a:rPr lang="bg-BG" b="1" dirty="0"/>
              <a:t>0 бр.</a:t>
            </a:r>
          </a:p>
          <a:p>
            <a:r>
              <a:rPr lang="bg-BG" dirty="0"/>
              <a:t>Бр. в процес на разработка – </a:t>
            </a:r>
            <a:r>
              <a:rPr lang="bg-BG" b="1" dirty="0"/>
              <a:t>3/1</a:t>
            </a:r>
            <a:r>
              <a:rPr lang="en-US" b="1" dirty="0"/>
              <a:t>.5 </a:t>
            </a:r>
            <a:r>
              <a:rPr lang="bg-BG" b="1" dirty="0" err="1"/>
              <a:t>бр</a:t>
            </a:r>
            <a:r>
              <a:rPr lang="en-US" dirty="0"/>
              <a:t>.</a:t>
            </a:r>
            <a:endParaRPr lang="bg-BG" b="1" dirty="0"/>
          </a:p>
          <a:p>
            <a:r>
              <a:rPr lang="bg-BG" dirty="0"/>
              <a:t>Планиран брой публикации за периода септ.-декември 2025: </a:t>
            </a:r>
            <a:r>
              <a:rPr lang="bg-BG" b="1" dirty="0"/>
              <a:t>3 бр</a:t>
            </a:r>
            <a:r>
              <a:rPr lang="bg-BG" dirty="0"/>
              <a:t>.</a:t>
            </a:r>
            <a:endParaRPr lang="bg-BG" i="1" dirty="0">
              <a:solidFill>
                <a:srgbClr val="FF0000"/>
              </a:solidFill>
            </a:endParaRPr>
          </a:p>
          <a:p>
            <a:endParaRPr lang="bg-BG" dirty="0"/>
          </a:p>
          <a:p>
            <a:pPr marL="0" indent="0">
              <a:buNone/>
            </a:pPr>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340988679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675886"/>
            <a:ext cx="10515600" cy="4351338"/>
          </a:xfrm>
        </p:spPr>
        <p:txBody>
          <a:bodyPr>
            <a:normAutofit fontScale="85000" lnSpcReduction="10000"/>
          </a:bodyPr>
          <a:lstStyle/>
          <a:p>
            <a:r>
              <a:rPr lang="bg-BG" sz="3100" i="1" dirty="0">
                <a:solidFill>
                  <a:schemeClr val="accent1">
                    <a:lumMod val="75000"/>
                  </a:schemeClr>
                </a:solidFill>
              </a:rPr>
              <a:t>Доц. д-р Юрий </a:t>
            </a:r>
            <a:r>
              <a:rPr lang="bg-BG" sz="3100" i="1" dirty="0" err="1">
                <a:solidFill>
                  <a:schemeClr val="accent1">
                    <a:lumMod val="75000"/>
                  </a:schemeClr>
                </a:solidFill>
              </a:rPr>
              <a:t>Кандиларов</a:t>
            </a:r>
            <a:endParaRPr lang="bg-BG" sz="3100" i="1" dirty="0">
              <a:solidFill>
                <a:schemeClr val="accent1">
                  <a:lumMod val="75000"/>
                </a:schemeClr>
              </a:solidFill>
            </a:endParaRPr>
          </a:p>
          <a:p>
            <a:pPr marL="0" indent="0">
              <a:spcBef>
                <a:spcPts val="1800"/>
              </a:spcBef>
              <a:buNone/>
            </a:pPr>
            <a:r>
              <a:rPr lang="bg-BG" sz="3100" dirty="0"/>
              <a:t>– общ брой публикации за периода – </a:t>
            </a:r>
            <a:r>
              <a:rPr lang="en-US" sz="3100" b="1" dirty="0"/>
              <a:t>1</a:t>
            </a:r>
            <a:r>
              <a:rPr lang="bg-BG" sz="3100" b="1" dirty="0" smtClean="0"/>
              <a:t> </a:t>
            </a:r>
            <a:r>
              <a:rPr lang="bg-BG" sz="3100" b="1" dirty="0"/>
              <a:t>бр</a:t>
            </a:r>
            <a:r>
              <a:rPr lang="bg-BG" sz="3100" dirty="0"/>
              <a:t>.</a:t>
            </a:r>
          </a:p>
          <a:p>
            <a:pPr marL="0" indent="0">
              <a:buNone/>
            </a:pPr>
            <a:r>
              <a:rPr lang="bg-BG" sz="3100" dirty="0"/>
              <a:t>–  от тях в съавторство– </a:t>
            </a:r>
            <a:r>
              <a:rPr lang="en-US" sz="3100" b="1" dirty="0"/>
              <a:t>1</a:t>
            </a:r>
            <a:r>
              <a:rPr lang="bg-BG" sz="3100" b="1" dirty="0" smtClean="0"/>
              <a:t> </a:t>
            </a:r>
            <a:r>
              <a:rPr lang="bg-BG" sz="3100" b="1" dirty="0"/>
              <a:t>бр</a:t>
            </a:r>
            <a:r>
              <a:rPr lang="bg-BG" sz="3100" dirty="0" smtClean="0"/>
              <a:t>.</a:t>
            </a:r>
            <a:r>
              <a:rPr lang="en-US" sz="3100" dirty="0" smtClean="0"/>
              <a:t>=0.25</a:t>
            </a:r>
            <a:r>
              <a:rPr lang="bg-BG" sz="3100" dirty="0" smtClean="0"/>
              <a:t> </a:t>
            </a:r>
            <a:r>
              <a:rPr lang="bg-BG" sz="3100" dirty="0" err="1" smtClean="0"/>
              <a:t>бр</a:t>
            </a:r>
            <a:endParaRPr lang="bg-BG" sz="3100" b="1" dirty="0"/>
          </a:p>
          <a:p>
            <a:pPr>
              <a:spcBef>
                <a:spcPts val="1800"/>
              </a:spcBef>
            </a:pPr>
            <a:r>
              <a:rPr lang="bg-BG" sz="3100" dirty="0"/>
              <a:t>Бр. публикувани и вече индексирани във </a:t>
            </a:r>
            <a:r>
              <a:rPr lang="en-US" sz="3100" dirty="0" err="1"/>
              <a:t>WoS</a:t>
            </a:r>
            <a:r>
              <a:rPr lang="bg-BG" sz="3100" dirty="0"/>
              <a:t> публикации – </a:t>
            </a:r>
            <a:r>
              <a:rPr lang="bg-BG" sz="3100" b="1" dirty="0"/>
              <a:t>0 бр.</a:t>
            </a:r>
          </a:p>
          <a:p>
            <a:r>
              <a:rPr lang="bg-BG" sz="3100" dirty="0"/>
              <a:t>Бр. приети за публикуване</a:t>
            </a:r>
            <a:r>
              <a:rPr lang="en-US" sz="3100" dirty="0"/>
              <a:t> </a:t>
            </a:r>
            <a:r>
              <a:rPr lang="bg-BG" sz="3100" dirty="0"/>
              <a:t>след рецензиране – </a:t>
            </a:r>
            <a:r>
              <a:rPr lang="en-US" sz="3100" b="1" dirty="0" smtClean="0"/>
              <a:t>0 </a:t>
            </a:r>
            <a:r>
              <a:rPr lang="bg-BG" sz="3100" b="1" dirty="0" smtClean="0"/>
              <a:t>бр</a:t>
            </a:r>
            <a:r>
              <a:rPr lang="bg-BG" sz="3100" dirty="0" smtClean="0"/>
              <a:t>.</a:t>
            </a:r>
            <a:endParaRPr lang="bg-BG" sz="3100" dirty="0"/>
          </a:p>
          <a:p>
            <a:r>
              <a:rPr lang="bg-BG" sz="3100" dirty="0"/>
              <a:t>Бр. в процес на рецензиране – </a:t>
            </a:r>
            <a:r>
              <a:rPr lang="bg-BG" sz="3100" b="1" dirty="0"/>
              <a:t>0 бр.</a:t>
            </a:r>
          </a:p>
          <a:p>
            <a:r>
              <a:rPr lang="bg-BG" sz="3100" dirty="0"/>
              <a:t>Бр. приети </a:t>
            </a:r>
            <a:r>
              <a:rPr lang="bg-BG" sz="3100" dirty="0" err="1"/>
              <a:t>абстракти</a:t>
            </a:r>
            <a:r>
              <a:rPr lang="bg-BG" sz="3100" dirty="0"/>
              <a:t> -  </a:t>
            </a:r>
            <a:r>
              <a:rPr lang="bg-BG" sz="3100" b="1" dirty="0"/>
              <a:t>0 бр.</a:t>
            </a:r>
          </a:p>
          <a:p>
            <a:r>
              <a:rPr lang="bg-BG" sz="3100" dirty="0"/>
              <a:t>Бр. в процес на разработка – </a:t>
            </a:r>
            <a:r>
              <a:rPr lang="bg-BG" sz="3100" b="1" dirty="0"/>
              <a:t>2</a:t>
            </a:r>
            <a:r>
              <a:rPr lang="bg-BG" sz="3100" dirty="0"/>
              <a:t>/</a:t>
            </a:r>
            <a:r>
              <a:rPr lang="bg-BG" sz="3100" b="1" dirty="0"/>
              <a:t>1 бр. </a:t>
            </a:r>
          </a:p>
          <a:p>
            <a:r>
              <a:rPr lang="bg-BG" sz="3100" dirty="0"/>
              <a:t>Планиран брой публикации за периода </a:t>
            </a:r>
            <a:r>
              <a:rPr lang="bg-BG" dirty="0"/>
              <a:t>септ.-декември </a:t>
            </a:r>
            <a:r>
              <a:rPr lang="bg-BG" sz="3100" dirty="0"/>
              <a:t>2025: </a:t>
            </a:r>
            <a:r>
              <a:rPr lang="bg-BG" sz="3100" b="1" dirty="0"/>
              <a:t>2 бр.</a:t>
            </a:r>
          </a:p>
          <a:p>
            <a:pPr marL="0" indent="0" algn="just">
              <a:buNone/>
            </a:pPr>
            <a:endParaRPr lang="bg-BG" i="1" dirty="0">
              <a:solidFill>
                <a:srgbClr val="FF0000"/>
              </a:solidFill>
            </a:endParaRPr>
          </a:p>
          <a:p>
            <a:endParaRPr lang="bg-BG" dirty="0"/>
          </a:p>
          <a:p>
            <a:pPr marL="0" indent="0">
              <a:buNone/>
            </a:pPr>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13773106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675886"/>
            <a:ext cx="10515600" cy="4351338"/>
          </a:xfrm>
        </p:spPr>
        <p:txBody>
          <a:bodyPr>
            <a:normAutofit fontScale="92500" lnSpcReduction="10000"/>
          </a:bodyPr>
          <a:lstStyle/>
          <a:p>
            <a:r>
              <a:rPr lang="bg-BG" i="1" dirty="0">
                <a:solidFill>
                  <a:schemeClr val="accent1">
                    <a:lumMod val="75000"/>
                  </a:schemeClr>
                </a:solidFill>
              </a:rPr>
              <a:t>Доц. д-р Юлия </a:t>
            </a:r>
            <a:r>
              <a:rPr lang="bg-BG" i="1" dirty="0" err="1">
                <a:solidFill>
                  <a:schemeClr val="accent1">
                    <a:lumMod val="75000"/>
                  </a:schemeClr>
                </a:solidFill>
              </a:rPr>
              <a:t>Чапарова</a:t>
            </a:r>
            <a:r>
              <a:rPr lang="bg-BG" i="1" dirty="0">
                <a:solidFill>
                  <a:schemeClr val="accent1">
                    <a:lumMod val="75000"/>
                  </a:schemeClr>
                </a:solidFill>
              </a:rPr>
              <a:t> </a:t>
            </a:r>
            <a:endParaRPr lang="bg-BG" sz="1700" i="1" dirty="0">
              <a:solidFill>
                <a:schemeClr val="accent1">
                  <a:lumMod val="75000"/>
                </a:schemeClr>
              </a:solidFill>
            </a:endParaRPr>
          </a:p>
          <a:p>
            <a:pPr marL="0" indent="0">
              <a:spcBef>
                <a:spcPts val="1800"/>
              </a:spcBef>
              <a:buNone/>
            </a:pPr>
            <a:r>
              <a:rPr lang="bg-BG" dirty="0"/>
              <a:t>– общ брой публикации за периода – </a:t>
            </a:r>
            <a:r>
              <a:rPr lang="bg-BG" b="1" dirty="0"/>
              <a:t>0 бр</a:t>
            </a:r>
            <a:r>
              <a:rPr lang="bg-BG" dirty="0"/>
              <a:t>.</a:t>
            </a:r>
          </a:p>
          <a:p>
            <a:pPr marL="0" indent="0">
              <a:buNone/>
            </a:pPr>
            <a:r>
              <a:rPr lang="bg-BG" dirty="0"/>
              <a:t>–  от тях в съавторство  </a:t>
            </a:r>
            <a:r>
              <a:rPr lang="bg-BG" b="1" dirty="0"/>
              <a:t>0 бр</a:t>
            </a:r>
            <a:r>
              <a:rPr lang="bg-BG" dirty="0"/>
              <a:t>. </a:t>
            </a:r>
          </a:p>
          <a:p>
            <a:pPr>
              <a:spcBef>
                <a:spcPts val="1800"/>
              </a:spcBef>
            </a:pPr>
            <a:r>
              <a:rPr lang="bg-BG" dirty="0"/>
              <a:t>Бр. публикувани и вече индексирани във </a:t>
            </a:r>
            <a:r>
              <a:rPr lang="en-US" dirty="0" err="1"/>
              <a:t>WoS</a:t>
            </a:r>
            <a:r>
              <a:rPr lang="bg-BG" dirty="0"/>
              <a:t> публикации – </a:t>
            </a:r>
            <a:r>
              <a:rPr lang="bg-BG" b="1" dirty="0"/>
              <a:t>0 бр.</a:t>
            </a:r>
          </a:p>
          <a:p>
            <a:r>
              <a:rPr lang="bg-BG" dirty="0"/>
              <a:t>Бр. приети за публикуване</a:t>
            </a:r>
            <a:r>
              <a:rPr lang="en-US" dirty="0"/>
              <a:t> </a:t>
            </a:r>
            <a:r>
              <a:rPr lang="bg-BG" dirty="0"/>
              <a:t>след рецензиране – </a:t>
            </a:r>
            <a:r>
              <a:rPr lang="bg-BG" b="1" dirty="0"/>
              <a:t>0 бр</a:t>
            </a:r>
            <a:r>
              <a:rPr lang="bg-BG" dirty="0"/>
              <a:t>.</a:t>
            </a:r>
          </a:p>
          <a:p>
            <a:r>
              <a:rPr lang="bg-BG" dirty="0"/>
              <a:t>Бр. в процес на рецензиране – </a:t>
            </a:r>
            <a:r>
              <a:rPr lang="bg-BG" b="1" dirty="0"/>
              <a:t>0 бр.</a:t>
            </a:r>
          </a:p>
          <a:p>
            <a:r>
              <a:rPr lang="bg-BG" dirty="0"/>
              <a:t>Бр. приети </a:t>
            </a:r>
            <a:r>
              <a:rPr lang="bg-BG" dirty="0" err="1"/>
              <a:t>абстракти</a:t>
            </a:r>
            <a:r>
              <a:rPr lang="bg-BG" dirty="0"/>
              <a:t> -  </a:t>
            </a:r>
            <a:r>
              <a:rPr lang="bg-BG" b="1" dirty="0"/>
              <a:t>1 бр.</a:t>
            </a:r>
          </a:p>
          <a:p>
            <a:r>
              <a:rPr lang="bg-BG" dirty="0"/>
              <a:t>Бр. в процес на разработка – </a:t>
            </a:r>
            <a:r>
              <a:rPr lang="bg-BG" b="1" dirty="0"/>
              <a:t>1 бр. </a:t>
            </a:r>
          </a:p>
          <a:p>
            <a:r>
              <a:rPr lang="bg-BG" dirty="0"/>
              <a:t>Планиран брой публикации за периода септ.-декември 2025 – </a:t>
            </a:r>
            <a:r>
              <a:rPr lang="bg-BG" b="1" dirty="0"/>
              <a:t>2 бр.</a:t>
            </a:r>
          </a:p>
          <a:p>
            <a:pPr marL="0" indent="0">
              <a:buNone/>
            </a:pPr>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20158532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675886"/>
            <a:ext cx="10515600" cy="4351338"/>
          </a:xfrm>
        </p:spPr>
        <p:txBody>
          <a:bodyPr>
            <a:normAutofit fontScale="92500" lnSpcReduction="10000"/>
          </a:bodyPr>
          <a:lstStyle/>
          <a:p>
            <a:r>
              <a:rPr lang="bg-BG" i="1" dirty="0">
                <a:solidFill>
                  <a:schemeClr val="accent1">
                    <a:lumMod val="75000"/>
                  </a:schemeClr>
                </a:solidFill>
              </a:rPr>
              <a:t>Гл. ас д-р Николай Димитров</a:t>
            </a:r>
          </a:p>
          <a:p>
            <a:pPr marL="0" indent="0">
              <a:spcBef>
                <a:spcPts val="1800"/>
              </a:spcBef>
              <a:buNone/>
            </a:pPr>
            <a:r>
              <a:rPr lang="bg-BG" dirty="0"/>
              <a:t>– общ брой публикации за периода – </a:t>
            </a:r>
            <a:r>
              <a:rPr lang="bg-BG" b="1" dirty="0"/>
              <a:t>2 бр</a:t>
            </a:r>
            <a:r>
              <a:rPr lang="bg-BG" dirty="0"/>
              <a:t>.</a:t>
            </a:r>
          </a:p>
          <a:p>
            <a:pPr marL="0" indent="0">
              <a:buNone/>
            </a:pPr>
            <a:r>
              <a:rPr lang="bg-BG" dirty="0"/>
              <a:t>–  от тях в съавторство – 2</a:t>
            </a:r>
            <a:r>
              <a:rPr lang="bg-BG" b="1" dirty="0"/>
              <a:t> бр</a:t>
            </a:r>
            <a:r>
              <a:rPr lang="bg-BG" dirty="0"/>
              <a:t>. </a:t>
            </a:r>
          </a:p>
          <a:p>
            <a:pPr>
              <a:spcBef>
                <a:spcPts val="1800"/>
              </a:spcBef>
            </a:pPr>
            <a:r>
              <a:rPr lang="bg-BG" dirty="0"/>
              <a:t>Бр. публикувани и вече индексирани във </a:t>
            </a:r>
            <a:r>
              <a:rPr lang="en-US" dirty="0" err="1"/>
              <a:t>WoS</a:t>
            </a:r>
            <a:r>
              <a:rPr lang="bg-BG" dirty="0"/>
              <a:t> публикации – </a:t>
            </a:r>
            <a:r>
              <a:rPr lang="bg-BG" b="1" dirty="0"/>
              <a:t>2 бр.</a:t>
            </a:r>
          </a:p>
          <a:p>
            <a:r>
              <a:rPr lang="bg-BG" dirty="0"/>
              <a:t>Бр. приети за публикуване</a:t>
            </a:r>
            <a:r>
              <a:rPr lang="en-US" dirty="0"/>
              <a:t> </a:t>
            </a:r>
            <a:r>
              <a:rPr lang="bg-BG" dirty="0"/>
              <a:t>след рецензиране – </a:t>
            </a:r>
            <a:r>
              <a:rPr lang="bg-BG" b="1" dirty="0"/>
              <a:t>1</a:t>
            </a:r>
            <a:r>
              <a:rPr lang="bg-BG" b="1" dirty="0" smtClean="0"/>
              <a:t> </a:t>
            </a:r>
            <a:r>
              <a:rPr lang="bg-BG" b="1" dirty="0"/>
              <a:t>бр</a:t>
            </a:r>
            <a:r>
              <a:rPr lang="bg-BG" dirty="0"/>
              <a:t>.</a:t>
            </a:r>
          </a:p>
          <a:p>
            <a:r>
              <a:rPr lang="bg-BG" dirty="0"/>
              <a:t>Бр. в процес на рецензиране – </a:t>
            </a:r>
            <a:r>
              <a:rPr lang="bg-BG" b="1" dirty="0"/>
              <a:t>1 бр.</a:t>
            </a:r>
          </a:p>
          <a:p>
            <a:r>
              <a:rPr lang="bg-BG" dirty="0"/>
              <a:t>Бр. приети </a:t>
            </a:r>
            <a:r>
              <a:rPr lang="bg-BG" dirty="0" err="1"/>
              <a:t>абстракти</a:t>
            </a:r>
            <a:r>
              <a:rPr lang="bg-BG" dirty="0"/>
              <a:t> -  </a:t>
            </a:r>
            <a:r>
              <a:rPr lang="bg-BG" b="1" dirty="0"/>
              <a:t>0 бр.</a:t>
            </a:r>
          </a:p>
          <a:p>
            <a:r>
              <a:rPr lang="bg-BG" dirty="0"/>
              <a:t>Бр. в процес на разработка – </a:t>
            </a:r>
            <a:r>
              <a:rPr lang="bg-BG" b="1" dirty="0"/>
              <a:t>1 бр. </a:t>
            </a:r>
          </a:p>
          <a:p>
            <a:r>
              <a:rPr lang="bg-BG" dirty="0"/>
              <a:t>Планиран брой публикации за периода септ.-декември 2025– </a:t>
            </a:r>
            <a:r>
              <a:rPr lang="bg-BG" b="1" dirty="0"/>
              <a:t>2 бр</a:t>
            </a:r>
            <a:r>
              <a:rPr lang="bg-BG" dirty="0"/>
              <a:t>. </a:t>
            </a:r>
            <a:endParaRPr lang="bg-BG" b="1" dirty="0"/>
          </a:p>
          <a:p>
            <a:pPr marL="0" indent="0" algn="just">
              <a:buNone/>
            </a:pPr>
            <a:endParaRPr lang="bg-BG" i="1" dirty="0">
              <a:solidFill>
                <a:srgbClr val="FF0000"/>
              </a:solidFill>
            </a:endParaRPr>
          </a:p>
          <a:p>
            <a:endParaRPr lang="bg-BG" dirty="0"/>
          </a:p>
          <a:p>
            <a:pPr marL="0" indent="0">
              <a:buNone/>
            </a:pPr>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7828192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675886"/>
            <a:ext cx="10515600" cy="4351338"/>
          </a:xfrm>
        </p:spPr>
        <p:txBody>
          <a:bodyPr>
            <a:normAutofit fontScale="92500" lnSpcReduction="10000"/>
          </a:bodyPr>
          <a:lstStyle/>
          <a:p>
            <a:r>
              <a:rPr lang="bg-BG" i="1" dirty="0">
                <a:solidFill>
                  <a:schemeClr val="accent1">
                    <a:lumMod val="75000"/>
                  </a:schemeClr>
                </a:solidFill>
              </a:rPr>
              <a:t>Гл. ас д-р Слави Георгиев</a:t>
            </a:r>
          </a:p>
          <a:p>
            <a:pPr marL="0" indent="0">
              <a:spcBef>
                <a:spcPts val="1800"/>
              </a:spcBef>
              <a:buNone/>
            </a:pPr>
            <a:r>
              <a:rPr lang="bg-BG" dirty="0"/>
              <a:t>– общ брой публикации за периода – </a:t>
            </a:r>
            <a:r>
              <a:rPr lang="bg-BG" b="1" dirty="0"/>
              <a:t>10 бр</a:t>
            </a:r>
            <a:r>
              <a:rPr lang="bg-BG" dirty="0"/>
              <a:t>.</a:t>
            </a:r>
          </a:p>
          <a:p>
            <a:pPr marL="0" indent="0">
              <a:buNone/>
            </a:pPr>
            <a:r>
              <a:rPr lang="bg-BG" dirty="0"/>
              <a:t>–  от тях в съавторство  - </a:t>
            </a:r>
            <a:r>
              <a:rPr lang="bg-BG" b="1" dirty="0"/>
              <a:t>10 бр</a:t>
            </a:r>
            <a:r>
              <a:rPr lang="bg-BG" dirty="0"/>
              <a:t>. =</a:t>
            </a:r>
            <a:r>
              <a:rPr lang="bg-BG" b="1" dirty="0"/>
              <a:t>6.91</a:t>
            </a:r>
            <a:r>
              <a:rPr lang="bg-BG" dirty="0"/>
              <a:t> </a:t>
            </a:r>
            <a:r>
              <a:rPr lang="bg-BG" b="1" dirty="0"/>
              <a:t>бр</a:t>
            </a:r>
            <a:r>
              <a:rPr lang="bg-BG" dirty="0"/>
              <a:t>.</a:t>
            </a:r>
          </a:p>
          <a:p>
            <a:pPr>
              <a:spcBef>
                <a:spcPts val="1800"/>
              </a:spcBef>
            </a:pPr>
            <a:r>
              <a:rPr lang="bg-BG" dirty="0"/>
              <a:t>Бр. публикувани, индексирани във </a:t>
            </a:r>
            <a:r>
              <a:rPr lang="en-US" dirty="0" err="1"/>
              <a:t>WoS</a:t>
            </a:r>
            <a:r>
              <a:rPr lang="bg-BG" dirty="0"/>
              <a:t> публикации – </a:t>
            </a:r>
            <a:r>
              <a:rPr lang="bg-BG" b="1" dirty="0"/>
              <a:t>0 бр.</a:t>
            </a:r>
          </a:p>
          <a:p>
            <a:r>
              <a:rPr lang="bg-BG" dirty="0"/>
              <a:t>Бр. приети за публикуване</a:t>
            </a:r>
            <a:r>
              <a:rPr lang="en-US" dirty="0"/>
              <a:t> </a:t>
            </a:r>
            <a:r>
              <a:rPr lang="bg-BG" dirty="0"/>
              <a:t>след рецензиране –0 </a:t>
            </a:r>
            <a:r>
              <a:rPr lang="bg-BG" b="1" dirty="0"/>
              <a:t>бр</a:t>
            </a:r>
            <a:r>
              <a:rPr lang="bg-BG" dirty="0"/>
              <a:t>.</a:t>
            </a:r>
          </a:p>
          <a:p>
            <a:r>
              <a:rPr lang="bg-BG" dirty="0"/>
              <a:t>Бр. в процес на рецензиране – </a:t>
            </a:r>
            <a:r>
              <a:rPr lang="bg-BG" b="1" dirty="0"/>
              <a:t>1 бр.</a:t>
            </a:r>
          </a:p>
          <a:p>
            <a:r>
              <a:rPr lang="bg-BG" dirty="0"/>
              <a:t>Бр. приети </a:t>
            </a:r>
            <a:r>
              <a:rPr lang="bg-BG" dirty="0" err="1"/>
              <a:t>абстракти</a:t>
            </a:r>
            <a:r>
              <a:rPr lang="bg-BG" dirty="0"/>
              <a:t> – </a:t>
            </a:r>
            <a:r>
              <a:rPr lang="bg-BG" b="1" dirty="0"/>
              <a:t>1</a:t>
            </a:r>
            <a:r>
              <a:rPr lang="bg-BG" dirty="0"/>
              <a:t> </a:t>
            </a:r>
            <a:r>
              <a:rPr lang="bg-BG" b="1" dirty="0"/>
              <a:t>бр.</a:t>
            </a:r>
          </a:p>
          <a:p>
            <a:r>
              <a:rPr lang="bg-BG" dirty="0"/>
              <a:t>Бр. в процес на разработка – </a:t>
            </a:r>
            <a:r>
              <a:rPr lang="bg-BG" b="1" dirty="0"/>
              <a:t>1/0.5 бр. </a:t>
            </a:r>
          </a:p>
          <a:p>
            <a:r>
              <a:rPr lang="bg-BG" dirty="0"/>
              <a:t>Планиран брой публикации за периода септ.-декември  2025– </a:t>
            </a:r>
            <a:r>
              <a:rPr lang="bg-BG" b="1" dirty="0"/>
              <a:t>2 бр</a:t>
            </a:r>
            <a:r>
              <a:rPr lang="bg-BG" dirty="0"/>
              <a:t>. </a:t>
            </a:r>
            <a:endParaRPr lang="bg-BG" b="1" dirty="0"/>
          </a:p>
          <a:p>
            <a:pPr marL="0" indent="0" algn="just">
              <a:buNone/>
            </a:pPr>
            <a:endParaRPr lang="bg-BG" i="1" dirty="0">
              <a:solidFill>
                <a:srgbClr val="FF0000"/>
              </a:solidFill>
            </a:endParaRPr>
          </a:p>
          <a:p>
            <a:endParaRPr lang="bg-BG" dirty="0"/>
          </a:p>
          <a:p>
            <a:pPr marL="0" indent="0">
              <a:buNone/>
            </a:pPr>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28291427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КРАТКО ПРЕДСТАВЯНЕ НА ЦЕЛИТЕ НА ИЗСЛЕДОВАТЕЛСКАТА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p:txBody>
          <a:bodyPr>
            <a:normAutofit fontScale="25000" lnSpcReduction="20000"/>
          </a:bodyPr>
          <a:lstStyle/>
          <a:p>
            <a:pPr marL="342900" lvl="0" indent="-342900" algn="just">
              <a:lnSpc>
                <a:spcPct val="107000"/>
              </a:lnSpc>
              <a:spcAft>
                <a:spcPts val="0"/>
              </a:spcAft>
              <a:buFont typeface="Symbol" panose="05050102010706020507" pitchFamily="18" charset="2"/>
              <a:buChar char=""/>
            </a:pPr>
            <a:r>
              <a:rPr lang="bg-BG" sz="6400" dirty="0">
                <a:latin typeface="Calibri" panose="020F0502020204030204" pitchFamily="34" charset="0"/>
                <a:ea typeface="Calibri" panose="020F0502020204030204" pitchFamily="34" charset="0"/>
                <a:cs typeface="Calibri" panose="020F0502020204030204" pitchFamily="34" charset="0"/>
              </a:rPr>
              <a:t>Научни изследвания за разработване на иновативни или адаптиране на нови бизнес модели базирани на използване на нови и/или бързо навлизащи технологии за оптимизация на управленски процеси на избрани пилотни индустриални и </a:t>
            </a:r>
            <a:r>
              <a:rPr lang="bg-BG" sz="6400" dirty="0" err="1">
                <a:latin typeface="Calibri" panose="020F0502020204030204" pitchFamily="34" charset="0"/>
                <a:ea typeface="Calibri" panose="020F0502020204030204" pitchFamily="34" charset="0"/>
                <a:cs typeface="Calibri" panose="020F0502020204030204" pitchFamily="34" charset="0"/>
              </a:rPr>
              <a:t>Utility</a:t>
            </a:r>
            <a:r>
              <a:rPr lang="bg-BG" sz="6400" dirty="0">
                <a:latin typeface="Calibri" panose="020F0502020204030204" pitchFamily="34" charset="0"/>
                <a:ea typeface="Calibri" panose="020F0502020204030204" pitchFamily="34" charset="0"/>
                <a:cs typeface="Calibri" panose="020F0502020204030204" pitchFamily="34" charset="0"/>
              </a:rPr>
              <a:t> субекти;</a:t>
            </a:r>
            <a:endParaRPr lang="en-US" sz="6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bg-BG" sz="6400" dirty="0">
                <a:latin typeface="Calibri" panose="020F0502020204030204" pitchFamily="34" charset="0"/>
                <a:ea typeface="Calibri" panose="020F0502020204030204" pitchFamily="34" charset="0"/>
                <a:cs typeface="Calibri" panose="020F0502020204030204" pitchFamily="34" charset="0"/>
              </a:rPr>
              <a:t>Разработване на трансформационни концептуални модели и методики за управление на промяната и риска при традиционни процеси и функции в бизнес и публичния сектор за въвеждане на социални иновации;</a:t>
            </a:r>
            <a:endParaRPr lang="en-US" sz="6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bg-BG" sz="6400" dirty="0">
                <a:latin typeface="Calibri" panose="020F0502020204030204" pitchFamily="34" charset="0"/>
                <a:ea typeface="Calibri" panose="020F0502020204030204" pitchFamily="34" charset="0"/>
                <a:cs typeface="Calibri" panose="020F0502020204030204" pitchFamily="34" charset="0"/>
              </a:rPr>
              <a:t>Провеждане на научни изследвания за разработване, тестване и верификация в </a:t>
            </a:r>
            <a:r>
              <a:rPr lang="bg-BG" sz="6400" dirty="0" err="1">
                <a:latin typeface="Calibri" panose="020F0502020204030204" pitchFamily="34" charset="0"/>
                <a:ea typeface="Calibri" panose="020F0502020204030204" pitchFamily="34" charset="0"/>
                <a:cs typeface="Calibri" panose="020F0502020204030204" pitchFamily="34" charset="0"/>
              </a:rPr>
              <a:t>симулационна</a:t>
            </a:r>
            <a:r>
              <a:rPr lang="bg-BG" sz="6400" dirty="0">
                <a:latin typeface="Calibri" panose="020F0502020204030204" pitchFamily="34" charset="0"/>
                <a:ea typeface="Calibri" panose="020F0502020204030204" pitchFamily="34" charset="0"/>
                <a:cs typeface="Calibri" panose="020F0502020204030204" pitchFamily="34" charset="0"/>
              </a:rPr>
              <a:t> среда на нови концептуални модели, включително такива, базирани на </a:t>
            </a:r>
            <a:r>
              <a:rPr lang="bg-BG" sz="6400" dirty="0" err="1">
                <a:latin typeface="Calibri" panose="020F0502020204030204" pitchFamily="34" charset="0"/>
                <a:ea typeface="Calibri" panose="020F0502020204030204" pitchFamily="34" charset="0"/>
                <a:cs typeface="Calibri" panose="020F0502020204030204" pitchFamily="34" charset="0"/>
              </a:rPr>
              <a:t>междусекторен</a:t>
            </a:r>
            <a:r>
              <a:rPr lang="bg-BG" sz="6400" dirty="0">
                <a:latin typeface="Calibri" panose="020F0502020204030204" pitchFamily="34" charset="0"/>
                <a:ea typeface="Calibri" panose="020F0502020204030204" pitchFamily="34" charset="0"/>
                <a:cs typeface="Calibri" panose="020F0502020204030204" pitchFamily="34" charset="0"/>
              </a:rPr>
              <a:t> трансфер на знания и технологии, за предоставяне на социална подкрепа с фокус върху индивидуални потребности на конкретна целева група;</a:t>
            </a:r>
            <a:endParaRPr lang="en-US" sz="6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bg-BG" sz="6400" dirty="0">
                <a:latin typeface="Calibri" panose="020F0502020204030204" pitchFamily="34" charset="0"/>
                <a:ea typeface="Calibri" panose="020F0502020204030204" pitchFamily="34" charset="0"/>
                <a:cs typeface="Calibri" panose="020F0502020204030204" pitchFamily="34" charset="0"/>
              </a:rPr>
              <a:t>Разработване на нови </a:t>
            </a:r>
            <a:r>
              <a:rPr lang="bg-BG" sz="6400" dirty="0" err="1">
                <a:latin typeface="Calibri" panose="020F0502020204030204" pitchFamily="34" charset="0"/>
                <a:ea typeface="Calibri" panose="020F0502020204030204" pitchFamily="34" charset="0"/>
                <a:cs typeface="Calibri" panose="020F0502020204030204" pitchFamily="34" charset="0"/>
              </a:rPr>
              <a:t>асистивни</a:t>
            </a:r>
            <a:r>
              <a:rPr lang="bg-BG" sz="6400" dirty="0">
                <a:latin typeface="Calibri" panose="020F0502020204030204" pitchFamily="34" charset="0"/>
                <a:ea typeface="Calibri" panose="020F0502020204030204" pitchFamily="34" charset="0"/>
                <a:cs typeface="Calibri" panose="020F0502020204030204" pitchFamily="34" charset="0"/>
              </a:rPr>
              <a:t> модели за вземане на решения с висока степен на социална значимост в кризисни контексти и изследване на ефективността и съвместимостта им (вкл. и разработване на нови методики за тяхното прилагане) за добро управление на публични политики в избрани пилотни обекти на местно и регионално ниво, както и изследване на организационния потенциал за хибридизация и дигитална трансформация на традиционни структури за генериране на иновативни управленски модели и методи.</a:t>
            </a:r>
            <a:endParaRPr lang="en-US" sz="6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bg-BG" sz="6400" dirty="0">
                <a:latin typeface="Calibri" panose="020F0502020204030204" pitchFamily="34" charset="0"/>
                <a:ea typeface="Calibri" panose="020F0502020204030204" pitchFamily="34" charset="0"/>
                <a:cs typeface="Calibri" panose="020F0502020204030204" pitchFamily="34" charset="0"/>
              </a:rPr>
              <a:t>Трансфер на ноу-хау и знания, генерирани от научните изследвания и разработки за подобрено изграждане на бизнес и социални иновативни модели сред ангажираните институции и организации на различни нива.</a:t>
            </a:r>
            <a:endParaRPr lang="en-US" sz="6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bg-BG" sz="6400" dirty="0">
                <a:latin typeface="Calibri" panose="020F0502020204030204" pitchFamily="34" charset="0"/>
                <a:ea typeface="Calibri" panose="020F0502020204030204" pitchFamily="34" charset="0"/>
                <a:cs typeface="Calibri" panose="020F0502020204030204" pitchFamily="34" charset="0"/>
              </a:rPr>
              <a:t>Повишаване обема и качеството на научната продукция на изследователската група и развитие на нейния капацитет чрез специализирани обучения, обмен на опит, трансфер на знание, развитие на млади учени.</a:t>
            </a:r>
            <a:endParaRPr lang="en-US" sz="6400" dirty="0">
              <a:latin typeface="Calibri" panose="020F0502020204030204" pitchFamily="34" charset="0"/>
              <a:ea typeface="Calibri" panose="020F0502020204030204" pitchFamily="34" charset="0"/>
              <a:cs typeface="Times New Roman" panose="02020603050405020304" pitchFamily="18" charset="0"/>
            </a:endParaRPr>
          </a:p>
          <a:p>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13053585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675886"/>
            <a:ext cx="10515600" cy="4351338"/>
          </a:xfrm>
        </p:spPr>
        <p:txBody>
          <a:bodyPr>
            <a:normAutofit fontScale="92500" lnSpcReduction="10000"/>
          </a:bodyPr>
          <a:lstStyle/>
          <a:p>
            <a:r>
              <a:rPr lang="bg-BG" i="1" dirty="0">
                <a:solidFill>
                  <a:schemeClr val="accent1">
                    <a:lumMod val="75000"/>
                  </a:schemeClr>
                </a:solidFill>
              </a:rPr>
              <a:t>Доц.  д-р Иван Георгиев</a:t>
            </a:r>
          </a:p>
          <a:p>
            <a:pPr marL="0" indent="0">
              <a:spcBef>
                <a:spcPts val="1800"/>
              </a:spcBef>
              <a:buNone/>
            </a:pPr>
            <a:r>
              <a:rPr lang="bg-BG" dirty="0"/>
              <a:t>– общ брой публикации за периода – </a:t>
            </a:r>
            <a:r>
              <a:rPr lang="en-US" dirty="0"/>
              <a:t>3</a:t>
            </a:r>
            <a:r>
              <a:rPr lang="bg-BG" b="1" dirty="0"/>
              <a:t> бр</a:t>
            </a:r>
            <a:r>
              <a:rPr lang="bg-BG" dirty="0"/>
              <a:t>.</a:t>
            </a:r>
          </a:p>
          <a:p>
            <a:pPr marL="0" indent="0">
              <a:buNone/>
            </a:pPr>
            <a:r>
              <a:rPr lang="bg-BG" dirty="0"/>
              <a:t>–  от тях в съавторство  - </a:t>
            </a:r>
            <a:r>
              <a:rPr lang="bg-BG" b="1" dirty="0"/>
              <a:t>4 бр</a:t>
            </a:r>
            <a:r>
              <a:rPr lang="bg-BG" dirty="0"/>
              <a:t>.</a:t>
            </a:r>
            <a:r>
              <a:rPr lang="en-US" dirty="0"/>
              <a:t>=</a:t>
            </a:r>
            <a:r>
              <a:rPr lang="bg-BG" dirty="0"/>
              <a:t> </a:t>
            </a:r>
            <a:r>
              <a:rPr lang="bg-BG" b="1" dirty="0"/>
              <a:t>1</a:t>
            </a:r>
            <a:r>
              <a:rPr lang="en-US" b="1" dirty="0"/>
              <a:t>.</a:t>
            </a:r>
            <a:r>
              <a:rPr lang="bg-BG" b="1" dirty="0"/>
              <a:t>4</a:t>
            </a:r>
            <a:r>
              <a:rPr lang="en-US" b="1" dirty="0"/>
              <a:t>1 </a:t>
            </a:r>
            <a:r>
              <a:rPr lang="bg-BG" b="1" dirty="0" err="1"/>
              <a:t>бр</a:t>
            </a:r>
            <a:endParaRPr lang="bg-BG" b="1" dirty="0"/>
          </a:p>
          <a:p>
            <a:pPr>
              <a:spcBef>
                <a:spcPts val="1800"/>
              </a:spcBef>
            </a:pPr>
            <a:r>
              <a:rPr lang="bg-BG" dirty="0"/>
              <a:t>Бр. публикувани и индексирани във </a:t>
            </a:r>
            <a:r>
              <a:rPr lang="en-US" dirty="0" err="1"/>
              <a:t>WoS</a:t>
            </a:r>
            <a:r>
              <a:rPr lang="bg-BG" dirty="0"/>
              <a:t> публикации – </a:t>
            </a:r>
            <a:r>
              <a:rPr lang="bg-BG" b="1" dirty="0"/>
              <a:t>0 бр.</a:t>
            </a:r>
          </a:p>
          <a:p>
            <a:r>
              <a:rPr lang="bg-BG" dirty="0"/>
              <a:t>Бр. приети за публикуване</a:t>
            </a:r>
            <a:r>
              <a:rPr lang="en-US" dirty="0"/>
              <a:t> </a:t>
            </a:r>
            <a:r>
              <a:rPr lang="bg-BG" dirty="0"/>
              <a:t>след рецензиране –0 </a:t>
            </a:r>
            <a:r>
              <a:rPr lang="bg-BG" b="1" dirty="0"/>
              <a:t>бр.</a:t>
            </a:r>
            <a:endParaRPr lang="bg-BG" dirty="0"/>
          </a:p>
          <a:p>
            <a:r>
              <a:rPr lang="bg-BG" dirty="0"/>
              <a:t>Бр. в процес на рецензиране – </a:t>
            </a:r>
            <a:r>
              <a:rPr lang="bg-BG" b="1" dirty="0"/>
              <a:t>0 бр.</a:t>
            </a:r>
          </a:p>
          <a:p>
            <a:r>
              <a:rPr lang="bg-BG" dirty="0"/>
              <a:t>Бр. приети </a:t>
            </a:r>
            <a:r>
              <a:rPr lang="bg-BG" dirty="0" err="1"/>
              <a:t>абстракти</a:t>
            </a:r>
            <a:r>
              <a:rPr lang="bg-BG" dirty="0"/>
              <a:t> – </a:t>
            </a:r>
            <a:r>
              <a:rPr lang="bg-BG" b="1" dirty="0"/>
              <a:t>2</a:t>
            </a:r>
            <a:r>
              <a:rPr lang="bg-BG" dirty="0"/>
              <a:t> </a:t>
            </a:r>
            <a:r>
              <a:rPr lang="bg-BG" b="1" dirty="0"/>
              <a:t>бр.</a:t>
            </a:r>
          </a:p>
          <a:p>
            <a:r>
              <a:rPr lang="bg-BG" dirty="0"/>
              <a:t>Бр. в процес на разработка – </a:t>
            </a:r>
            <a:r>
              <a:rPr lang="bg-BG" b="1" dirty="0"/>
              <a:t>1/0.5 бр. </a:t>
            </a:r>
          </a:p>
          <a:p>
            <a:r>
              <a:rPr lang="bg-BG" dirty="0"/>
              <a:t>Планиран брой публикации за периода септ.-декември 2025– </a:t>
            </a:r>
            <a:r>
              <a:rPr lang="bg-BG" b="1" dirty="0"/>
              <a:t>2 бр</a:t>
            </a:r>
            <a:r>
              <a:rPr lang="bg-BG" dirty="0"/>
              <a:t>. </a:t>
            </a:r>
            <a:endParaRPr lang="bg-BG" b="1" dirty="0"/>
          </a:p>
          <a:p>
            <a:pPr marL="0" indent="0" algn="just">
              <a:buNone/>
            </a:pPr>
            <a:endParaRPr lang="bg-BG" i="1" dirty="0">
              <a:solidFill>
                <a:srgbClr val="FF0000"/>
              </a:solidFill>
            </a:endParaRPr>
          </a:p>
          <a:p>
            <a:endParaRPr lang="bg-BG" dirty="0"/>
          </a:p>
          <a:p>
            <a:pPr marL="0" indent="0">
              <a:buNone/>
            </a:pPr>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25233594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675886"/>
            <a:ext cx="10515600" cy="4351338"/>
          </a:xfrm>
        </p:spPr>
        <p:txBody>
          <a:bodyPr>
            <a:normAutofit fontScale="92500" lnSpcReduction="10000"/>
          </a:bodyPr>
          <a:lstStyle/>
          <a:p>
            <a:r>
              <a:rPr lang="bg-BG" i="1" dirty="0">
                <a:solidFill>
                  <a:schemeClr val="accent1">
                    <a:lumMod val="75000"/>
                  </a:schemeClr>
                </a:solidFill>
              </a:rPr>
              <a:t>  д-р Бюлент </a:t>
            </a:r>
            <a:r>
              <a:rPr lang="bg-BG" i="1" dirty="0" err="1">
                <a:solidFill>
                  <a:schemeClr val="accent1">
                    <a:lumMod val="75000"/>
                  </a:schemeClr>
                </a:solidFill>
              </a:rPr>
              <a:t>Идиризов</a:t>
            </a:r>
            <a:endParaRPr lang="bg-BG" i="1" dirty="0">
              <a:solidFill>
                <a:schemeClr val="accent1">
                  <a:lumMod val="75000"/>
                </a:schemeClr>
              </a:solidFill>
            </a:endParaRPr>
          </a:p>
          <a:p>
            <a:pPr marL="0" indent="0">
              <a:spcBef>
                <a:spcPts val="1800"/>
              </a:spcBef>
              <a:buNone/>
            </a:pPr>
            <a:r>
              <a:rPr lang="bg-BG" dirty="0"/>
              <a:t>– общ брой публикации за периода – 4</a:t>
            </a:r>
            <a:r>
              <a:rPr lang="bg-BG" b="1" dirty="0"/>
              <a:t> бр</a:t>
            </a:r>
            <a:r>
              <a:rPr lang="bg-BG" dirty="0"/>
              <a:t>.</a:t>
            </a:r>
          </a:p>
          <a:p>
            <a:pPr marL="0" indent="0">
              <a:buNone/>
            </a:pPr>
            <a:r>
              <a:rPr lang="bg-BG" dirty="0"/>
              <a:t>–  от тях в съавторство  - </a:t>
            </a:r>
            <a:r>
              <a:rPr lang="bg-BG" b="1" dirty="0"/>
              <a:t>4 бр</a:t>
            </a:r>
            <a:r>
              <a:rPr lang="bg-BG" dirty="0"/>
              <a:t>.= </a:t>
            </a:r>
            <a:r>
              <a:rPr lang="bg-BG" b="1" dirty="0"/>
              <a:t>1.41 бр</a:t>
            </a:r>
            <a:r>
              <a:rPr lang="bg-BG" dirty="0"/>
              <a:t>.</a:t>
            </a:r>
          </a:p>
          <a:p>
            <a:pPr>
              <a:spcBef>
                <a:spcPts val="1800"/>
              </a:spcBef>
            </a:pPr>
            <a:r>
              <a:rPr lang="bg-BG" dirty="0"/>
              <a:t>Бр. публикувани и индексирани във </a:t>
            </a:r>
            <a:r>
              <a:rPr lang="en-US" dirty="0" err="1"/>
              <a:t>WoS</a:t>
            </a:r>
            <a:r>
              <a:rPr lang="bg-BG" dirty="0"/>
              <a:t> публикации – </a:t>
            </a:r>
            <a:r>
              <a:rPr lang="bg-BG" b="1" dirty="0"/>
              <a:t>0 бр.</a:t>
            </a:r>
          </a:p>
          <a:p>
            <a:r>
              <a:rPr lang="bg-BG" dirty="0"/>
              <a:t>Бр. приети за публикуване</a:t>
            </a:r>
            <a:r>
              <a:rPr lang="en-US" dirty="0"/>
              <a:t> </a:t>
            </a:r>
            <a:r>
              <a:rPr lang="bg-BG" dirty="0"/>
              <a:t>след рецензиране – </a:t>
            </a:r>
            <a:r>
              <a:rPr lang="bg-BG" b="1" dirty="0"/>
              <a:t>4/1.41 бр</a:t>
            </a:r>
            <a:r>
              <a:rPr lang="bg-BG" dirty="0"/>
              <a:t>.</a:t>
            </a:r>
          </a:p>
          <a:p>
            <a:r>
              <a:rPr lang="bg-BG" dirty="0"/>
              <a:t>Бр. в процес на рецензиране – </a:t>
            </a:r>
            <a:r>
              <a:rPr lang="bg-BG" b="1" dirty="0"/>
              <a:t>0 бр.</a:t>
            </a:r>
          </a:p>
          <a:p>
            <a:r>
              <a:rPr lang="bg-BG" dirty="0"/>
              <a:t>Бр. приети </a:t>
            </a:r>
            <a:r>
              <a:rPr lang="bg-BG" dirty="0" err="1"/>
              <a:t>абстракти</a:t>
            </a:r>
            <a:r>
              <a:rPr lang="bg-BG" dirty="0"/>
              <a:t> -  </a:t>
            </a:r>
            <a:r>
              <a:rPr lang="bg-BG" b="1" dirty="0"/>
              <a:t>0 бр.</a:t>
            </a:r>
          </a:p>
          <a:p>
            <a:r>
              <a:rPr lang="bg-BG" dirty="0"/>
              <a:t>Бр. в процес на разработка – </a:t>
            </a:r>
            <a:r>
              <a:rPr lang="bg-BG" b="1" dirty="0"/>
              <a:t>1/0.5 бр. </a:t>
            </a:r>
          </a:p>
          <a:p>
            <a:r>
              <a:rPr lang="bg-BG" dirty="0"/>
              <a:t>Планиран брой публикации за периода септ.-декември 2025– </a:t>
            </a:r>
            <a:r>
              <a:rPr lang="bg-BG" b="1" dirty="0"/>
              <a:t>1 бр</a:t>
            </a:r>
            <a:r>
              <a:rPr lang="bg-BG" dirty="0"/>
              <a:t>. </a:t>
            </a:r>
            <a:endParaRPr lang="bg-BG" b="1" dirty="0"/>
          </a:p>
          <a:p>
            <a:pPr marL="0" indent="0" algn="just">
              <a:buNone/>
            </a:pPr>
            <a:endParaRPr lang="bg-BG" i="1" dirty="0">
              <a:solidFill>
                <a:srgbClr val="FF0000"/>
              </a:solidFill>
            </a:endParaRPr>
          </a:p>
          <a:p>
            <a:endParaRPr lang="bg-BG" dirty="0"/>
          </a:p>
          <a:p>
            <a:pPr marL="0" indent="0">
              <a:buNone/>
            </a:pPr>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77130905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675886"/>
            <a:ext cx="10515600" cy="4351338"/>
          </a:xfrm>
        </p:spPr>
        <p:txBody>
          <a:bodyPr>
            <a:normAutofit fontScale="92500" lnSpcReduction="10000"/>
          </a:bodyPr>
          <a:lstStyle/>
          <a:p>
            <a:r>
              <a:rPr lang="bg-BG" i="1" dirty="0">
                <a:solidFill>
                  <a:schemeClr val="accent1">
                    <a:lumMod val="75000"/>
                  </a:schemeClr>
                </a:solidFill>
              </a:rPr>
              <a:t>  </a:t>
            </a:r>
            <a:r>
              <a:rPr lang="bg-BG" i="1" dirty="0" err="1">
                <a:solidFill>
                  <a:schemeClr val="accent1">
                    <a:lumMod val="75000"/>
                  </a:schemeClr>
                </a:solidFill>
              </a:rPr>
              <a:t>проф</a:t>
            </a:r>
            <a:r>
              <a:rPr lang="bg-BG" i="1" dirty="0">
                <a:solidFill>
                  <a:schemeClr val="accent1">
                    <a:lumMod val="75000"/>
                  </a:schemeClr>
                </a:solidFill>
              </a:rPr>
              <a:t> дн Стефка Фиданова</a:t>
            </a:r>
          </a:p>
          <a:p>
            <a:pPr marL="0" indent="0">
              <a:spcBef>
                <a:spcPts val="1800"/>
              </a:spcBef>
              <a:buNone/>
            </a:pPr>
            <a:r>
              <a:rPr lang="bg-BG" dirty="0"/>
              <a:t>– общ брой публикации за периода – 0</a:t>
            </a:r>
            <a:r>
              <a:rPr lang="bg-BG" b="1" dirty="0"/>
              <a:t> бр</a:t>
            </a:r>
            <a:r>
              <a:rPr lang="bg-BG" dirty="0"/>
              <a:t>.</a:t>
            </a:r>
          </a:p>
          <a:p>
            <a:pPr marL="0" indent="0">
              <a:buNone/>
            </a:pPr>
            <a:r>
              <a:rPr lang="bg-BG" dirty="0"/>
              <a:t>–  от тях в съавторство  - 0 </a:t>
            </a:r>
            <a:r>
              <a:rPr lang="bg-BG" b="1" dirty="0"/>
              <a:t>бр</a:t>
            </a:r>
            <a:r>
              <a:rPr lang="bg-BG" dirty="0"/>
              <a:t>.</a:t>
            </a:r>
          </a:p>
          <a:p>
            <a:pPr>
              <a:spcBef>
                <a:spcPts val="1800"/>
              </a:spcBef>
            </a:pPr>
            <a:r>
              <a:rPr lang="bg-BG" dirty="0"/>
              <a:t>Бр. публикувани и индексирани във </a:t>
            </a:r>
            <a:r>
              <a:rPr lang="en-US" dirty="0" err="1"/>
              <a:t>WoS</a:t>
            </a:r>
            <a:r>
              <a:rPr lang="bg-BG" dirty="0"/>
              <a:t> публикации – </a:t>
            </a:r>
            <a:r>
              <a:rPr lang="bg-BG" b="1" dirty="0"/>
              <a:t>0 бр.</a:t>
            </a:r>
          </a:p>
          <a:p>
            <a:r>
              <a:rPr lang="bg-BG" dirty="0"/>
              <a:t>Бр. приети за публикуване</a:t>
            </a:r>
            <a:r>
              <a:rPr lang="en-US" dirty="0"/>
              <a:t> </a:t>
            </a:r>
            <a:r>
              <a:rPr lang="bg-BG" dirty="0"/>
              <a:t>след рецензиране – </a:t>
            </a:r>
            <a:r>
              <a:rPr lang="bg-BG" b="1" dirty="0"/>
              <a:t>1 бр</a:t>
            </a:r>
            <a:r>
              <a:rPr lang="bg-BG" dirty="0"/>
              <a:t>.</a:t>
            </a:r>
          </a:p>
          <a:p>
            <a:r>
              <a:rPr lang="bg-BG" dirty="0"/>
              <a:t>Бр. в процес на рецензиране – </a:t>
            </a:r>
            <a:r>
              <a:rPr lang="bg-BG" b="1" dirty="0"/>
              <a:t>0 бр.</a:t>
            </a:r>
          </a:p>
          <a:p>
            <a:r>
              <a:rPr lang="bg-BG" dirty="0"/>
              <a:t>Бр. приети </a:t>
            </a:r>
            <a:r>
              <a:rPr lang="bg-BG" dirty="0" err="1"/>
              <a:t>абстракти</a:t>
            </a:r>
            <a:r>
              <a:rPr lang="bg-BG" dirty="0"/>
              <a:t> -  </a:t>
            </a:r>
            <a:r>
              <a:rPr lang="bg-BG" b="1" dirty="0"/>
              <a:t>0 бр.</a:t>
            </a:r>
          </a:p>
          <a:p>
            <a:r>
              <a:rPr lang="bg-BG" dirty="0"/>
              <a:t>Бр. в процес на разработка – </a:t>
            </a:r>
            <a:r>
              <a:rPr lang="bg-BG" b="1" dirty="0"/>
              <a:t>1 бр. </a:t>
            </a:r>
          </a:p>
          <a:p>
            <a:r>
              <a:rPr lang="bg-BG" dirty="0"/>
              <a:t>Планиран брой публикации за периода септ.-декември 2025– </a:t>
            </a:r>
            <a:r>
              <a:rPr lang="bg-BG" b="1" dirty="0"/>
              <a:t>1 бр</a:t>
            </a:r>
            <a:r>
              <a:rPr lang="bg-BG" dirty="0"/>
              <a:t>. </a:t>
            </a:r>
            <a:endParaRPr lang="bg-BG" b="1" dirty="0"/>
          </a:p>
          <a:p>
            <a:pPr marL="0" indent="0" algn="just">
              <a:buNone/>
            </a:pPr>
            <a:endParaRPr lang="bg-BG" i="1" dirty="0">
              <a:solidFill>
                <a:srgbClr val="FF0000"/>
              </a:solidFill>
            </a:endParaRPr>
          </a:p>
          <a:p>
            <a:endParaRPr lang="bg-BG" dirty="0"/>
          </a:p>
          <a:p>
            <a:pPr marL="0" indent="0">
              <a:buNone/>
            </a:pPr>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5451069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675886"/>
            <a:ext cx="10515600" cy="4351338"/>
          </a:xfrm>
        </p:spPr>
        <p:txBody>
          <a:bodyPr>
            <a:normAutofit fontScale="85000" lnSpcReduction="10000"/>
          </a:bodyPr>
          <a:lstStyle/>
          <a:p>
            <a:r>
              <a:rPr lang="bg-BG" i="1" dirty="0">
                <a:solidFill>
                  <a:schemeClr val="accent6">
                    <a:lumMod val="75000"/>
                  </a:schemeClr>
                </a:solidFill>
              </a:rPr>
              <a:t>Доц. д-р Свилен Кунев</a:t>
            </a:r>
          </a:p>
          <a:p>
            <a:pPr marL="0" indent="0">
              <a:spcBef>
                <a:spcPts val="1800"/>
              </a:spcBef>
              <a:buNone/>
            </a:pPr>
            <a:r>
              <a:rPr lang="bg-BG" dirty="0"/>
              <a:t>– общ брой публикации за периода – </a:t>
            </a:r>
            <a:r>
              <a:rPr lang="bg-BG" b="1" dirty="0"/>
              <a:t>6 бр</a:t>
            </a:r>
            <a:r>
              <a:rPr lang="bg-BG" dirty="0"/>
              <a:t>.</a:t>
            </a:r>
          </a:p>
          <a:p>
            <a:pPr marL="0" indent="0">
              <a:buNone/>
            </a:pPr>
            <a:r>
              <a:rPr lang="bg-BG" dirty="0"/>
              <a:t>–  от тях в съавторство  (с Д. Антонова, С. Рускова, Е. Братоева, Н. </a:t>
            </a:r>
            <a:r>
              <a:rPr lang="bg-BG" dirty="0" smtClean="0"/>
              <a:t>Венелинова, И. Костадинова, А. Тодорова) </a:t>
            </a:r>
            <a:r>
              <a:rPr lang="bg-BG" dirty="0"/>
              <a:t>- </a:t>
            </a:r>
            <a:r>
              <a:rPr lang="bg-BG" b="1" dirty="0"/>
              <a:t>6 бр</a:t>
            </a:r>
            <a:r>
              <a:rPr lang="bg-BG" dirty="0"/>
              <a:t>. = </a:t>
            </a:r>
            <a:r>
              <a:rPr lang="bg-BG" b="1" dirty="0"/>
              <a:t>2,24</a:t>
            </a:r>
            <a:r>
              <a:rPr lang="bg-BG" dirty="0"/>
              <a:t> бр.</a:t>
            </a:r>
          </a:p>
          <a:p>
            <a:pPr>
              <a:spcBef>
                <a:spcPts val="1800"/>
              </a:spcBef>
            </a:pPr>
            <a:r>
              <a:rPr lang="bg-BG" dirty="0"/>
              <a:t>Бр. публикувани и вече индексирани във </a:t>
            </a:r>
            <a:r>
              <a:rPr lang="en-US" dirty="0" err="1"/>
              <a:t>WoS</a:t>
            </a:r>
            <a:r>
              <a:rPr lang="bg-BG" dirty="0"/>
              <a:t> публикации – </a:t>
            </a:r>
            <a:r>
              <a:rPr lang="bg-BG" b="1" dirty="0" smtClean="0"/>
              <a:t>4 </a:t>
            </a:r>
            <a:r>
              <a:rPr lang="bg-BG" b="1" dirty="0"/>
              <a:t>бр</a:t>
            </a:r>
            <a:r>
              <a:rPr lang="bg-BG" b="1" dirty="0" smtClean="0"/>
              <a:t>./1,32</a:t>
            </a:r>
            <a:endParaRPr lang="bg-BG" b="1" dirty="0"/>
          </a:p>
          <a:p>
            <a:r>
              <a:rPr lang="bg-BG" dirty="0"/>
              <a:t>Бр. приети за публикуване</a:t>
            </a:r>
            <a:r>
              <a:rPr lang="en-US" dirty="0"/>
              <a:t> </a:t>
            </a:r>
            <a:r>
              <a:rPr lang="bg-BG" dirty="0"/>
              <a:t>след рецензиране –  </a:t>
            </a:r>
            <a:r>
              <a:rPr lang="bg-BG" b="1" dirty="0" smtClean="0"/>
              <a:t>0 </a:t>
            </a:r>
            <a:r>
              <a:rPr lang="bg-BG" b="1" dirty="0"/>
              <a:t>бр</a:t>
            </a:r>
            <a:r>
              <a:rPr lang="bg-BG" b="1" dirty="0" smtClean="0"/>
              <a:t>.</a:t>
            </a:r>
            <a:endParaRPr lang="bg-BG" b="1" dirty="0"/>
          </a:p>
          <a:p>
            <a:r>
              <a:rPr lang="bg-BG" dirty="0"/>
              <a:t>Бр. в процес на рецензиране – </a:t>
            </a:r>
            <a:r>
              <a:rPr lang="bg-BG" b="1" dirty="0"/>
              <a:t>1/0,5 бр.</a:t>
            </a:r>
          </a:p>
          <a:p>
            <a:r>
              <a:rPr lang="bg-BG" dirty="0"/>
              <a:t>Бр. приети </a:t>
            </a:r>
            <a:r>
              <a:rPr lang="bg-BG" dirty="0" err="1"/>
              <a:t>абстракти</a:t>
            </a:r>
            <a:r>
              <a:rPr lang="bg-BG" dirty="0"/>
              <a:t> -  </a:t>
            </a:r>
            <a:r>
              <a:rPr lang="bg-BG" b="1" dirty="0"/>
              <a:t>0 бр.</a:t>
            </a:r>
          </a:p>
          <a:p>
            <a:r>
              <a:rPr lang="bg-BG" dirty="0"/>
              <a:t>Бр. в процес на разработка – </a:t>
            </a:r>
            <a:r>
              <a:rPr lang="bg-BG" b="1" dirty="0" smtClean="0"/>
              <a:t>1/0,33 </a:t>
            </a:r>
            <a:r>
              <a:rPr lang="bg-BG" b="1" dirty="0"/>
              <a:t>бр. </a:t>
            </a:r>
          </a:p>
          <a:p>
            <a:r>
              <a:rPr lang="bg-BG" dirty="0"/>
              <a:t>Планиран брой публикации за периода юли – </a:t>
            </a:r>
            <a:r>
              <a:rPr lang="bg-BG" dirty="0" smtClean="0"/>
              <a:t>септември 2025 </a:t>
            </a:r>
            <a:r>
              <a:rPr lang="bg-BG" dirty="0"/>
              <a:t>– </a:t>
            </a:r>
            <a:r>
              <a:rPr lang="bg-BG" b="1" dirty="0"/>
              <a:t>1/0,33 бр.</a:t>
            </a:r>
          </a:p>
          <a:p>
            <a:pPr marL="0" indent="0" algn="just">
              <a:buNone/>
            </a:pPr>
            <a:endParaRPr lang="bg-BG" i="1" dirty="0">
              <a:solidFill>
                <a:srgbClr val="FF0000"/>
              </a:solidFill>
            </a:endParaRPr>
          </a:p>
          <a:p>
            <a:endParaRPr lang="bg-BG" dirty="0"/>
          </a:p>
          <a:p>
            <a:pPr marL="0" indent="0">
              <a:buNone/>
            </a:pPr>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48293714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99398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528549"/>
            <a:ext cx="11061032" cy="4667535"/>
          </a:xfrm>
        </p:spPr>
        <p:txBody>
          <a:bodyPr>
            <a:normAutofit fontScale="92500" lnSpcReduction="10000"/>
          </a:bodyPr>
          <a:lstStyle/>
          <a:p>
            <a:r>
              <a:rPr lang="bg-BG" i="1" dirty="0">
                <a:solidFill>
                  <a:schemeClr val="accent6">
                    <a:lumMod val="75000"/>
                  </a:schemeClr>
                </a:solidFill>
              </a:rPr>
              <a:t>Проф.  дн Диана Антонова</a:t>
            </a:r>
          </a:p>
          <a:p>
            <a:pPr marL="0" indent="0">
              <a:spcBef>
                <a:spcPts val="1800"/>
              </a:spcBef>
              <a:buNone/>
            </a:pPr>
            <a:r>
              <a:rPr lang="bg-BG" dirty="0"/>
              <a:t>– общ брой публикации за периода – </a:t>
            </a:r>
            <a:r>
              <a:rPr lang="bg-BG" b="1" dirty="0" smtClean="0"/>
              <a:t>8 </a:t>
            </a:r>
            <a:r>
              <a:rPr lang="bg-BG" b="1" dirty="0"/>
              <a:t>бр</a:t>
            </a:r>
            <a:r>
              <a:rPr lang="bg-BG" dirty="0"/>
              <a:t>.</a:t>
            </a:r>
          </a:p>
          <a:p>
            <a:pPr marL="0" indent="0">
              <a:buNone/>
            </a:pPr>
            <a:r>
              <a:rPr lang="bg-BG" dirty="0"/>
              <a:t>–  от тях в съавторство  (И. Костадинова, А. Тодорова, С. Кунев, </a:t>
            </a:r>
            <a:r>
              <a:rPr lang="bg-BG" dirty="0" smtClean="0"/>
              <a:t>Б. Стойчева, С. </a:t>
            </a:r>
            <a:r>
              <a:rPr lang="bg-BG" dirty="0" err="1" smtClean="0"/>
              <a:t>Белоева</a:t>
            </a:r>
            <a:r>
              <a:rPr lang="bg-BG" dirty="0" smtClean="0"/>
              <a:t>, Ив</a:t>
            </a:r>
            <a:r>
              <a:rPr lang="bg-BG" dirty="0"/>
              <a:t>. </a:t>
            </a:r>
            <a:r>
              <a:rPr lang="bg-BG" dirty="0" smtClean="0"/>
              <a:t>Симеонова, З. </a:t>
            </a:r>
            <a:r>
              <a:rPr lang="bg-BG" dirty="0" err="1" smtClean="0"/>
              <a:t>Саралиев</a:t>
            </a:r>
            <a:r>
              <a:rPr lang="bg-BG" dirty="0" smtClean="0"/>
              <a:t>) </a:t>
            </a:r>
            <a:r>
              <a:rPr lang="bg-BG" dirty="0"/>
              <a:t>- </a:t>
            </a:r>
            <a:r>
              <a:rPr lang="bg-BG" b="1" dirty="0" smtClean="0"/>
              <a:t>8/3,46 </a:t>
            </a:r>
            <a:r>
              <a:rPr lang="bg-BG" b="1" dirty="0"/>
              <a:t>бр. </a:t>
            </a:r>
          </a:p>
          <a:p>
            <a:pPr marL="0" indent="0">
              <a:buNone/>
            </a:pPr>
            <a:r>
              <a:rPr lang="bg-BG" dirty="0"/>
              <a:t>Бр. публикувани и вече индексирани във </a:t>
            </a:r>
            <a:r>
              <a:rPr lang="en-US" dirty="0" err="1"/>
              <a:t>WoS</a:t>
            </a:r>
            <a:r>
              <a:rPr lang="bg-BG" dirty="0"/>
              <a:t> публикации – </a:t>
            </a:r>
            <a:r>
              <a:rPr lang="bg-BG" b="1" dirty="0"/>
              <a:t>4</a:t>
            </a:r>
            <a:r>
              <a:rPr lang="bg-BG" b="1" dirty="0" smtClean="0"/>
              <a:t> </a:t>
            </a:r>
            <a:r>
              <a:rPr lang="bg-BG" b="1" dirty="0"/>
              <a:t>бр</a:t>
            </a:r>
            <a:r>
              <a:rPr lang="bg-BG" b="1" dirty="0" smtClean="0"/>
              <a:t>./1,46 </a:t>
            </a:r>
            <a:r>
              <a:rPr lang="bg-BG" b="1" dirty="0" smtClean="0"/>
              <a:t>бр.</a:t>
            </a:r>
            <a:r>
              <a:rPr lang="en-GB" dirty="0" smtClean="0"/>
              <a:t> </a:t>
            </a:r>
            <a:endParaRPr lang="bg-BG" dirty="0"/>
          </a:p>
          <a:p>
            <a:pPr marL="0" indent="0">
              <a:buNone/>
            </a:pPr>
            <a:r>
              <a:rPr lang="bg-BG" dirty="0"/>
              <a:t>Бр. приети за публикуване</a:t>
            </a:r>
            <a:r>
              <a:rPr lang="en-US" dirty="0"/>
              <a:t> </a:t>
            </a:r>
            <a:r>
              <a:rPr lang="bg-BG" dirty="0"/>
              <a:t>след рецензиране – </a:t>
            </a:r>
            <a:r>
              <a:rPr lang="bg-BG" b="1" dirty="0"/>
              <a:t> </a:t>
            </a:r>
            <a:r>
              <a:rPr lang="bg-BG" b="1" dirty="0" smtClean="0"/>
              <a:t>0</a:t>
            </a:r>
            <a:r>
              <a:rPr lang="bg-BG" dirty="0" smtClean="0"/>
              <a:t> </a:t>
            </a:r>
            <a:r>
              <a:rPr lang="bg-BG" dirty="0"/>
              <a:t>бр.</a:t>
            </a:r>
          </a:p>
          <a:p>
            <a:r>
              <a:rPr lang="bg-BG" dirty="0"/>
              <a:t>Бр. в процес на рецензиране – </a:t>
            </a:r>
            <a:r>
              <a:rPr lang="bg-BG" b="1" dirty="0" smtClean="0"/>
              <a:t>3/1,5 </a:t>
            </a:r>
            <a:r>
              <a:rPr lang="bg-BG" b="1" dirty="0"/>
              <a:t>бр. </a:t>
            </a:r>
          </a:p>
          <a:p>
            <a:r>
              <a:rPr lang="bg-BG" dirty="0"/>
              <a:t>Бр. приети </a:t>
            </a:r>
            <a:r>
              <a:rPr lang="bg-BG" dirty="0" err="1"/>
              <a:t>абстракти</a:t>
            </a:r>
            <a:r>
              <a:rPr lang="bg-BG" dirty="0"/>
              <a:t> – </a:t>
            </a:r>
            <a:r>
              <a:rPr lang="bg-BG" b="1" dirty="0"/>
              <a:t>0</a:t>
            </a:r>
            <a:r>
              <a:rPr lang="en-US" b="1" dirty="0"/>
              <a:t> </a:t>
            </a:r>
            <a:r>
              <a:rPr lang="bg-BG" b="1" dirty="0"/>
              <a:t>бр. </a:t>
            </a:r>
          </a:p>
          <a:p>
            <a:r>
              <a:rPr lang="bg-BG" dirty="0"/>
              <a:t>Бр. в процес на разработка – </a:t>
            </a:r>
            <a:r>
              <a:rPr lang="bg-BG" b="1" dirty="0"/>
              <a:t>1/0,5 </a:t>
            </a:r>
            <a:r>
              <a:rPr lang="bg-BG" b="1" dirty="0" err="1"/>
              <a:t>бр</a:t>
            </a:r>
            <a:endParaRPr lang="bg-BG" b="1" dirty="0"/>
          </a:p>
          <a:p>
            <a:r>
              <a:rPr lang="bg-BG" dirty="0"/>
              <a:t>Планиран брой публикации за периода юли – </a:t>
            </a:r>
            <a:r>
              <a:rPr lang="bg-BG" dirty="0" smtClean="0"/>
              <a:t>септември 2025 </a:t>
            </a:r>
            <a:r>
              <a:rPr lang="bg-BG" dirty="0"/>
              <a:t>– </a:t>
            </a:r>
            <a:r>
              <a:rPr lang="bg-BG" b="1" dirty="0"/>
              <a:t>1 бр.</a:t>
            </a:r>
          </a:p>
          <a:p>
            <a:pPr marL="0" indent="0" algn="just">
              <a:buNone/>
            </a:pPr>
            <a:endParaRPr lang="bg-BG" i="1" dirty="0">
              <a:solidFill>
                <a:srgbClr val="FF0000"/>
              </a:solidFill>
            </a:endParaRPr>
          </a:p>
          <a:p>
            <a:endParaRPr lang="bg-BG" dirty="0"/>
          </a:p>
          <a:p>
            <a:pPr marL="0" indent="0">
              <a:buNone/>
            </a:pPr>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427470337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675886"/>
            <a:ext cx="10515600" cy="4351338"/>
          </a:xfrm>
        </p:spPr>
        <p:txBody>
          <a:bodyPr>
            <a:normAutofit fontScale="85000" lnSpcReduction="10000"/>
          </a:bodyPr>
          <a:lstStyle/>
          <a:p>
            <a:r>
              <a:rPr lang="bg-BG" i="1" dirty="0">
                <a:solidFill>
                  <a:schemeClr val="accent6">
                    <a:lumMod val="75000"/>
                  </a:schemeClr>
                </a:solidFill>
              </a:rPr>
              <a:t>доц. д-р Свилена Рускова</a:t>
            </a:r>
          </a:p>
          <a:p>
            <a:pPr marL="0" indent="0">
              <a:spcBef>
                <a:spcPts val="2400"/>
              </a:spcBef>
              <a:buNone/>
            </a:pPr>
            <a:r>
              <a:rPr lang="bg-BG" dirty="0"/>
              <a:t>– общ брой публикации за периода – </a:t>
            </a:r>
            <a:r>
              <a:rPr lang="bg-BG" b="1" dirty="0" smtClean="0"/>
              <a:t>6 </a:t>
            </a:r>
            <a:r>
              <a:rPr lang="bg-BG" b="1" dirty="0"/>
              <a:t>бр</a:t>
            </a:r>
            <a:r>
              <a:rPr lang="bg-BG" dirty="0"/>
              <a:t>. </a:t>
            </a:r>
          </a:p>
          <a:p>
            <a:pPr marL="0" indent="0">
              <a:buNone/>
            </a:pPr>
            <a:r>
              <a:rPr lang="bg-BG" dirty="0"/>
              <a:t>–  от тях в съавторство  (с Д. Павлов, Е. Братоева, С. Кунев, И. Костадинова, Н. Венелинова, А. Тодорова) - </a:t>
            </a:r>
            <a:r>
              <a:rPr lang="bg-BG" b="1" dirty="0" smtClean="0"/>
              <a:t>6 </a:t>
            </a:r>
            <a:r>
              <a:rPr lang="bg-BG" b="1" dirty="0"/>
              <a:t>бр</a:t>
            </a:r>
            <a:r>
              <a:rPr lang="bg-BG" dirty="0"/>
              <a:t>. =</a:t>
            </a:r>
            <a:r>
              <a:rPr lang="bg-BG" b="1" dirty="0"/>
              <a:t> </a:t>
            </a:r>
            <a:r>
              <a:rPr lang="bg-BG" b="1" dirty="0" smtClean="0"/>
              <a:t>2,18</a:t>
            </a:r>
            <a:r>
              <a:rPr lang="bg-BG" dirty="0" smtClean="0"/>
              <a:t> </a:t>
            </a:r>
            <a:r>
              <a:rPr lang="bg-BG" dirty="0"/>
              <a:t>бр.</a:t>
            </a:r>
          </a:p>
          <a:p>
            <a:pPr>
              <a:spcBef>
                <a:spcPts val="1800"/>
              </a:spcBef>
            </a:pPr>
            <a:r>
              <a:rPr lang="bg-BG" dirty="0"/>
              <a:t>Бр. публикувани и вече индексирани във </a:t>
            </a:r>
            <a:r>
              <a:rPr lang="en-US" dirty="0" err="1"/>
              <a:t>WoS</a:t>
            </a:r>
            <a:r>
              <a:rPr lang="bg-BG" dirty="0"/>
              <a:t> публикации – </a:t>
            </a:r>
            <a:r>
              <a:rPr lang="bg-BG" b="1" dirty="0" smtClean="0"/>
              <a:t>4/1,34 </a:t>
            </a:r>
            <a:r>
              <a:rPr lang="bg-BG" b="1" dirty="0"/>
              <a:t>бр.</a:t>
            </a:r>
          </a:p>
          <a:p>
            <a:r>
              <a:rPr lang="bg-BG" dirty="0"/>
              <a:t>Бр. приети за публикуване</a:t>
            </a:r>
            <a:r>
              <a:rPr lang="en-US" dirty="0"/>
              <a:t> </a:t>
            </a:r>
            <a:r>
              <a:rPr lang="bg-BG" dirty="0"/>
              <a:t>след рецензиране – </a:t>
            </a:r>
            <a:r>
              <a:rPr lang="bg-BG" b="1" dirty="0"/>
              <a:t> </a:t>
            </a:r>
            <a:r>
              <a:rPr lang="bg-BG" b="1" dirty="0" smtClean="0"/>
              <a:t>0 бр.</a:t>
            </a:r>
            <a:endParaRPr lang="bg-BG" b="1" dirty="0"/>
          </a:p>
          <a:p>
            <a:r>
              <a:rPr lang="bg-BG" dirty="0"/>
              <a:t>Бр. в процес на рецензиране – </a:t>
            </a:r>
            <a:r>
              <a:rPr lang="bg-BG" b="1" dirty="0"/>
              <a:t>0 бр.</a:t>
            </a:r>
          </a:p>
          <a:p>
            <a:r>
              <a:rPr lang="bg-BG" dirty="0"/>
              <a:t>Бр. приети </a:t>
            </a:r>
            <a:r>
              <a:rPr lang="bg-BG" dirty="0" err="1"/>
              <a:t>абстракти</a:t>
            </a:r>
            <a:r>
              <a:rPr lang="bg-BG" dirty="0"/>
              <a:t> -  </a:t>
            </a:r>
            <a:r>
              <a:rPr lang="bg-BG" b="1" dirty="0"/>
              <a:t>0 бр.</a:t>
            </a:r>
          </a:p>
          <a:p>
            <a:r>
              <a:rPr lang="bg-BG" dirty="0"/>
              <a:t>Бр. в процес на разработка – </a:t>
            </a:r>
            <a:r>
              <a:rPr lang="bg-BG" b="1" dirty="0" smtClean="0"/>
              <a:t>2/0,84 </a:t>
            </a:r>
            <a:r>
              <a:rPr lang="bg-BG" b="1" dirty="0"/>
              <a:t>бр. </a:t>
            </a:r>
          </a:p>
          <a:p>
            <a:r>
              <a:rPr lang="bg-BG" dirty="0"/>
              <a:t>Планиран брой публикации за периода юли – </a:t>
            </a:r>
            <a:r>
              <a:rPr lang="bg-BG" dirty="0" smtClean="0"/>
              <a:t>септември 2025 </a:t>
            </a:r>
            <a:r>
              <a:rPr lang="bg-BG" dirty="0"/>
              <a:t>– </a:t>
            </a:r>
            <a:r>
              <a:rPr lang="bg-BG" b="1" dirty="0"/>
              <a:t>1/0,33 бр.</a:t>
            </a:r>
            <a:endParaRPr lang="bg-BG" i="1" dirty="0">
              <a:solidFill>
                <a:srgbClr val="FF0000"/>
              </a:solidFill>
            </a:endParaRPr>
          </a:p>
          <a:p>
            <a:endParaRPr lang="bg-BG" dirty="0"/>
          </a:p>
          <a:p>
            <a:pPr marL="0" indent="0">
              <a:buNone/>
            </a:pPr>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21870261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675886"/>
            <a:ext cx="10515600" cy="4351338"/>
          </a:xfrm>
        </p:spPr>
        <p:txBody>
          <a:bodyPr>
            <a:normAutofit fontScale="92500" lnSpcReduction="20000"/>
          </a:bodyPr>
          <a:lstStyle/>
          <a:p>
            <a:r>
              <a:rPr lang="bg-BG" i="1" dirty="0">
                <a:solidFill>
                  <a:schemeClr val="accent6">
                    <a:lumMod val="75000"/>
                  </a:schemeClr>
                </a:solidFill>
              </a:rPr>
              <a:t>доц. д-р Даниел Павлов</a:t>
            </a:r>
          </a:p>
          <a:p>
            <a:pPr marL="0" indent="0">
              <a:spcBef>
                <a:spcPts val="2400"/>
              </a:spcBef>
              <a:buNone/>
            </a:pPr>
            <a:r>
              <a:rPr lang="bg-BG" dirty="0"/>
              <a:t>– общ брой публикации за периода – </a:t>
            </a:r>
            <a:r>
              <a:rPr lang="bg-BG" b="1" dirty="0" smtClean="0"/>
              <a:t>4 </a:t>
            </a:r>
            <a:r>
              <a:rPr lang="bg-BG" b="1" dirty="0"/>
              <a:t>бр</a:t>
            </a:r>
            <a:r>
              <a:rPr lang="bg-BG" dirty="0" smtClean="0"/>
              <a:t>./3,5 </a:t>
            </a:r>
            <a:r>
              <a:rPr lang="bg-BG" dirty="0"/>
              <a:t>бр.</a:t>
            </a:r>
          </a:p>
          <a:p>
            <a:pPr marL="0" indent="0">
              <a:buNone/>
            </a:pPr>
            <a:r>
              <a:rPr lang="bg-BG" dirty="0"/>
              <a:t>–  от тях в </a:t>
            </a:r>
            <a:r>
              <a:rPr lang="bg-BG" dirty="0" smtClean="0"/>
              <a:t>съавторство (с </a:t>
            </a:r>
            <a:r>
              <a:rPr lang="bg-BG" dirty="0" err="1" smtClean="0"/>
              <a:t>С</a:t>
            </a:r>
            <a:r>
              <a:rPr lang="bg-BG" dirty="0" smtClean="0"/>
              <a:t>. Рускова) </a:t>
            </a:r>
            <a:r>
              <a:rPr lang="bg-BG" dirty="0"/>
              <a:t>– </a:t>
            </a:r>
            <a:r>
              <a:rPr lang="bg-BG" b="1" dirty="0" smtClean="0"/>
              <a:t>4/3,5 </a:t>
            </a:r>
            <a:r>
              <a:rPr lang="bg-BG" b="1" dirty="0"/>
              <a:t>бр</a:t>
            </a:r>
            <a:r>
              <a:rPr lang="bg-BG" dirty="0"/>
              <a:t>.</a:t>
            </a:r>
          </a:p>
          <a:p>
            <a:pPr marL="0" indent="0">
              <a:buNone/>
            </a:pPr>
            <a:r>
              <a:rPr lang="bg-BG" dirty="0"/>
              <a:t>Бр. публикувани и вече индексирани във </a:t>
            </a:r>
            <a:r>
              <a:rPr lang="en-US" dirty="0" err="1"/>
              <a:t>WoS</a:t>
            </a:r>
            <a:r>
              <a:rPr lang="bg-BG" dirty="0"/>
              <a:t> публикации – </a:t>
            </a:r>
            <a:r>
              <a:rPr lang="bg-BG" b="1" dirty="0"/>
              <a:t> 0 бр</a:t>
            </a:r>
            <a:r>
              <a:rPr lang="bg-BG" dirty="0"/>
              <a:t>.</a:t>
            </a:r>
          </a:p>
          <a:p>
            <a:pPr marL="0" indent="0">
              <a:buNone/>
            </a:pPr>
            <a:r>
              <a:rPr lang="bg-BG" dirty="0"/>
              <a:t>Бр. приети за публикуване</a:t>
            </a:r>
            <a:r>
              <a:rPr lang="en-US" dirty="0"/>
              <a:t> </a:t>
            </a:r>
            <a:r>
              <a:rPr lang="bg-BG" dirty="0"/>
              <a:t>след рецензиране – </a:t>
            </a:r>
            <a:r>
              <a:rPr lang="bg-BG" b="1" dirty="0"/>
              <a:t> 0 бр</a:t>
            </a:r>
            <a:r>
              <a:rPr lang="bg-BG" dirty="0"/>
              <a:t>.</a:t>
            </a:r>
          </a:p>
          <a:p>
            <a:r>
              <a:rPr lang="bg-BG" dirty="0"/>
              <a:t>Бр. в процес на рецензиране – </a:t>
            </a:r>
            <a:r>
              <a:rPr lang="bg-BG" b="1" dirty="0" smtClean="0"/>
              <a:t>3 </a:t>
            </a:r>
            <a:r>
              <a:rPr lang="bg-BG" b="1" dirty="0"/>
              <a:t>бр.</a:t>
            </a:r>
          </a:p>
          <a:p>
            <a:r>
              <a:rPr lang="bg-BG" dirty="0"/>
              <a:t>Бр. приети </a:t>
            </a:r>
            <a:r>
              <a:rPr lang="bg-BG" dirty="0" err="1"/>
              <a:t>абстракти</a:t>
            </a:r>
            <a:r>
              <a:rPr lang="bg-BG" dirty="0"/>
              <a:t> -  </a:t>
            </a:r>
            <a:r>
              <a:rPr lang="bg-BG" b="1" dirty="0"/>
              <a:t>0 бр.</a:t>
            </a:r>
          </a:p>
          <a:p>
            <a:r>
              <a:rPr lang="bg-BG" dirty="0"/>
              <a:t>Бр. в процес на разработка – </a:t>
            </a:r>
            <a:r>
              <a:rPr lang="bg-BG" b="1" dirty="0"/>
              <a:t>1/0,5 бр. </a:t>
            </a:r>
          </a:p>
          <a:p>
            <a:r>
              <a:rPr lang="bg-BG" dirty="0"/>
              <a:t>Планиран брой публикации за периода юли – </a:t>
            </a:r>
            <a:r>
              <a:rPr lang="bg-BG" dirty="0" smtClean="0"/>
              <a:t>септември 2025 </a:t>
            </a:r>
            <a:r>
              <a:rPr lang="bg-BG" dirty="0"/>
              <a:t>– </a:t>
            </a:r>
            <a:r>
              <a:rPr lang="bg-BG" b="1" dirty="0"/>
              <a:t>1/0,33 бр.</a:t>
            </a:r>
            <a:endParaRPr lang="bg-BG" i="1" dirty="0">
              <a:solidFill>
                <a:srgbClr val="FF0000"/>
              </a:solidFill>
            </a:endParaRPr>
          </a:p>
          <a:p>
            <a:endParaRPr lang="bg-BG" i="1" dirty="0">
              <a:solidFill>
                <a:srgbClr val="FF0000"/>
              </a:solidFill>
            </a:endParaRPr>
          </a:p>
          <a:p>
            <a:endParaRPr lang="bg-BG" dirty="0"/>
          </a:p>
          <a:p>
            <a:pPr marL="0" indent="0">
              <a:buNone/>
            </a:pPr>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242694200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675885"/>
            <a:ext cx="10634330" cy="4438311"/>
          </a:xfrm>
        </p:spPr>
        <p:txBody>
          <a:bodyPr>
            <a:normAutofit fontScale="85000" lnSpcReduction="10000"/>
          </a:bodyPr>
          <a:lstStyle/>
          <a:p>
            <a:r>
              <a:rPr lang="bg-BG" i="1" dirty="0">
                <a:solidFill>
                  <a:schemeClr val="accent6">
                    <a:lumMod val="75000"/>
                  </a:schemeClr>
                </a:solidFill>
              </a:rPr>
              <a:t>доц. д-р Ирина Костадинова</a:t>
            </a:r>
          </a:p>
          <a:p>
            <a:pPr marL="0" indent="0">
              <a:spcBef>
                <a:spcPts val="2400"/>
              </a:spcBef>
              <a:buNone/>
            </a:pPr>
            <a:r>
              <a:rPr lang="bg-BG" dirty="0"/>
              <a:t>– общ брой публикации за периода – </a:t>
            </a:r>
            <a:r>
              <a:rPr lang="bg-BG" b="1" dirty="0" smtClean="0">
                <a:solidFill>
                  <a:schemeClr val="bg2">
                    <a:lumMod val="10000"/>
                  </a:schemeClr>
                </a:solidFill>
              </a:rPr>
              <a:t>3</a:t>
            </a:r>
            <a:r>
              <a:rPr lang="bg-BG" dirty="0" smtClean="0"/>
              <a:t> </a:t>
            </a:r>
            <a:r>
              <a:rPr lang="bg-BG" b="1" dirty="0"/>
              <a:t>бр</a:t>
            </a:r>
            <a:r>
              <a:rPr lang="bg-BG" dirty="0"/>
              <a:t>.</a:t>
            </a:r>
          </a:p>
          <a:p>
            <a:pPr marL="0" indent="0">
              <a:buNone/>
            </a:pPr>
            <a:r>
              <a:rPr lang="bg-BG" dirty="0"/>
              <a:t>–  от тях в съавторство  (С. Рускова, Д. Антонова, А. Тодорова, С. Кунев) - </a:t>
            </a:r>
            <a:r>
              <a:rPr lang="bg-BG" b="1" dirty="0">
                <a:solidFill>
                  <a:schemeClr val="bg2">
                    <a:lumMod val="10000"/>
                  </a:schemeClr>
                </a:solidFill>
              </a:rPr>
              <a:t>3 бр</a:t>
            </a:r>
            <a:r>
              <a:rPr lang="bg-BG" dirty="0">
                <a:solidFill>
                  <a:schemeClr val="bg2">
                    <a:lumMod val="10000"/>
                  </a:schemeClr>
                </a:solidFill>
              </a:rPr>
              <a:t>. = </a:t>
            </a:r>
            <a:r>
              <a:rPr lang="bg-BG" b="1" dirty="0">
                <a:solidFill>
                  <a:schemeClr val="bg2">
                    <a:lumMod val="10000"/>
                  </a:schemeClr>
                </a:solidFill>
              </a:rPr>
              <a:t>0,99</a:t>
            </a:r>
            <a:r>
              <a:rPr lang="bg-BG" dirty="0">
                <a:solidFill>
                  <a:schemeClr val="bg2">
                    <a:lumMod val="10000"/>
                  </a:schemeClr>
                </a:solidFill>
              </a:rPr>
              <a:t> </a:t>
            </a:r>
            <a:r>
              <a:rPr lang="bg-BG" dirty="0"/>
              <a:t>бр.</a:t>
            </a:r>
          </a:p>
          <a:p>
            <a:pPr>
              <a:spcBef>
                <a:spcPts val="1800"/>
              </a:spcBef>
            </a:pPr>
            <a:r>
              <a:rPr lang="bg-BG" dirty="0"/>
              <a:t>Бр. публикувани и вече индексирани във </a:t>
            </a:r>
            <a:r>
              <a:rPr lang="en-US" dirty="0" err="1"/>
              <a:t>WoS</a:t>
            </a:r>
            <a:r>
              <a:rPr lang="bg-BG" dirty="0"/>
              <a:t> публикации – </a:t>
            </a:r>
            <a:r>
              <a:rPr lang="bg-BG" b="1" dirty="0" smtClean="0"/>
              <a:t>3 </a:t>
            </a:r>
            <a:r>
              <a:rPr lang="bg-BG" b="1" dirty="0"/>
              <a:t>бр</a:t>
            </a:r>
            <a:r>
              <a:rPr lang="bg-BG" b="1" dirty="0" smtClean="0"/>
              <a:t>./</a:t>
            </a:r>
            <a:r>
              <a:rPr lang="bg-BG" b="1" dirty="0" smtClean="0"/>
              <a:t>0,99 </a:t>
            </a:r>
            <a:r>
              <a:rPr lang="bg-BG" b="1" dirty="0" smtClean="0"/>
              <a:t>бр. </a:t>
            </a:r>
            <a:endParaRPr lang="bg-BG" b="1" dirty="0"/>
          </a:p>
          <a:p>
            <a:pPr>
              <a:spcBef>
                <a:spcPts val="1800"/>
              </a:spcBef>
            </a:pPr>
            <a:r>
              <a:rPr lang="bg-BG" dirty="0"/>
              <a:t>Бр. приети за публикуване</a:t>
            </a:r>
            <a:r>
              <a:rPr lang="en-US" dirty="0"/>
              <a:t> </a:t>
            </a:r>
            <a:r>
              <a:rPr lang="bg-BG" dirty="0"/>
              <a:t>след рецензиране –  </a:t>
            </a:r>
            <a:r>
              <a:rPr lang="bg-BG" b="1" dirty="0"/>
              <a:t>0 </a:t>
            </a:r>
            <a:r>
              <a:rPr lang="bg-BG" b="1" dirty="0" smtClean="0"/>
              <a:t>бр.</a:t>
            </a:r>
            <a:endParaRPr lang="bg-BG" b="1" dirty="0"/>
          </a:p>
          <a:p>
            <a:r>
              <a:rPr lang="bg-BG" dirty="0"/>
              <a:t>Бр. в процес на рецензиране – </a:t>
            </a:r>
            <a:r>
              <a:rPr lang="bg-BG" b="1" dirty="0"/>
              <a:t>0 бр.</a:t>
            </a:r>
          </a:p>
          <a:p>
            <a:r>
              <a:rPr lang="bg-BG" dirty="0"/>
              <a:t>Бр. приети </a:t>
            </a:r>
            <a:r>
              <a:rPr lang="bg-BG" dirty="0" err="1"/>
              <a:t>абстракти</a:t>
            </a:r>
            <a:r>
              <a:rPr lang="bg-BG" dirty="0"/>
              <a:t> -  </a:t>
            </a:r>
            <a:r>
              <a:rPr lang="bg-BG" b="1" dirty="0"/>
              <a:t>0 бр.</a:t>
            </a:r>
          </a:p>
          <a:p>
            <a:r>
              <a:rPr lang="bg-BG" dirty="0"/>
              <a:t>Бр. в процес на разработка – </a:t>
            </a:r>
            <a:r>
              <a:rPr lang="bg-BG" b="1" dirty="0"/>
              <a:t>0 бр. </a:t>
            </a:r>
            <a:endParaRPr lang="bg-BG" b="1" dirty="0"/>
          </a:p>
          <a:p>
            <a:r>
              <a:rPr lang="bg-BG" dirty="0"/>
              <a:t>Планиран брой публикации за периода юли – </a:t>
            </a:r>
            <a:r>
              <a:rPr lang="bg-BG" dirty="0" smtClean="0"/>
              <a:t>септември 2025 </a:t>
            </a:r>
            <a:r>
              <a:rPr lang="bg-BG" dirty="0"/>
              <a:t>– </a:t>
            </a:r>
            <a:r>
              <a:rPr lang="bg-BG" b="1" dirty="0"/>
              <a:t>1/0,33 бр.</a:t>
            </a:r>
            <a:endParaRPr lang="bg-BG" i="1" dirty="0">
              <a:solidFill>
                <a:srgbClr val="FF0000"/>
              </a:solidFill>
            </a:endParaRPr>
          </a:p>
          <a:p>
            <a:endParaRPr lang="bg-BG" b="1" dirty="0"/>
          </a:p>
          <a:p>
            <a:pPr marL="0" indent="0" algn="just">
              <a:buNone/>
            </a:pPr>
            <a:endParaRPr lang="bg-BG" i="1" dirty="0">
              <a:solidFill>
                <a:srgbClr val="FF0000"/>
              </a:solidFill>
            </a:endParaRPr>
          </a:p>
          <a:p>
            <a:endParaRPr lang="bg-BG" dirty="0"/>
          </a:p>
          <a:p>
            <a:pPr marL="0" indent="0">
              <a:buNone/>
            </a:pPr>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99467900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677917" y="1675886"/>
            <a:ext cx="10958271" cy="4351338"/>
          </a:xfrm>
        </p:spPr>
        <p:txBody>
          <a:bodyPr>
            <a:normAutofit fontScale="92500" lnSpcReduction="10000"/>
          </a:bodyPr>
          <a:lstStyle/>
          <a:p>
            <a:r>
              <a:rPr lang="bg-BG" i="1" dirty="0">
                <a:solidFill>
                  <a:schemeClr val="accent6">
                    <a:lumMod val="75000"/>
                  </a:schemeClr>
                </a:solidFill>
              </a:rPr>
              <a:t>доц. д-р Евгения Братоева</a:t>
            </a:r>
          </a:p>
          <a:p>
            <a:pPr marL="0" indent="0">
              <a:spcBef>
                <a:spcPts val="2400"/>
              </a:spcBef>
              <a:buNone/>
            </a:pPr>
            <a:r>
              <a:rPr lang="bg-BG" dirty="0"/>
              <a:t>– общ брой публикации за периода – </a:t>
            </a:r>
            <a:r>
              <a:rPr lang="bg-BG" b="1" dirty="0"/>
              <a:t>4 бр</a:t>
            </a:r>
            <a:r>
              <a:rPr lang="bg-BG" dirty="0"/>
              <a:t>.</a:t>
            </a:r>
          </a:p>
          <a:p>
            <a:pPr marL="0" indent="0">
              <a:buNone/>
            </a:pPr>
            <a:r>
              <a:rPr lang="bg-BG" dirty="0"/>
              <a:t>–  от тях в съавторство  (с Н. Венелинова, С. Рускова, С. Кунев) - </a:t>
            </a:r>
            <a:r>
              <a:rPr lang="bg-BG" b="1" dirty="0" smtClean="0">
                <a:solidFill>
                  <a:schemeClr val="bg2">
                    <a:lumMod val="10000"/>
                  </a:schemeClr>
                </a:solidFill>
              </a:rPr>
              <a:t>4 </a:t>
            </a:r>
            <a:r>
              <a:rPr lang="bg-BG" b="1" dirty="0">
                <a:solidFill>
                  <a:schemeClr val="bg2">
                    <a:lumMod val="10000"/>
                  </a:schemeClr>
                </a:solidFill>
              </a:rPr>
              <a:t>бр</a:t>
            </a:r>
            <a:r>
              <a:rPr lang="bg-BG" dirty="0" smtClean="0">
                <a:solidFill>
                  <a:schemeClr val="bg2">
                    <a:lumMod val="10000"/>
                  </a:schemeClr>
                </a:solidFill>
              </a:rPr>
              <a:t>./</a:t>
            </a:r>
            <a:r>
              <a:rPr lang="bg-BG" b="1" dirty="0">
                <a:solidFill>
                  <a:schemeClr val="bg2">
                    <a:lumMod val="10000"/>
                  </a:schemeClr>
                </a:solidFill>
              </a:rPr>
              <a:t>1</a:t>
            </a:r>
            <a:r>
              <a:rPr lang="bg-BG" b="1" dirty="0" smtClean="0">
                <a:solidFill>
                  <a:schemeClr val="bg2">
                    <a:lumMod val="10000"/>
                  </a:schemeClr>
                </a:solidFill>
              </a:rPr>
              <a:t> </a:t>
            </a:r>
            <a:r>
              <a:rPr lang="bg-BG" b="1" dirty="0">
                <a:solidFill>
                  <a:schemeClr val="bg2">
                    <a:lumMod val="10000"/>
                  </a:schemeClr>
                </a:solidFill>
              </a:rPr>
              <a:t>бр.</a:t>
            </a:r>
          </a:p>
          <a:p>
            <a:r>
              <a:rPr lang="bg-BG" dirty="0"/>
              <a:t>Бр. публикувани и вече индексирани във </a:t>
            </a:r>
            <a:r>
              <a:rPr lang="en-US" dirty="0" err="1"/>
              <a:t>WoS</a:t>
            </a:r>
            <a:r>
              <a:rPr lang="bg-BG" dirty="0"/>
              <a:t> публикации – </a:t>
            </a:r>
            <a:r>
              <a:rPr lang="bg-BG" b="1" dirty="0" smtClean="0"/>
              <a:t>2/0,67 </a:t>
            </a:r>
            <a:r>
              <a:rPr lang="bg-BG" b="1" dirty="0"/>
              <a:t>бр</a:t>
            </a:r>
            <a:r>
              <a:rPr lang="bg-BG" dirty="0"/>
              <a:t>.</a:t>
            </a:r>
          </a:p>
          <a:p>
            <a:r>
              <a:rPr lang="bg-BG" dirty="0" smtClean="0"/>
              <a:t>Бр</a:t>
            </a:r>
            <a:r>
              <a:rPr lang="bg-BG" dirty="0"/>
              <a:t>. приети за публикуване</a:t>
            </a:r>
            <a:r>
              <a:rPr lang="en-US" dirty="0"/>
              <a:t> </a:t>
            </a:r>
            <a:r>
              <a:rPr lang="bg-BG" dirty="0"/>
              <a:t>след рецензиране – </a:t>
            </a:r>
            <a:r>
              <a:rPr lang="bg-BG" b="1" dirty="0" smtClean="0"/>
              <a:t>1 </a:t>
            </a:r>
            <a:r>
              <a:rPr lang="bg-BG" b="1" dirty="0"/>
              <a:t>бр</a:t>
            </a:r>
            <a:r>
              <a:rPr lang="bg-BG" dirty="0"/>
              <a:t>.</a:t>
            </a:r>
          </a:p>
          <a:p>
            <a:r>
              <a:rPr lang="bg-BG" dirty="0"/>
              <a:t>Бр. в процес на рецензиране – </a:t>
            </a:r>
            <a:r>
              <a:rPr lang="bg-BG" b="1" dirty="0" smtClean="0"/>
              <a:t>0</a:t>
            </a:r>
            <a:r>
              <a:rPr lang="bg-BG" dirty="0" smtClean="0"/>
              <a:t> </a:t>
            </a:r>
            <a:r>
              <a:rPr lang="bg-BG" b="1" dirty="0"/>
              <a:t>бр.</a:t>
            </a:r>
          </a:p>
          <a:p>
            <a:r>
              <a:rPr lang="bg-BG" dirty="0"/>
              <a:t>Бр. приети </a:t>
            </a:r>
            <a:r>
              <a:rPr lang="bg-BG" dirty="0" err="1"/>
              <a:t>абстракти</a:t>
            </a:r>
            <a:r>
              <a:rPr lang="bg-BG" dirty="0"/>
              <a:t> -  </a:t>
            </a:r>
            <a:r>
              <a:rPr lang="bg-BG" b="1" dirty="0"/>
              <a:t>0 бр.</a:t>
            </a:r>
          </a:p>
          <a:p>
            <a:r>
              <a:rPr lang="bg-BG" dirty="0"/>
              <a:t>Бр. в процес на разработка – </a:t>
            </a:r>
            <a:r>
              <a:rPr lang="bg-BG" b="1" dirty="0"/>
              <a:t>1/0,33 </a:t>
            </a:r>
            <a:r>
              <a:rPr lang="bg-BG" b="1" dirty="0" err="1"/>
              <a:t>бр</a:t>
            </a:r>
            <a:endParaRPr lang="bg-BG" b="1" dirty="0"/>
          </a:p>
          <a:p>
            <a:r>
              <a:rPr lang="bg-BG" dirty="0"/>
              <a:t>Планиран брой публикации за периода юли – </a:t>
            </a:r>
            <a:r>
              <a:rPr lang="bg-BG" dirty="0" smtClean="0"/>
              <a:t>септември 2025 </a:t>
            </a:r>
            <a:r>
              <a:rPr lang="bg-BG" dirty="0"/>
              <a:t>– </a:t>
            </a:r>
            <a:r>
              <a:rPr lang="bg-BG" b="1" dirty="0"/>
              <a:t>1/0,33 бр.</a:t>
            </a:r>
            <a:endParaRPr lang="bg-BG" i="1" dirty="0">
              <a:solidFill>
                <a:srgbClr val="FF0000"/>
              </a:solidFill>
            </a:endParaRPr>
          </a:p>
          <a:p>
            <a:endParaRPr lang="bg-BG" b="1" dirty="0"/>
          </a:p>
          <a:p>
            <a:pPr marL="0" indent="0" algn="just">
              <a:buNone/>
            </a:pPr>
            <a:endParaRPr lang="bg-BG" i="1" dirty="0">
              <a:solidFill>
                <a:srgbClr val="FF0000"/>
              </a:solidFill>
            </a:endParaRPr>
          </a:p>
          <a:p>
            <a:endParaRPr lang="bg-BG" dirty="0"/>
          </a:p>
          <a:p>
            <a:pPr marL="0" indent="0">
              <a:buNone/>
            </a:pPr>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42622348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675886"/>
            <a:ext cx="10515600" cy="4351338"/>
          </a:xfrm>
        </p:spPr>
        <p:txBody>
          <a:bodyPr>
            <a:normAutofit fontScale="92500" lnSpcReduction="20000"/>
          </a:bodyPr>
          <a:lstStyle/>
          <a:p>
            <a:r>
              <a:rPr lang="bg-BG" i="1" dirty="0">
                <a:solidFill>
                  <a:schemeClr val="accent6">
                    <a:lumMod val="75000"/>
                  </a:schemeClr>
                </a:solidFill>
              </a:rPr>
              <a:t>гл. ас д-р Божана Стойчева</a:t>
            </a:r>
          </a:p>
          <a:p>
            <a:pPr marL="0" indent="0">
              <a:spcBef>
                <a:spcPts val="2400"/>
              </a:spcBef>
              <a:buNone/>
            </a:pPr>
            <a:r>
              <a:rPr lang="bg-BG" dirty="0"/>
              <a:t>– общ брой публикации за периода – </a:t>
            </a:r>
            <a:r>
              <a:rPr lang="bg-BG" b="1" dirty="0"/>
              <a:t>4 бр</a:t>
            </a:r>
            <a:r>
              <a:rPr lang="bg-BG" dirty="0"/>
              <a:t>.</a:t>
            </a:r>
          </a:p>
          <a:p>
            <a:pPr marL="0" indent="0">
              <a:buNone/>
            </a:pPr>
            <a:r>
              <a:rPr lang="bg-BG" dirty="0"/>
              <a:t>–  от тях в съавторство – </a:t>
            </a:r>
            <a:r>
              <a:rPr lang="bg-BG" b="1" dirty="0"/>
              <a:t>1 </a:t>
            </a:r>
            <a:r>
              <a:rPr lang="bg-BG" dirty="0"/>
              <a:t>(Т. Илиев, Ив. Стоянов) </a:t>
            </a:r>
            <a:r>
              <a:rPr lang="bg-BG" b="1" dirty="0"/>
              <a:t>бр.</a:t>
            </a:r>
          </a:p>
          <a:p>
            <a:pPr>
              <a:spcBef>
                <a:spcPts val="1800"/>
              </a:spcBef>
            </a:pPr>
            <a:r>
              <a:rPr lang="bg-BG" dirty="0"/>
              <a:t>Бр. публикувани и вече индексирани във </a:t>
            </a:r>
            <a:r>
              <a:rPr lang="en-US" dirty="0" err="1"/>
              <a:t>WoS</a:t>
            </a:r>
            <a:r>
              <a:rPr lang="bg-BG" dirty="0"/>
              <a:t> публикации – </a:t>
            </a:r>
            <a:r>
              <a:rPr lang="bg-BG" b="1" dirty="0"/>
              <a:t>2</a:t>
            </a:r>
            <a:r>
              <a:rPr lang="bg-BG" b="1" dirty="0" smtClean="0"/>
              <a:t> </a:t>
            </a:r>
            <a:r>
              <a:rPr lang="bg-BG" b="1" dirty="0"/>
              <a:t>бр.</a:t>
            </a:r>
          </a:p>
          <a:p>
            <a:r>
              <a:rPr lang="bg-BG" dirty="0"/>
              <a:t>Бр. приети за публикуване</a:t>
            </a:r>
            <a:r>
              <a:rPr lang="en-US" dirty="0"/>
              <a:t> </a:t>
            </a:r>
            <a:r>
              <a:rPr lang="bg-BG" dirty="0"/>
              <a:t>след рецензиране – </a:t>
            </a:r>
            <a:r>
              <a:rPr lang="bg-BG" b="1" dirty="0"/>
              <a:t> </a:t>
            </a:r>
            <a:r>
              <a:rPr lang="bg-BG" b="1" dirty="0" smtClean="0"/>
              <a:t>0 </a:t>
            </a:r>
            <a:r>
              <a:rPr lang="bg-BG" b="1" dirty="0"/>
              <a:t>бр.</a:t>
            </a:r>
          </a:p>
          <a:p>
            <a:r>
              <a:rPr lang="bg-BG" dirty="0"/>
              <a:t>Бр. в процес на рецензиране – </a:t>
            </a:r>
            <a:r>
              <a:rPr lang="bg-BG" b="1" dirty="0"/>
              <a:t>2 бр.</a:t>
            </a:r>
          </a:p>
          <a:p>
            <a:r>
              <a:rPr lang="bg-BG" dirty="0"/>
              <a:t>Бр. приети </a:t>
            </a:r>
            <a:r>
              <a:rPr lang="bg-BG" dirty="0" err="1"/>
              <a:t>абстракти</a:t>
            </a:r>
            <a:r>
              <a:rPr lang="bg-BG" dirty="0"/>
              <a:t> -  </a:t>
            </a:r>
            <a:r>
              <a:rPr lang="bg-BG" b="1" dirty="0"/>
              <a:t>0 бр.</a:t>
            </a:r>
          </a:p>
          <a:p>
            <a:r>
              <a:rPr lang="bg-BG" dirty="0"/>
              <a:t>Бр. в процес на разработка – </a:t>
            </a:r>
            <a:r>
              <a:rPr lang="bg-BG" b="1" dirty="0" smtClean="0"/>
              <a:t>0 </a:t>
            </a:r>
            <a:r>
              <a:rPr lang="bg-BG" b="1" dirty="0"/>
              <a:t>бр. </a:t>
            </a:r>
          </a:p>
          <a:p>
            <a:r>
              <a:rPr lang="bg-BG" dirty="0"/>
              <a:t>Планиран брой публикации за периода юли – </a:t>
            </a:r>
            <a:r>
              <a:rPr lang="bg-BG" dirty="0" smtClean="0"/>
              <a:t>септември 2025 </a:t>
            </a:r>
            <a:r>
              <a:rPr lang="bg-BG" dirty="0"/>
              <a:t>– </a:t>
            </a:r>
            <a:r>
              <a:rPr lang="bg-BG" b="1" dirty="0"/>
              <a:t>1/0,33 бр.</a:t>
            </a:r>
          </a:p>
          <a:p>
            <a:pPr marL="0" indent="0" algn="just">
              <a:buNone/>
            </a:pPr>
            <a:endParaRPr lang="bg-BG" i="1" dirty="0">
              <a:solidFill>
                <a:srgbClr val="FF0000"/>
              </a:solidFill>
            </a:endParaRPr>
          </a:p>
          <a:p>
            <a:endParaRPr lang="bg-BG" dirty="0"/>
          </a:p>
          <a:p>
            <a:pPr marL="0" indent="0">
              <a:buNone/>
            </a:pPr>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882824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891932"/>
            <a:ext cx="10515600" cy="431901"/>
          </a:xfrm>
        </p:spPr>
        <p:txBody>
          <a:bodyPr>
            <a:normAutofit/>
          </a:bodyPr>
          <a:lstStyle/>
          <a:p>
            <a:r>
              <a:rPr lang="bg-BG" sz="1400" b="1" dirty="0">
                <a:latin typeface="Arial Black" panose="020B0A04020102020204" pitchFamily="34" charset="0"/>
              </a:rPr>
              <a:t>ПРЕДСТАВЯНЕ НА ЕКИПА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214651"/>
            <a:ext cx="10515600" cy="5141699"/>
          </a:xfrm>
        </p:spPr>
        <p:txBody>
          <a:bodyPr>
            <a:normAutofit fontScale="25000" lnSpcReduction="20000"/>
          </a:bodyPr>
          <a:lstStyle/>
          <a:p>
            <a:r>
              <a:rPr lang="bg-BG" sz="5800" b="1" dirty="0">
                <a:solidFill>
                  <a:schemeClr val="accent1">
                    <a:lumMod val="75000"/>
                  </a:schemeClr>
                </a:solidFill>
              </a:rPr>
              <a:t>Проф. дн Миглена Колева, </a:t>
            </a:r>
            <a:r>
              <a:rPr lang="en-US" sz="5800" b="1" dirty="0">
                <a:solidFill>
                  <a:schemeClr val="accent1">
                    <a:lumMod val="75000"/>
                  </a:schemeClr>
                </a:solidFill>
              </a:rPr>
              <a:t>R4, </a:t>
            </a:r>
            <a:r>
              <a:rPr lang="bg-BG" sz="5800" b="1" dirty="0">
                <a:solidFill>
                  <a:schemeClr val="accent1">
                    <a:lumMod val="75000"/>
                  </a:schemeClr>
                </a:solidFill>
              </a:rPr>
              <a:t>назначена от 24.04.2024 г.</a:t>
            </a:r>
          </a:p>
          <a:p>
            <a:r>
              <a:rPr lang="bg-BG" sz="5800" b="1" dirty="0">
                <a:solidFill>
                  <a:schemeClr val="accent1">
                    <a:lumMod val="75000"/>
                  </a:schemeClr>
                </a:solidFill>
              </a:rPr>
              <a:t>Проф. д-р Любен Вълков, </a:t>
            </a:r>
            <a:r>
              <a:rPr lang="en-US" sz="5800" b="1" dirty="0">
                <a:solidFill>
                  <a:schemeClr val="accent1">
                    <a:lumMod val="75000"/>
                  </a:schemeClr>
                </a:solidFill>
              </a:rPr>
              <a:t>R</a:t>
            </a:r>
            <a:r>
              <a:rPr lang="bg-BG" sz="5800" b="1" dirty="0">
                <a:solidFill>
                  <a:schemeClr val="accent1">
                    <a:lumMod val="75000"/>
                  </a:schemeClr>
                </a:solidFill>
              </a:rPr>
              <a:t>3</a:t>
            </a:r>
            <a:r>
              <a:rPr lang="en-US" sz="5800" b="1" dirty="0">
                <a:solidFill>
                  <a:schemeClr val="accent1">
                    <a:lumMod val="75000"/>
                  </a:schemeClr>
                </a:solidFill>
              </a:rPr>
              <a:t>, </a:t>
            </a:r>
            <a:r>
              <a:rPr lang="bg-BG" sz="5800" b="1" dirty="0">
                <a:solidFill>
                  <a:schemeClr val="accent1">
                    <a:lumMod val="75000"/>
                  </a:schemeClr>
                </a:solidFill>
              </a:rPr>
              <a:t>назначен от 13.05.2024 г.</a:t>
            </a:r>
          </a:p>
          <a:p>
            <a:pPr lvl="0"/>
            <a:r>
              <a:rPr lang="bg-BG" sz="5800" b="1" dirty="0">
                <a:solidFill>
                  <a:schemeClr val="accent1">
                    <a:lumMod val="75000"/>
                  </a:schemeClr>
                </a:solidFill>
              </a:rPr>
              <a:t>Доц. д-р Юрий </a:t>
            </a:r>
            <a:r>
              <a:rPr lang="bg-BG" sz="5800" b="1" dirty="0" err="1">
                <a:solidFill>
                  <a:schemeClr val="accent1">
                    <a:lumMod val="75000"/>
                  </a:schemeClr>
                </a:solidFill>
              </a:rPr>
              <a:t>Кандиларов</a:t>
            </a:r>
            <a:r>
              <a:rPr lang="bg-BG" sz="5800" b="1" dirty="0">
                <a:solidFill>
                  <a:schemeClr val="accent1">
                    <a:lumMod val="75000"/>
                  </a:schemeClr>
                </a:solidFill>
              </a:rPr>
              <a:t>, </a:t>
            </a:r>
            <a:r>
              <a:rPr lang="en-US" sz="5800" b="1" dirty="0">
                <a:solidFill>
                  <a:schemeClr val="accent1">
                    <a:lumMod val="75000"/>
                  </a:schemeClr>
                </a:solidFill>
              </a:rPr>
              <a:t>R</a:t>
            </a:r>
            <a:r>
              <a:rPr lang="bg-BG" sz="5800" b="1" dirty="0">
                <a:solidFill>
                  <a:schemeClr val="accent1">
                    <a:lumMod val="75000"/>
                  </a:schemeClr>
                </a:solidFill>
              </a:rPr>
              <a:t>3</a:t>
            </a:r>
            <a:r>
              <a:rPr lang="en-US" sz="5800" b="1" dirty="0">
                <a:solidFill>
                  <a:schemeClr val="accent1">
                    <a:lumMod val="75000"/>
                  </a:schemeClr>
                </a:solidFill>
              </a:rPr>
              <a:t>, </a:t>
            </a:r>
            <a:r>
              <a:rPr lang="bg-BG" sz="5800" b="1" dirty="0">
                <a:solidFill>
                  <a:schemeClr val="accent1">
                    <a:lumMod val="75000"/>
                  </a:schemeClr>
                </a:solidFill>
              </a:rPr>
              <a:t>назначен от 13.05.2024 г.</a:t>
            </a:r>
          </a:p>
          <a:p>
            <a:r>
              <a:rPr lang="bg-BG" sz="5800" b="1" dirty="0">
                <a:solidFill>
                  <a:schemeClr val="accent1">
                    <a:lumMod val="75000"/>
                  </a:schemeClr>
                </a:solidFill>
              </a:rPr>
              <a:t>Доц. д-р Юлия </a:t>
            </a:r>
            <a:r>
              <a:rPr lang="bg-BG" sz="5800" b="1" dirty="0" err="1">
                <a:solidFill>
                  <a:schemeClr val="accent1">
                    <a:lumMod val="75000"/>
                  </a:schemeClr>
                </a:solidFill>
              </a:rPr>
              <a:t>Чапарова</a:t>
            </a:r>
            <a:r>
              <a:rPr lang="bg-BG" sz="5800" b="1" dirty="0">
                <a:solidFill>
                  <a:schemeClr val="accent1">
                    <a:lumMod val="75000"/>
                  </a:schemeClr>
                </a:solidFill>
              </a:rPr>
              <a:t>, </a:t>
            </a:r>
            <a:r>
              <a:rPr lang="en-US" sz="5800" b="1" dirty="0">
                <a:solidFill>
                  <a:schemeClr val="accent1">
                    <a:lumMod val="75000"/>
                  </a:schemeClr>
                </a:solidFill>
              </a:rPr>
              <a:t>R</a:t>
            </a:r>
            <a:r>
              <a:rPr lang="bg-BG" sz="5800" b="1" dirty="0">
                <a:solidFill>
                  <a:schemeClr val="accent1">
                    <a:lumMod val="75000"/>
                  </a:schemeClr>
                </a:solidFill>
              </a:rPr>
              <a:t>3</a:t>
            </a:r>
            <a:r>
              <a:rPr lang="en-US" sz="5800" b="1" dirty="0">
                <a:solidFill>
                  <a:schemeClr val="accent1">
                    <a:lumMod val="75000"/>
                  </a:schemeClr>
                </a:solidFill>
              </a:rPr>
              <a:t>, </a:t>
            </a:r>
            <a:r>
              <a:rPr lang="bg-BG" sz="5800" b="1" dirty="0">
                <a:solidFill>
                  <a:schemeClr val="accent1">
                    <a:lumMod val="75000"/>
                  </a:schemeClr>
                </a:solidFill>
              </a:rPr>
              <a:t>назначена от 13.05.2024 г., неплатен отпуск 1.11.2024 г.- 30.04.2025 г.</a:t>
            </a:r>
          </a:p>
          <a:p>
            <a:r>
              <a:rPr lang="bg-BG" sz="5800" b="1" dirty="0">
                <a:solidFill>
                  <a:schemeClr val="accent1">
                    <a:lumMod val="75000"/>
                  </a:schemeClr>
                </a:solidFill>
              </a:rPr>
              <a:t>Доц. д-р Иван Георгиев, </a:t>
            </a:r>
            <a:r>
              <a:rPr lang="en-US" sz="5800" b="1" dirty="0">
                <a:solidFill>
                  <a:schemeClr val="accent1">
                    <a:lumMod val="75000"/>
                  </a:schemeClr>
                </a:solidFill>
              </a:rPr>
              <a:t>R3,  </a:t>
            </a:r>
            <a:r>
              <a:rPr lang="bg-BG" sz="5800" b="1" dirty="0">
                <a:solidFill>
                  <a:schemeClr val="accent1">
                    <a:lumMod val="75000"/>
                  </a:schemeClr>
                </a:solidFill>
              </a:rPr>
              <a:t>привлечен изследовател, споразумение за доброволен труд</a:t>
            </a:r>
          </a:p>
          <a:p>
            <a:r>
              <a:rPr lang="bg-BG" sz="5800" b="1" dirty="0" err="1">
                <a:solidFill>
                  <a:schemeClr val="accent1">
                    <a:lumMod val="75000"/>
                  </a:schemeClr>
                </a:solidFill>
              </a:rPr>
              <a:t>Гл.ас</a:t>
            </a:r>
            <a:r>
              <a:rPr lang="bg-BG" sz="5800" b="1" dirty="0">
                <a:solidFill>
                  <a:schemeClr val="accent1">
                    <a:lumMod val="75000"/>
                  </a:schemeClr>
                </a:solidFill>
              </a:rPr>
              <a:t>. д-р Николай Димитров, </a:t>
            </a:r>
            <a:r>
              <a:rPr lang="en-US" sz="5800" b="1" dirty="0">
                <a:solidFill>
                  <a:schemeClr val="accent1">
                    <a:lumMod val="75000"/>
                  </a:schemeClr>
                </a:solidFill>
              </a:rPr>
              <a:t>R</a:t>
            </a:r>
            <a:r>
              <a:rPr lang="bg-BG" sz="5800" b="1" dirty="0">
                <a:solidFill>
                  <a:schemeClr val="accent1">
                    <a:lumMod val="75000"/>
                  </a:schemeClr>
                </a:solidFill>
              </a:rPr>
              <a:t>2</a:t>
            </a:r>
            <a:r>
              <a:rPr lang="en-US" sz="5800" b="1" dirty="0">
                <a:solidFill>
                  <a:schemeClr val="accent1">
                    <a:lumMod val="75000"/>
                  </a:schemeClr>
                </a:solidFill>
              </a:rPr>
              <a:t>, </a:t>
            </a:r>
            <a:r>
              <a:rPr lang="bg-BG" sz="5800" b="1" dirty="0">
                <a:solidFill>
                  <a:schemeClr val="accent1">
                    <a:lumMod val="75000"/>
                  </a:schemeClr>
                </a:solidFill>
              </a:rPr>
              <a:t>назначен от 13.05.2024 г</a:t>
            </a:r>
          </a:p>
          <a:p>
            <a:r>
              <a:rPr lang="bg-BG" sz="5800" b="1" dirty="0" err="1">
                <a:solidFill>
                  <a:schemeClr val="accent1">
                    <a:lumMod val="75000"/>
                  </a:schemeClr>
                </a:solidFill>
              </a:rPr>
              <a:t>Гл.ас</a:t>
            </a:r>
            <a:r>
              <a:rPr lang="bg-BG" sz="5800" b="1" dirty="0">
                <a:solidFill>
                  <a:schemeClr val="accent1">
                    <a:lumMod val="75000"/>
                  </a:schemeClr>
                </a:solidFill>
              </a:rPr>
              <a:t>. д-р Слави Георгиев Георгиев,</a:t>
            </a:r>
            <a:r>
              <a:rPr lang="en-US" sz="5800" b="1" dirty="0">
                <a:solidFill>
                  <a:schemeClr val="accent1">
                    <a:lumMod val="75000"/>
                  </a:schemeClr>
                </a:solidFill>
              </a:rPr>
              <a:t> R2, </a:t>
            </a:r>
            <a:r>
              <a:rPr lang="bg-BG" sz="5800" b="1" dirty="0">
                <a:solidFill>
                  <a:schemeClr val="accent1">
                    <a:lumMod val="75000"/>
                  </a:schemeClr>
                </a:solidFill>
              </a:rPr>
              <a:t>споразумение за доброволен труд;</a:t>
            </a:r>
          </a:p>
          <a:p>
            <a:r>
              <a:rPr lang="bg-BG" sz="5800" b="1" dirty="0">
                <a:solidFill>
                  <a:schemeClr val="accent1">
                    <a:lumMod val="75000"/>
                  </a:schemeClr>
                </a:solidFill>
              </a:rPr>
              <a:t>Д-р Бюлент </a:t>
            </a:r>
            <a:r>
              <a:rPr lang="bg-BG" sz="5800" b="1" dirty="0" err="1">
                <a:solidFill>
                  <a:schemeClr val="accent1">
                    <a:lumMod val="75000"/>
                  </a:schemeClr>
                </a:solidFill>
              </a:rPr>
              <a:t>Идиризов</a:t>
            </a:r>
            <a:r>
              <a:rPr lang="bg-BG" sz="5800" b="1" dirty="0">
                <a:solidFill>
                  <a:schemeClr val="accent1">
                    <a:lumMod val="75000"/>
                  </a:schemeClr>
                </a:solidFill>
              </a:rPr>
              <a:t>, </a:t>
            </a:r>
            <a:r>
              <a:rPr lang="en-US" sz="5800" b="1" dirty="0">
                <a:solidFill>
                  <a:schemeClr val="accent1">
                    <a:lumMod val="75000"/>
                  </a:schemeClr>
                </a:solidFill>
              </a:rPr>
              <a:t>R2, </a:t>
            </a:r>
            <a:r>
              <a:rPr lang="bg-BG" sz="5800" b="1" dirty="0">
                <a:solidFill>
                  <a:schemeClr val="accent1">
                    <a:lumMod val="75000"/>
                  </a:schemeClr>
                </a:solidFill>
              </a:rPr>
              <a:t>привлечен изследовател,</a:t>
            </a:r>
            <a:r>
              <a:rPr lang="en-US" sz="5800" b="1" dirty="0">
                <a:solidFill>
                  <a:schemeClr val="accent1">
                    <a:lumMod val="75000"/>
                  </a:schemeClr>
                </a:solidFill>
              </a:rPr>
              <a:t> </a:t>
            </a:r>
            <a:r>
              <a:rPr lang="bg-BG" sz="5800" b="1" dirty="0">
                <a:solidFill>
                  <a:schemeClr val="accent1">
                    <a:lumMod val="75000"/>
                  </a:schemeClr>
                </a:solidFill>
              </a:rPr>
              <a:t>споразумение за доброволен труд;</a:t>
            </a:r>
          </a:p>
          <a:p>
            <a:r>
              <a:rPr lang="bg-BG" sz="5800" b="1" dirty="0">
                <a:solidFill>
                  <a:schemeClr val="accent1">
                    <a:lumMod val="75000"/>
                  </a:schemeClr>
                </a:solidFill>
              </a:rPr>
              <a:t>Проф. дн Стефка Фиданова, </a:t>
            </a:r>
            <a:r>
              <a:rPr lang="en-US" sz="5800" b="1" dirty="0">
                <a:solidFill>
                  <a:schemeClr val="accent1">
                    <a:lumMod val="75000"/>
                  </a:schemeClr>
                </a:solidFill>
              </a:rPr>
              <a:t>R</a:t>
            </a:r>
            <a:r>
              <a:rPr lang="bg-BG" sz="5800" b="1" dirty="0">
                <a:solidFill>
                  <a:schemeClr val="accent1">
                    <a:lumMod val="75000"/>
                  </a:schemeClr>
                </a:solidFill>
              </a:rPr>
              <a:t>4</a:t>
            </a:r>
            <a:r>
              <a:rPr lang="en-US" sz="5800" b="1" dirty="0">
                <a:solidFill>
                  <a:schemeClr val="accent1">
                    <a:lumMod val="75000"/>
                  </a:schemeClr>
                </a:solidFill>
              </a:rPr>
              <a:t>, </a:t>
            </a:r>
            <a:r>
              <a:rPr lang="bg-BG" sz="5800" b="1" dirty="0">
                <a:solidFill>
                  <a:schemeClr val="accent1">
                    <a:lumMod val="75000"/>
                  </a:schemeClr>
                </a:solidFill>
              </a:rPr>
              <a:t>привлечен изследовател,</a:t>
            </a:r>
            <a:r>
              <a:rPr lang="en-US" sz="5800" b="1" dirty="0">
                <a:solidFill>
                  <a:schemeClr val="accent1">
                    <a:lumMod val="75000"/>
                  </a:schemeClr>
                </a:solidFill>
              </a:rPr>
              <a:t> </a:t>
            </a:r>
            <a:r>
              <a:rPr lang="bg-BG" sz="5800" b="1" dirty="0">
                <a:solidFill>
                  <a:schemeClr val="accent1">
                    <a:lumMod val="75000"/>
                  </a:schemeClr>
                </a:solidFill>
              </a:rPr>
              <a:t>споразумение за доброволен труд;</a:t>
            </a:r>
          </a:p>
          <a:p>
            <a:r>
              <a:rPr lang="bg-BG" sz="5800" b="1" dirty="0">
                <a:solidFill>
                  <a:schemeClr val="accent6">
                    <a:lumMod val="75000"/>
                  </a:schemeClr>
                </a:solidFill>
              </a:rPr>
              <a:t>Доц. д-р Свилен Кунев,  </a:t>
            </a:r>
            <a:r>
              <a:rPr lang="en-US" sz="5800" b="1" dirty="0">
                <a:solidFill>
                  <a:schemeClr val="accent6">
                    <a:lumMod val="75000"/>
                  </a:schemeClr>
                </a:solidFill>
              </a:rPr>
              <a:t>R4, </a:t>
            </a:r>
            <a:r>
              <a:rPr lang="bg-BG" sz="5800" b="1" dirty="0">
                <a:solidFill>
                  <a:schemeClr val="accent6">
                    <a:lumMod val="75000"/>
                  </a:schemeClr>
                </a:solidFill>
              </a:rPr>
              <a:t>назначен от 13.05.2024 г.</a:t>
            </a:r>
          </a:p>
          <a:p>
            <a:r>
              <a:rPr lang="bg-BG" sz="5800" b="1" dirty="0">
                <a:solidFill>
                  <a:schemeClr val="accent6">
                    <a:lumMod val="75000"/>
                  </a:schemeClr>
                </a:solidFill>
              </a:rPr>
              <a:t>Проф. дн Диана Антонова,  </a:t>
            </a:r>
            <a:r>
              <a:rPr lang="en-US" sz="5800" b="1" dirty="0">
                <a:solidFill>
                  <a:schemeClr val="accent6">
                    <a:lumMod val="75000"/>
                  </a:schemeClr>
                </a:solidFill>
              </a:rPr>
              <a:t>R</a:t>
            </a:r>
            <a:r>
              <a:rPr lang="bg-BG" sz="5800" b="1" dirty="0">
                <a:solidFill>
                  <a:schemeClr val="accent6">
                    <a:lumMod val="75000"/>
                  </a:schemeClr>
                </a:solidFill>
              </a:rPr>
              <a:t>3</a:t>
            </a:r>
            <a:r>
              <a:rPr lang="en-US" sz="5800" b="1" dirty="0">
                <a:solidFill>
                  <a:schemeClr val="accent6">
                    <a:lumMod val="75000"/>
                  </a:schemeClr>
                </a:solidFill>
              </a:rPr>
              <a:t>, </a:t>
            </a:r>
            <a:r>
              <a:rPr lang="bg-BG" sz="5800" b="1" dirty="0">
                <a:solidFill>
                  <a:schemeClr val="accent6">
                    <a:lumMod val="75000"/>
                  </a:schemeClr>
                </a:solidFill>
              </a:rPr>
              <a:t>назначена от 13.05.2024 г.</a:t>
            </a:r>
          </a:p>
          <a:p>
            <a:r>
              <a:rPr lang="bg-BG" sz="5800" b="1" dirty="0">
                <a:solidFill>
                  <a:schemeClr val="accent6">
                    <a:lumMod val="75000"/>
                  </a:schemeClr>
                </a:solidFill>
              </a:rPr>
              <a:t>Доц. д-р Свилена Рускова,  </a:t>
            </a:r>
            <a:r>
              <a:rPr lang="en-US" sz="5800" b="1" dirty="0">
                <a:solidFill>
                  <a:schemeClr val="accent6">
                    <a:lumMod val="75000"/>
                  </a:schemeClr>
                </a:solidFill>
              </a:rPr>
              <a:t>R</a:t>
            </a:r>
            <a:r>
              <a:rPr lang="bg-BG" sz="5800" b="1" dirty="0">
                <a:solidFill>
                  <a:schemeClr val="accent6">
                    <a:lumMod val="75000"/>
                  </a:schemeClr>
                </a:solidFill>
              </a:rPr>
              <a:t>3</a:t>
            </a:r>
            <a:r>
              <a:rPr lang="en-US" sz="5800" b="1" dirty="0">
                <a:solidFill>
                  <a:schemeClr val="accent6">
                    <a:lumMod val="75000"/>
                  </a:schemeClr>
                </a:solidFill>
              </a:rPr>
              <a:t>, </a:t>
            </a:r>
            <a:r>
              <a:rPr lang="bg-BG" sz="5800" b="1" dirty="0">
                <a:solidFill>
                  <a:schemeClr val="accent6">
                    <a:lumMod val="75000"/>
                  </a:schemeClr>
                </a:solidFill>
              </a:rPr>
              <a:t>назначена от 13.05.2024 г.</a:t>
            </a:r>
          </a:p>
          <a:p>
            <a:r>
              <a:rPr lang="ru-RU" sz="5800" b="1" dirty="0">
                <a:solidFill>
                  <a:schemeClr val="accent6">
                    <a:lumMod val="75000"/>
                  </a:schemeClr>
                </a:solidFill>
              </a:rPr>
              <a:t>Доц. д-р Даниел Павлов,  R3, назначен от 13.05.2024 г.</a:t>
            </a:r>
          </a:p>
          <a:p>
            <a:r>
              <a:rPr lang="ru-RU" sz="5800" b="1" dirty="0">
                <a:solidFill>
                  <a:schemeClr val="accent6">
                    <a:lumMod val="75000"/>
                  </a:schemeClr>
                </a:solidFill>
              </a:rPr>
              <a:t>Доц. д-р Ирина Костадинова,  R3, назначена от 04.06.2024 г.</a:t>
            </a:r>
          </a:p>
          <a:p>
            <a:r>
              <a:rPr lang="ru-RU" sz="5800" b="1" dirty="0">
                <a:solidFill>
                  <a:schemeClr val="accent6">
                    <a:lumMod val="75000"/>
                  </a:schemeClr>
                </a:solidFill>
              </a:rPr>
              <a:t>Доц. д-р Евгения Братоева,  R3, назначена от 04.06.2024 г.</a:t>
            </a:r>
          </a:p>
          <a:p>
            <a:r>
              <a:rPr lang="ru-RU" sz="5800" b="1" dirty="0">
                <a:solidFill>
                  <a:schemeClr val="accent6">
                    <a:lumMod val="75000"/>
                  </a:schemeClr>
                </a:solidFill>
              </a:rPr>
              <a:t>Гл. ас. д-р Божана Стойчева,  R2, назначена от </a:t>
            </a:r>
            <a:r>
              <a:rPr lang="en-GB" sz="5800" b="1" dirty="0">
                <a:solidFill>
                  <a:schemeClr val="accent6">
                    <a:lumMod val="75000"/>
                  </a:schemeClr>
                </a:solidFill>
              </a:rPr>
              <a:t>04</a:t>
            </a:r>
            <a:r>
              <a:rPr lang="bg-BG" sz="5800" b="1" dirty="0">
                <a:solidFill>
                  <a:schemeClr val="accent6">
                    <a:lumMod val="75000"/>
                  </a:schemeClr>
                </a:solidFill>
              </a:rPr>
              <a:t>.0</a:t>
            </a:r>
            <a:r>
              <a:rPr lang="en-GB" sz="5800" b="1" dirty="0">
                <a:solidFill>
                  <a:schemeClr val="accent6">
                    <a:lumMod val="75000"/>
                  </a:schemeClr>
                </a:solidFill>
              </a:rPr>
              <a:t>6</a:t>
            </a:r>
            <a:r>
              <a:rPr lang="bg-BG" sz="5800" b="1" dirty="0">
                <a:solidFill>
                  <a:schemeClr val="accent6">
                    <a:lumMod val="75000"/>
                  </a:schemeClr>
                </a:solidFill>
              </a:rPr>
              <a:t>.2024 г.</a:t>
            </a:r>
            <a:endParaRPr lang="ru-RU" sz="5800" b="1" dirty="0">
              <a:solidFill>
                <a:schemeClr val="accent6">
                  <a:lumMod val="75000"/>
                </a:schemeClr>
              </a:solidFill>
            </a:endParaRPr>
          </a:p>
          <a:p>
            <a:r>
              <a:rPr lang="ru-RU" sz="5800" b="1" dirty="0">
                <a:solidFill>
                  <a:schemeClr val="accent6">
                    <a:lumMod val="75000"/>
                  </a:schemeClr>
                </a:solidFill>
              </a:rPr>
              <a:t>Гл. ас. д-р Силвия Белоева,  R2, назначена от 10.05.2024 г.</a:t>
            </a:r>
          </a:p>
          <a:p>
            <a:r>
              <a:rPr lang="bg-BG" sz="5800" b="1" dirty="0" err="1">
                <a:solidFill>
                  <a:schemeClr val="accent6">
                    <a:lumMod val="75000"/>
                  </a:schemeClr>
                </a:solidFill>
              </a:rPr>
              <a:t>Докт</a:t>
            </a:r>
            <a:r>
              <a:rPr lang="bg-BG" sz="5800" b="1" dirty="0">
                <a:solidFill>
                  <a:schemeClr val="accent6">
                    <a:lumMod val="75000"/>
                  </a:schemeClr>
                </a:solidFill>
              </a:rPr>
              <a:t>. Анна Тодорова, </a:t>
            </a:r>
            <a:r>
              <a:rPr lang="en-US" sz="5800" b="1" dirty="0">
                <a:solidFill>
                  <a:schemeClr val="accent6">
                    <a:lumMod val="75000"/>
                  </a:schemeClr>
                </a:solidFill>
              </a:rPr>
              <a:t>R1, </a:t>
            </a:r>
            <a:r>
              <a:rPr lang="bg-BG" sz="5800" b="1" dirty="0">
                <a:solidFill>
                  <a:schemeClr val="accent6">
                    <a:lumMod val="75000"/>
                  </a:schemeClr>
                </a:solidFill>
              </a:rPr>
              <a:t>назначена от </a:t>
            </a:r>
            <a:r>
              <a:rPr lang="en-GB" sz="5800" b="1" dirty="0">
                <a:solidFill>
                  <a:schemeClr val="accent6">
                    <a:lumMod val="75000"/>
                  </a:schemeClr>
                </a:solidFill>
              </a:rPr>
              <a:t>04</a:t>
            </a:r>
            <a:r>
              <a:rPr lang="bg-BG" sz="5800" b="1" dirty="0">
                <a:solidFill>
                  <a:schemeClr val="accent6">
                    <a:lumMod val="75000"/>
                  </a:schemeClr>
                </a:solidFill>
              </a:rPr>
              <a:t>.0</a:t>
            </a:r>
            <a:r>
              <a:rPr lang="en-GB" sz="5800" b="1" dirty="0">
                <a:solidFill>
                  <a:schemeClr val="accent6">
                    <a:lumMod val="75000"/>
                  </a:schemeClr>
                </a:solidFill>
              </a:rPr>
              <a:t>6</a:t>
            </a:r>
            <a:r>
              <a:rPr lang="bg-BG" sz="5800" b="1" dirty="0">
                <a:solidFill>
                  <a:schemeClr val="accent6">
                    <a:lumMod val="75000"/>
                  </a:schemeClr>
                </a:solidFill>
              </a:rPr>
              <a:t>.2024 г.</a:t>
            </a:r>
          </a:p>
          <a:p>
            <a:endParaRPr lang="bg-BG" sz="2900" dirty="0">
              <a:solidFill>
                <a:prstClr val="black"/>
              </a:solidFill>
            </a:endParaRPr>
          </a:p>
          <a:p>
            <a:endParaRPr lang="bg-BG" dirty="0"/>
          </a:p>
          <a:p>
            <a:endParaRPr lang="bg-BG" dirty="0"/>
          </a:p>
          <a:p>
            <a:endParaRPr lang="bg-BG" dirty="0"/>
          </a:p>
          <a:p>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191096213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675886"/>
            <a:ext cx="10515600" cy="4351338"/>
          </a:xfrm>
        </p:spPr>
        <p:txBody>
          <a:bodyPr>
            <a:normAutofit fontScale="92500" lnSpcReduction="20000"/>
          </a:bodyPr>
          <a:lstStyle/>
          <a:p>
            <a:r>
              <a:rPr lang="bg-BG" i="1" dirty="0">
                <a:solidFill>
                  <a:schemeClr val="accent6">
                    <a:lumMod val="75000"/>
                  </a:schemeClr>
                </a:solidFill>
              </a:rPr>
              <a:t>гл. ас д-р Силвия </a:t>
            </a:r>
            <a:r>
              <a:rPr lang="bg-BG" i="1" dirty="0" err="1">
                <a:solidFill>
                  <a:schemeClr val="accent6">
                    <a:lumMod val="75000"/>
                  </a:schemeClr>
                </a:solidFill>
              </a:rPr>
              <a:t>Белоева</a:t>
            </a:r>
            <a:endParaRPr lang="bg-BG" i="1" dirty="0">
              <a:solidFill>
                <a:schemeClr val="accent6">
                  <a:lumMod val="75000"/>
                </a:schemeClr>
              </a:solidFill>
            </a:endParaRPr>
          </a:p>
          <a:p>
            <a:pPr marL="0" indent="0">
              <a:spcBef>
                <a:spcPts val="2400"/>
              </a:spcBef>
              <a:buNone/>
            </a:pPr>
            <a:r>
              <a:rPr lang="bg-BG" dirty="0"/>
              <a:t>– общ брой публикации за периода – </a:t>
            </a:r>
            <a:r>
              <a:rPr lang="bg-BG" b="1" dirty="0"/>
              <a:t>4</a:t>
            </a:r>
            <a:r>
              <a:rPr lang="bg-BG" b="1" dirty="0" smtClean="0"/>
              <a:t> </a:t>
            </a:r>
            <a:r>
              <a:rPr lang="bg-BG" b="1" dirty="0"/>
              <a:t>бр</a:t>
            </a:r>
            <a:r>
              <a:rPr lang="bg-BG" dirty="0"/>
              <a:t>.</a:t>
            </a:r>
          </a:p>
          <a:p>
            <a:pPr marL="0" indent="0">
              <a:buNone/>
            </a:pPr>
            <a:r>
              <a:rPr lang="bg-BG" dirty="0"/>
              <a:t>–  от тях в съавторство  (с Д. Антонова, Н. Венелинова) - </a:t>
            </a:r>
            <a:r>
              <a:rPr lang="bg-BG" b="1" dirty="0" smtClean="0"/>
              <a:t>4 </a:t>
            </a:r>
            <a:r>
              <a:rPr lang="bg-BG" b="1" dirty="0"/>
              <a:t>бр</a:t>
            </a:r>
            <a:r>
              <a:rPr lang="bg-BG" dirty="0" smtClean="0"/>
              <a:t>./3 </a:t>
            </a:r>
            <a:r>
              <a:rPr lang="bg-BG" dirty="0"/>
              <a:t>бр. </a:t>
            </a:r>
          </a:p>
          <a:p>
            <a:r>
              <a:rPr lang="bg-BG" dirty="0"/>
              <a:t>Бр. публикувани и вече индексирани във </a:t>
            </a:r>
            <a:r>
              <a:rPr lang="en-US" dirty="0" err="1"/>
              <a:t>WoS</a:t>
            </a:r>
            <a:r>
              <a:rPr lang="bg-BG" dirty="0"/>
              <a:t> публикации – </a:t>
            </a:r>
            <a:r>
              <a:rPr lang="bg-BG" b="1" dirty="0" smtClean="0"/>
              <a:t>2бр./1 </a:t>
            </a:r>
            <a:r>
              <a:rPr lang="bg-BG" b="1" dirty="0"/>
              <a:t>бр.</a:t>
            </a:r>
          </a:p>
          <a:p>
            <a:r>
              <a:rPr lang="bg-BG" dirty="0"/>
              <a:t>Бр. приети за публикуване</a:t>
            </a:r>
            <a:r>
              <a:rPr lang="en-US" dirty="0"/>
              <a:t> </a:t>
            </a:r>
            <a:r>
              <a:rPr lang="bg-BG" dirty="0"/>
              <a:t>след рецензиране – </a:t>
            </a:r>
            <a:r>
              <a:rPr lang="bg-BG" b="1" dirty="0" smtClean="0">
                <a:solidFill>
                  <a:schemeClr val="bg2">
                    <a:lumMod val="10000"/>
                  </a:schemeClr>
                </a:solidFill>
              </a:rPr>
              <a:t>2 бр</a:t>
            </a:r>
            <a:r>
              <a:rPr lang="bg-BG" b="1" dirty="0" smtClean="0"/>
              <a:t>.</a:t>
            </a:r>
            <a:endParaRPr lang="bg-BG" b="1" dirty="0"/>
          </a:p>
          <a:p>
            <a:r>
              <a:rPr lang="bg-BG" dirty="0"/>
              <a:t>Бр. в процес на рецензиране – </a:t>
            </a:r>
            <a:r>
              <a:rPr lang="bg-BG" b="1" dirty="0" smtClean="0">
                <a:solidFill>
                  <a:schemeClr val="bg2">
                    <a:lumMod val="10000"/>
                  </a:schemeClr>
                </a:solidFill>
              </a:rPr>
              <a:t>0 </a:t>
            </a:r>
            <a:r>
              <a:rPr lang="bg-BG" b="1" dirty="0">
                <a:solidFill>
                  <a:schemeClr val="bg2">
                    <a:lumMod val="10000"/>
                  </a:schemeClr>
                </a:solidFill>
              </a:rPr>
              <a:t>бр</a:t>
            </a:r>
            <a:r>
              <a:rPr lang="bg-BG" b="1" dirty="0"/>
              <a:t>.</a:t>
            </a:r>
          </a:p>
          <a:p>
            <a:r>
              <a:rPr lang="bg-BG" dirty="0"/>
              <a:t>Бр. приети </a:t>
            </a:r>
            <a:r>
              <a:rPr lang="bg-BG" dirty="0" err="1"/>
              <a:t>абстракти</a:t>
            </a:r>
            <a:r>
              <a:rPr lang="bg-BG" dirty="0"/>
              <a:t> - </a:t>
            </a:r>
            <a:r>
              <a:rPr lang="bg-BG" b="1" dirty="0">
                <a:solidFill>
                  <a:schemeClr val="bg2">
                    <a:lumMod val="10000"/>
                  </a:schemeClr>
                </a:solidFill>
              </a:rPr>
              <a:t>0 бр.</a:t>
            </a:r>
          </a:p>
          <a:p>
            <a:r>
              <a:rPr lang="bg-BG" dirty="0"/>
              <a:t>Бр. в процес на разработка – </a:t>
            </a:r>
            <a:r>
              <a:rPr lang="bg-BG" b="1" dirty="0"/>
              <a:t>0 бр. </a:t>
            </a:r>
          </a:p>
          <a:p>
            <a:r>
              <a:rPr lang="bg-BG" dirty="0"/>
              <a:t>Планиран брой публикации за периода юли – </a:t>
            </a:r>
            <a:r>
              <a:rPr lang="bg-BG" dirty="0" smtClean="0"/>
              <a:t>септември 2025 </a:t>
            </a:r>
            <a:r>
              <a:rPr lang="bg-BG" dirty="0"/>
              <a:t>– </a:t>
            </a:r>
            <a:r>
              <a:rPr lang="bg-BG" b="1" dirty="0"/>
              <a:t>1/0,5 бр.</a:t>
            </a:r>
          </a:p>
          <a:p>
            <a:endParaRPr lang="bg-BG" b="1" dirty="0"/>
          </a:p>
          <a:p>
            <a:pPr marL="0" indent="0" algn="just">
              <a:buNone/>
            </a:pPr>
            <a:endParaRPr lang="bg-BG" i="1" dirty="0">
              <a:solidFill>
                <a:srgbClr val="FF0000"/>
              </a:solidFill>
            </a:endParaRPr>
          </a:p>
          <a:p>
            <a:endParaRPr lang="bg-BG" dirty="0"/>
          </a:p>
          <a:p>
            <a:pPr marL="0" indent="0">
              <a:buNone/>
            </a:pPr>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41911841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712629" y="1675886"/>
            <a:ext cx="11092686" cy="4574789"/>
          </a:xfrm>
        </p:spPr>
        <p:txBody>
          <a:bodyPr>
            <a:normAutofit fontScale="85000" lnSpcReduction="10000"/>
          </a:bodyPr>
          <a:lstStyle/>
          <a:p>
            <a:r>
              <a:rPr lang="bg-BG" sz="3100" b="1" i="1" dirty="0" err="1">
                <a:solidFill>
                  <a:schemeClr val="accent6">
                    <a:lumMod val="75000"/>
                  </a:schemeClr>
                </a:solidFill>
              </a:rPr>
              <a:t>Докт</a:t>
            </a:r>
            <a:r>
              <a:rPr lang="bg-BG" sz="3100" b="1" i="1" dirty="0">
                <a:solidFill>
                  <a:schemeClr val="accent6">
                    <a:lumMod val="75000"/>
                  </a:schemeClr>
                </a:solidFill>
              </a:rPr>
              <a:t>. Анна Тодорова</a:t>
            </a:r>
          </a:p>
          <a:p>
            <a:pPr marL="0" indent="0">
              <a:spcBef>
                <a:spcPts val="2400"/>
              </a:spcBef>
              <a:buNone/>
            </a:pPr>
            <a:r>
              <a:rPr lang="bg-BG" dirty="0"/>
              <a:t>– </a:t>
            </a:r>
            <a:r>
              <a:rPr lang="bg-BG" sz="3100" dirty="0"/>
              <a:t>общ брой публикации за периода – </a:t>
            </a:r>
            <a:r>
              <a:rPr lang="bg-BG" sz="3100" b="1" dirty="0">
                <a:solidFill>
                  <a:schemeClr val="bg2">
                    <a:lumMod val="10000"/>
                  </a:schemeClr>
                </a:solidFill>
              </a:rPr>
              <a:t>3</a:t>
            </a:r>
            <a:r>
              <a:rPr lang="bg-BG" sz="3100" b="1" dirty="0"/>
              <a:t> бр</a:t>
            </a:r>
            <a:r>
              <a:rPr lang="bg-BG" sz="3100" dirty="0"/>
              <a:t>.</a:t>
            </a:r>
          </a:p>
          <a:p>
            <a:pPr marL="0" indent="0">
              <a:buNone/>
            </a:pPr>
            <a:r>
              <a:rPr lang="bg-BG" sz="3100" dirty="0"/>
              <a:t>–  от тях в съавторство  (С. Рускова, И. Костадинова, Д. Антонова, С. Кунев) - </a:t>
            </a:r>
            <a:r>
              <a:rPr lang="bg-BG" sz="3100" b="1" dirty="0">
                <a:solidFill>
                  <a:schemeClr val="bg2">
                    <a:lumMod val="10000"/>
                  </a:schemeClr>
                </a:solidFill>
              </a:rPr>
              <a:t>3</a:t>
            </a:r>
            <a:r>
              <a:rPr lang="bg-BG" sz="3100" b="1" dirty="0"/>
              <a:t> бр</a:t>
            </a:r>
            <a:r>
              <a:rPr lang="bg-BG" sz="3100" dirty="0"/>
              <a:t>. = </a:t>
            </a:r>
            <a:r>
              <a:rPr lang="bg-BG" sz="3100" b="1" dirty="0">
                <a:solidFill>
                  <a:schemeClr val="bg2">
                    <a:lumMod val="10000"/>
                  </a:schemeClr>
                </a:solidFill>
              </a:rPr>
              <a:t>1</a:t>
            </a:r>
            <a:r>
              <a:rPr lang="bg-BG" sz="3100" b="1" dirty="0"/>
              <a:t>,02</a:t>
            </a:r>
            <a:r>
              <a:rPr lang="bg-BG" sz="3100" dirty="0"/>
              <a:t> бр.</a:t>
            </a:r>
          </a:p>
          <a:p>
            <a:pPr>
              <a:spcBef>
                <a:spcPts val="1800"/>
              </a:spcBef>
            </a:pPr>
            <a:r>
              <a:rPr lang="bg-BG" sz="3100" dirty="0"/>
              <a:t>Бр. публикувани и вече индексирани във </a:t>
            </a:r>
            <a:r>
              <a:rPr lang="en-US" sz="3100" dirty="0" err="1"/>
              <a:t>WoS</a:t>
            </a:r>
            <a:r>
              <a:rPr lang="bg-BG" sz="3100" dirty="0"/>
              <a:t> публикации – </a:t>
            </a:r>
            <a:r>
              <a:rPr lang="bg-BG" sz="3100" b="1" dirty="0" smtClean="0"/>
              <a:t>3 </a:t>
            </a:r>
            <a:r>
              <a:rPr lang="bg-BG" sz="3100" b="1" dirty="0"/>
              <a:t>бр</a:t>
            </a:r>
            <a:r>
              <a:rPr lang="bg-BG" sz="3100" b="1" dirty="0" smtClean="0"/>
              <a:t>./1,02 </a:t>
            </a:r>
            <a:r>
              <a:rPr lang="bg-BG" sz="3100" b="1" dirty="0"/>
              <a:t>бр.</a:t>
            </a:r>
          </a:p>
          <a:p>
            <a:r>
              <a:rPr lang="bg-BG" sz="3100" dirty="0"/>
              <a:t>Бр. приети за публикуване</a:t>
            </a:r>
            <a:r>
              <a:rPr lang="en-US" sz="3100" dirty="0"/>
              <a:t> </a:t>
            </a:r>
            <a:r>
              <a:rPr lang="bg-BG" sz="3100" dirty="0"/>
              <a:t>след рецензиране – </a:t>
            </a:r>
            <a:r>
              <a:rPr lang="bg-BG" sz="3100" b="1" dirty="0">
                <a:solidFill>
                  <a:schemeClr val="bg2">
                    <a:lumMod val="10000"/>
                  </a:schemeClr>
                </a:solidFill>
              </a:rPr>
              <a:t>0 бр</a:t>
            </a:r>
            <a:r>
              <a:rPr lang="bg-BG" sz="3100" b="1" dirty="0" smtClean="0">
                <a:solidFill>
                  <a:schemeClr val="bg2">
                    <a:lumMod val="10000"/>
                  </a:schemeClr>
                </a:solidFill>
              </a:rPr>
              <a:t>.</a:t>
            </a:r>
            <a:endParaRPr lang="bg-BG" sz="3100" b="1" dirty="0"/>
          </a:p>
          <a:p>
            <a:r>
              <a:rPr lang="bg-BG" sz="3100" dirty="0"/>
              <a:t>Бр. в процес на рецензиране – </a:t>
            </a:r>
            <a:r>
              <a:rPr lang="bg-BG" sz="3100" b="1" dirty="0">
                <a:solidFill>
                  <a:schemeClr val="bg2">
                    <a:lumMod val="10000"/>
                  </a:schemeClr>
                </a:solidFill>
              </a:rPr>
              <a:t>0 бр.</a:t>
            </a:r>
          </a:p>
          <a:p>
            <a:r>
              <a:rPr lang="bg-BG" sz="3100" dirty="0"/>
              <a:t>Бр. приети </a:t>
            </a:r>
            <a:r>
              <a:rPr lang="bg-BG" sz="3100" dirty="0" err="1"/>
              <a:t>абстракти</a:t>
            </a:r>
            <a:r>
              <a:rPr lang="bg-BG" sz="3100" dirty="0"/>
              <a:t> -  </a:t>
            </a:r>
            <a:r>
              <a:rPr lang="bg-BG" sz="3100" b="1" dirty="0"/>
              <a:t>0 бр.</a:t>
            </a:r>
          </a:p>
          <a:p>
            <a:r>
              <a:rPr lang="bg-BG" sz="3100" dirty="0"/>
              <a:t>Бр. в процес на разработка – </a:t>
            </a:r>
            <a:r>
              <a:rPr lang="bg-BG" sz="3100" b="1" dirty="0" smtClean="0"/>
              <a:t>0</a:t>
            </a:r>
            <a:r>
              <a:rPr lang="bg-BG" sz="3100" b="1" dirty="0" smtClean="0">
                <a:solidFill>
                  <a:schemeClr val="bg2">
                    <a:lumMod val="10000"/>
                  </a:schemeClr>
                </a:solidFill>
              </a:rPr>
              <a:t> бр.</a:t>
            </a:r>
            <a:endParaRPr lang="bg-BG" sz="3100" b="1" dirty="0">
              <a:solidFill>
                <a:schemeClr val="bg2">
                  <a:lumMod val="10000"/>
                </a:schemeClr>
              </a:solidFill>
            </a:endParaRPr>
          </a:p>
          <a:p>
            <a:r>
              <a:rPr lang="bg-BG" sz="3100" dirty="0"/>
              <a:t>Планиран брой публикации за периода </a:t>
            </a:r>
            <a:r>
              <a:rPr lang="bg-BG" dirty="0"/>
              <a:t>юли </a:t>
            </a:r>
            <a:r>
              <a:rPr lang="bg-BG"/>
              <a:t>– </a:t>
            </a:r>
            <a:r>
              <a:rPr lang="bg-BG" smtClean="0"/>
              <a:t>септември 2025 </a:t>
            </a:r>
            <a:r>
              <a:rPr lang="bg-BG" dirty="0"/>
              <a:t>– </a:t>
            </a:r>
            <a:r>
              <a:rPr lang="bg-BG" b="1" dirty="0"/>
              <a:t>1/0,5 бр.</a:t>
            </a:r>
          </a:p>
          <a:p>
            <a:endParaRPr lang="bg-BG" i="1" dirty="0">
              <a:solidFill>
                <a:srgbClr val="FF0000"/>
              </a:solidFill>
            </a:endParaRPr>
          </a:p>
          <a:p>
            <a:endParaRPr lang="bg-BG" dirty="0"/>
          </a:p>
          <a:p>
            <a:pPr marL="0" indent="0">
              <a:buNone/>
            </a:pPr>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1629625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ПРЕДСТАВЯНЕ НА ЕКИПА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p:txBody>
          <a:bodyPr>
            <a:normAutofit/>
          </a:bodyPr>
          <a:lstStyle/>
          <a:p>
            <a:r>
              <a:rPr lang="bg-BG" dirty="0"/>
              <a:t>Общ брой изследователи в научната група – </a:t>
            </a:r>
            <a:r>
              <a:rPr lang="bg-BG" b="1" dirty="0">
                <a:solidFill>
                  <a:schemeClr val="accent1">
                    <a:lumMod val="75000"/>
                  </a:schemeClr>
                </a:solidFill>
              </a:rPr>
              <a:t>9</a:t>
            </a:r>
            <a:r>
              <a:rPr lang="bg-BG" b="1" dirty="0"/>
              <a:t>+</a:t>
            </a:r>
            <a:r>
              <a:rPr lang="bg-BG" b="1" dirty="0">
                <a:solidFill>
                  <a:schemeClr val="accent6">
                    <a:lumMod val="75000"/>
                  </a:schemeClr>
                </a:solidFill>
              </a:rPr>
              <a:t>9</a:t>
            </a:r>
          </a:p>
          <a:p>
            <a:r>
              <a:rPr lang="bg-BG" dirty="0"/>
              <a:t>Брой привлечени изследователи извън одобрения със СНИИПР обхват на научната група, чрез допълнителен подбор – </a:t>
            </a:r>
            <a:r>
              <a:rPr lang="en-US" b="1" dirty="0"/>
              <a:t>0</a:t>
            </a:r>
            <a:endParaRPr lang="bg-BG" b="1" dirty="0"/>
          </a:p>
          <a:p>
            <a:r>
              <a:rPr lang="bg-BG" dirty="0"/>
              <a:t>Брой привлечени изследователи извън одобрения със СНИИПР обхват на научната с доброволен труд – </a:t>
            </a:r>
            <a:r>
              <a:rPr lang="bg-BG" b="1" dirty="0">
                <a:solidFill>
                  <a:schemeClr val="accent1">
                    <a:lumMod val="50000"/>
                  </a:schemeClr>
                </a:solidFill>
              </a:rPr>
              <a:t>3</a:t>
            </a:r>
          </a:p>
          <a:p>
            <a:r>
              <a:rPr lang="bg-BG" dirty="0"/>
              <a:t>Брой привлечени водещи изследователи извън одобрения със СНИИПР -</a:t>
            </a:r>
            <a:r>
              <a:rPr lang="en-US" dirty="0"/>
              <a:t> </a:t>
            </a:r>
            <a:r>
              <a:rPr lang="en-US" b="1" dirty="0"/>
              <a:t>0</a:t>
            </a:r>
            <a:endParaRPr lang="bg-BG" b="1"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9584990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p:txBody>
          <a:bodyPr>
            <a:normAutofit/>
          </a:bodyPr>
          <a:lstStyle/>
          <a:p>
            <a:r>
              <a:rPr lang="ru-RU" dirty="0">
                <a:solidFill>
                  <a:srgbClr val="FF0000"/>
                </a:solidFill>
              </a:rPr>
              <a:t>WP1 Администрация и управление на научната група  и осигуряване на условия за провеждане на научни изследвания</a:t>
            </a:r>
            <a:endParaRPr lang="en-US" dirty="0">
              <a:solidFill>
                <a:srgbClr val="FF0000"/>
              </a:solidFill>
            </a:endParaRPr>
          </a:p>
          <a:p>
            <a:pPr marL="0" indent="0" algn="just">
              <a:lnSpc>
                <a:spcPct val="80000"/>
              </a:lnSpc>
              <a:buNone/>
            </a:pPr>
            <a:r>
              <a:rPr lang="bg-BG" sz="1900" dirty="0"/>
              <a:t>Направено е окончателно уточняване и спецификация на необходими техника, оборудване и мебели за лаборатория „Иновативни бизнес модели и социални иновации“, предаден заедно с ръководителя на НГ към УК файл Formi_gr_3.1.6</a:t>
            </a:r>
            <a:endParaRPr lang="en-US" sz="1900" dirty="0"/>
          </a:p>
          <a:p>
            <a:pPr marL="0" indent="0" algn="just">
              <a:lnSpc>
                <a:spcPct val="80000"/>
              </a:lnSpc>
              <a:buNone/>
            </a:pPr>
            <a:r>
              <a:rPr lang="bg-BG" sz="1900" dirty="0"/>
              <a:t>Проведени са 6 работни срещи с членовете на научната група за  разпределяне на задачите по работни пакети и дейности, участия в научни конференции и други организационни дейности, свързани с изпълнението на задачите по проекта</a:t>
            </a:r>
          </a:p>
          <a:p>
            <a:pPr marL="0" indent="0" algn="just">
              <a:lnSpc>
                <a:spcPct val="80000"/>
              </a:lnSpc>
              <a:buNone/>
            </a:pPr>
            <a:r>
              <a:rPr lang="bg-BG" sz="2000" dirty="0"/>
              <a:t>Завършен и е приет План за трансфер на технологии, иновации и защита на интелектуалната собственост на научната група</a:t>
            </a:r>
            <a:endParaRPr lang="bg-BG" sz="1900" dirty="0"/>
          </a:p>
          <a:p>
            <a:pPr marL="0" indent="0" algn="just">
              <a:lnSpc>
                <a:spcPct val="80000"/>
              </a:lnSpc>
              <a:buNone/>
            </a:pPr>
            <a:r>
              <a:rPr lang="ru-RU" sz="1900" dirty="0"/>
              <a:t>Осигурено надеждно документиране/администриране/ отчитане на работата на научната група; междинни технически и финансови отчети и планиране</a:t>
            </a:r>
          </a:p>
          <a:p>
            <a:pPr marL="0" indent="0">
              <a:buNone/>
            </a:pPr>
            <a:r>
              <a:rPr lang="bg-BG" sz="1600" dirty="0">
                <a:solidFill>
                  <a:srgbClr val="FF0000"/>
                </a:solidFill>
              </a:rPr>
              <a:t> </a:t>
            </a:r>
            <a:endParaRPr lang="en-US" dirty="0">
              <a:solidFill>
                <a:srgbClr val="FF0000"/>
              </a:solidFill>
            </a:endParaRPr>
          </a:p>
          <a:p>
            <a:pPr marL="0" indent="0">
              <a:buNone/>
            </a:pPr>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39040667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1083834"/>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926001"/>
            <a:ext cx="10515600" cy="4250961"/>
          </a:xfrm>
        </p:spPr>
        <p:txBody>
          <a:bodyPr>
            <a:normAutofit/>
          </a:bodyPr>
          <a:lstStyle/>
          <a:p>
            <a:r>
              <a:rPr lang="ru-RU" dirty="0">
                <a:solidFill>
                  <a:srgbClr val="FF0000"/>
                </a:solidFill>
              </a:rPr>
              <a:t>WP2 Робастни числени и аналитични методи за с приложения в биоматематика, финансова математика и екология </a:t>
            </a:r>
            <a:endParaRPr lang="en-US" dirty="0">
              <a:solidFill>
                <a:srgbClr val="FF0000"/>
              </a:solidFill>
            </a:endParaRPr>
          </a:p>
          <a:p>
            <a:pPr marL="0" indent="0">
              <a:buNone/>
            </a:pPr>
            <a:r>
              <a:rPr lang="bg-BG" sz="2600" b="1" dirty="0"/>
              <a:t>Дейност 2.1. </a:t>
            </a:r>
            <a:r>
              <a:rPr lang="ru-RU" sz="2600" dirty="0"/>
              <a:t>Аналитични и числени методи за диференциални уравнения и системи диференциални уравнения с приложения от биоматематика, финансова математика и екология</a:t>
            </a:r>
          </a:p>
          <a:p>
            <a:pPr marL="0" indent="0">
              <a:buNone/>
            </a:pPr>
            <a:r>
              <a:rPr lang="ru-RU" sz="2600" b="1" dirty="0"/>
              <a:t>Очаквани резултати</a:t>
            </a:r>
            <a:r>
              <a:rPr lang="ru-RU" dirty="0"/>
              <a:t>: </a:t>
            </a:r>
            <a:r>
              <a:rPr lang="ru-RU" sz="2600" dirty="0"/>
              <a:t>Теоретични резултати,  нови числени методи, резултати за свойствата на дискретните решения, резултати за коректност на обратните задачи, съвременни алгоритми, компютърни симулации</a:t>
            </a:r>
            <a:endParaRPr lang="en-US" sz="2600" dirty="0"/>
          </a:p>
          <a:p>
            <a:pPr marL="0" indent="0">
              <a:buNone/>
            </a:pPr>
            <a:endParaRPr lang="en-US" sz="1900" dirty="0"/>
          </a:p>
          <a:p>
            <a:pPr marL="0" indent="0">
              <a:buNone/>
            </a:pPr>
            <a:endParaRPr lang="en-US" dirty="0">
              <a:solidFill>
                <a:srgbClr val="FF0000"/>
              </a:solidFill>
            </a:endParaRPr>
          </a:p>
          <a:p>
            <a:pPr marL="0" indent="0">
              <a:buNone/>
            </a:pPr>
            <a:endParaRPr lang="en-US" dirty="0">
              <a:solidFill>
                <a:srgbClr val="FF0000"/>
              </a:solidFill>
            </a:endParaRPr>
          </a:p>
          <a:p>
            <a:pPr marL="0" indent="0">
              <a:buNone/>
            </a:pPr>
            <a:endParaRPr lang="bg-BG"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16639620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766482" y="852120"/>
            <a:ext cx="10515600" cy="573650"/>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289291"/>
            <a:ext cx="10515600" cy="4961383"/>
          </a:xfrm>
        </p:spPr>
        <p:txBody>
          <a:bodyPr>
            <a:noAutofit/>
          </a:bodyPr>
          <a:lstStyle/>
          <a:p>
            <a:pPr algn="just">
              <a:lnSpc>
                <a:spcPct val="80000"/>
              </a:lnSpc>
              <a:buFont typeface="Wingdings" panose="05000000000000000000" pitchFamily="2" charset="2"/>
              <a:buChar char="§"/>
            </a:pPr>
            <a:endParaRPr lang="bg-BG" sz="2000" dirty="0"/>
          </a:p>
          <a:p>
            <a:pPr algn="just">
              <a:lnSpc>
                <a:spcPct val="80000"/>
              </a:lnSpc>
              <a:buFont typeface="Wingdings" panose="05000000000000000000" pitchFamily="2" charset="2"/>
              <a:buChar char="§"/>
            </a:pPr>
            <a:r>
              <a:rPr lang="bg-BG" sz="2000" dirty="0"/>
              <a:t>Построен е нов,  ефективен метод за решаване на начално-гранична задача за линейно </a:t>
            </a:r>
            <a:r>
              <a:rPr lang="bg-BG" sz="2000" dirty="0" err="1"/>
              <a:t>псевдопараболично</a:t>
            </a:r>
            <a:r>
              <a:rPr lang="bg-BG" sz="2000" dirty="0"/>
              <a:t> уравнение. Тези модели описват множество физични и биологични явления, като например многокомпонентни процеси в порести среди,  разпространение на нелинейни дисперсни вълни,  нестационарни потоци в канали, </a:t>
            </a:r>
            <a:r>
              <a:rPr lang="bg-BG" sz="2000" dirty="0" err="1"/>
              <a:t>агрегация</a:t>
            </a:r>
            <a:r>
              <a:rPr lang="bg-BG" sz="2000" dirty="0"/>
              <a:t> при възстановяване на популации, поемане на разтворител в полимерни твърди тела,  топлопроводност, финансово и др.</a:t>
            </a:r>
            <a:r>
              <a:rPr lang="ru-RU" sz="2000" dirty="0"/>
              <a:t>;</a:t>
            </a:r>
          </a:p>
          <a:p>
            <a:pPr algn="just">
              <a:lnSpc>
                <a:spcPct val="80000"/>
              </a:lnSpc>
              <a:buFont typeface="Wingdings" panose="05000000000000000000" pitchFamily="2" charset="2"/>
              <a:buChar char="§"/>
            </a:pPr>
            <a:r>
              <a:rPr lang="ru-RU" sz="2000" dirty="0"/>
              <a:t>Направено е изследване са съществуване на решение на задача с дробен набла оператор и анти-периодични гранични условия и на задача с дробен набла оператор и условия на сумата, зависеща от параметър. </a:t>
            </a:r>
          </a:p>
          <a:p>
            <a:pPr marL="0" indent="0" algn="just">
              <a:buNone/>
            </a:pPr>
            <a:endParaRPr lang="bg-BG" sz="2000" b="1" dirty="0"/>
          </a:p>
          <a:p>
            <a:pPr marL="0" indent="0" algn="just">
              <a:buNone/>
            </a:pPr>
            <a:r>
              <a:rPr lang="bg-BG" sz="2000" b="1" dirty="0"/>
              <a:t>Отчитан резултат:</a:t>
            </a:r>
            <a:r>
              <a:rPr lang="bg-BG" sz="2000" dirty="0"/>
              <a:t> </a:t>
            </a:r>
          </a:p>
          <a:p>
            <a:pPr marL="0" indent="0" algn="just">
              <a:buNone/>
            </a:pPr>
            <a:r>
              <a:rPr lang="bg-BG" sz="2000" b="1" dirty="0"/>
              <a:t>Публикувани</a:t>
            </a:r>
            <a:r>
              <a:rPr lang="bg-BG" sz="1800" dirty="0"/>
              <a:t>: </a:t>
            </a:r>
            <a:r>
              <a:rPr lang="bg-BG" sz="2000" b="1" dirty="0"/>
              <a:t>4</a:t>
            </a:r>
            <a:r>
              <a:rPr lang="bg-BG" sz="2000" b="1" dirty="0" smtClean="0"/>
              <a:t> </a:t>
            </a:r>
            <a:r>
              <a:rPr lang="bg-BG" sz="2000" b="1" dirty="0"/>
              <a:t>бр</a:t>
            </a:r>
            <a:r>
              <a:rPr lang="bg-BG" sz="2000" dirty="0"/>
              <a:t>. научни публикации с </a:t>
            </a:r>
            <a:r>
              <a:rPr lang="bg-BG" sz="2000" dirty="0" err="1"/>
              <a:t>Импакт</a:t>
            </a:r>
            <a:r>
              <a:rPr lang="bg-BG" sz="2000" dirty="0"/>
              <a:t> Фактор (</a:t>
            </a:r>
            <a:r>
              <a:rPr lang="en-US" sz="2000" b="1" dirty="0" smtClean="0"/>
              <a:t>Q1</a:t>
            </a:r>
            <a:r>
              <a:rPr lang="bg-BG" sz="2000" b="1" dirty="0" smtClean="0"/>
              <a:t>,</a:t>
            </a:r>
            <a:r>
              <a:rPr lang="en-US" sz="2000" b="1" dirty="0" smtClean="0"/>
              <a:t>Q2</a:t>
            </a:r>
            <a:r>
              <a:rPr lang="bg-BG" sz="2000" dirty="0" smtClean="0"/>
              <a:t>), </a:t>
            </a:r>
            <a:r>
              <a:rPr lang="bg-BG" sz="2000" dirty="0" err="1"/>
              <a:t>реф</a:t>
            </a:r>
            <a:r>
              <a:rPr lang="bg-BG" sz="2000" dirty="0"/>
              <a:t>. във </a:t>
            </a:r>
            <a:r>
              <a:rPr lang="en-US" sz="2000" dirty="0" err="1"/>
              <a:t>WoS</a:t>
            </a:r>
            <a:r>
              <a:rPr lang="bg-BG" sz="2000" dirty="0"/>
              <a:t>, </a:t>
            </a:r>
            <a:endParaRPr lang="en-US" sz="2000" dirty="0" smtClean="0"/>
          </a:p>
          <a:p>
            <a:pPr marL="0" indent="0" algn="just">
              <a:buNone/>
            </a:pPr>
            <a:r>
              <a:rPr lang="bg-BG" sz="2000" b="1" dirty="0" smtClean="0"/>
              <a:t>Приети за публикуване</a:t>
            </a:r>
            <a:r>
              <a:rPr lang="bg-BG" sz="2000" dirty="0" smtClean="0"/>
              <a:t>: </a:t>
            </a:r>
            <a:r>
              <a:rPr lang="bg-BG" sz="2000" b="1" dirty="0" smtClean="0"/>
              <a:t>1 </a:t>
            </a:r>
            <a:r>
              <a:rPr lang="bg-BG" sz="2000" b="1" dirty="0" err="1" smtClean="0"/>
              <a:t>бр</a:t>
            </a:r>
            <a:r>
              <a:rPr lang="bg-BG" sz="2000" b="1" dirty="0" smtClean="0"/>
              <a:t>, </a:t>
            </a:r>
            <a:r>
              <a:rPr lang="bg-BG" sz="2000" dirty="0" err="1"/>
              <a:t>Импакт</a:t>
            </a:r>
            <a:r>
              <a:rPr lang="bg-BG" sz="2000" dirty="0"/>
              <a:t> Фактор (</a:t>
            </a:r>
            <a:r>
              <a:rPr lang="en-US" sz="2000" b="1" dirty="0" smtClean="0"/>
              <a:t>Q1</a:t>
            </a:r>
            <a:r>
              <a:rPr lang="bg-BG" sz="2000" dirty="0" smtClean="0"/>
              <a:t>)</a:t>
            </a:r>
            <a:endParaRPr lang="bg-BG" sz="2000" b="1" dirty="0"/>
          </a:p>
          <a:p>
            <a:pPr marL="0" indent="0" algn="just">
              <a:buNone/>
            </a:pPr>
            <a:r>
              <a:rPr lang="bg-BG" sz="2000" b="1" dirty="0"/>
              <a:t>Бр. научни публикации в процес на разработка – 4 </a:t>
            </a:r>
            <a:r>
              <a:rPr lang="bg-BG" sz="2000" b="1" dirty="0" err="1"/>
              <a:t>бр</a:t>
            </a:r>
            <a:r>
              <a:rPr lang="bg-BG" sz="2000" b="1" dirty="0"/>
              <a:t>, изпратени за рецензиране - </a:t>
            </a:r>
            <a:r>
              <a:rPr lang="en-US" sz="2000" b="1" dirty="0" smtClean="0"/>
              <a:t>2</a:t>
            </a:r>
            <a:r>
              <a:rPr lang="bg-BG" sz="2000" b="1" dirty="0" smtClean="0"/>
              <a:t> </a:t>
            </a:r>
            <a:r>
              <a:rPr lang="bg-BG" sz="2000" b="1" dirty="0"/>
              <a:t>бр</a:t>
            </a:r>
            <a:r>
              <a:rPr lang="bg-BG" sz="2000" dirty="0"/>
              <a:t>.</a:t>
            </a:r>
          </a:p>
          <a:p>
            <a:pPr algn="just">
              <a:lnSpc>
                <a:spcPct val="80000"/>
              </a:lnSpc>
              <a:buFont typeface="Wingdings" panose="05000000000000000000" pitchFamily="2" charset="2"/>
              <a:buChar char="§"/>
            </a:pPr>
            <a:endParaRPr lang="ru-RU" sz="2000" dirty="0"/>
          </a:p>
          <a:p>
            <a:pPr marL="0" indent="0" algn="just">
              <a:lnSpc>
                <a:spcPct val="80000"/>
              </a:lnSpc>
              <a:buNone/>
            </a:pPr>
            <a:endParaRPr lang="ru-RU" sz="2000" dirty="0"/>
          </a:p>
          <a:p>
            <a:pPr algn="just">
              <a:lnSpc>
                <a:spcPct val="80000"/>
              </a:lnSpc>
              <a:buFont typeface="Wingdings" panose="05000000000000000000" pitchFamily="2" charset="2"/>
              <a:buChar char="§"/>
            </a:pPr>
            <a:endParaRPr lang="ru-RU" sz="2000" dirty="0"/>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40607622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008A6F1-09A1-47EE-9FA1-894F3EC4B580}"/>
              </a:ext>
            </a:extLst>
          </p:cNvPr>
          <p:cNvSpPr>
            <a:spLocks noGrp="1"/>
          </p:cNvSpPr>
          <p:nvPr>
            <p:ph type="title"/>
          </p:nvPr>
        </p:nvSpPr>
        <p:spPr>
          <a:xfrm>
            <a:off x="838200" y="770307"/>
            <a:ext cx="10515600" cy="592052"/>
          </a:xfrm>
        </p:spPr>
        <p:txBody>
          <a:bodyPr>
            <a:normAutofit/>
          </a:bodyPr>
          <a:lstStyle/>
          <a:p>
            <a:r>
              <a:rPr lang="bg-BG" sz="1400" b="1" dirty="0">
                <a:latin typeface="Arial Black" panose="020B0A04020102020204" pitchFamily="34" charset="0"/>
              </a:rPr>
              <a:t>ИЗПЪЛНЕНИЕ НА РАБОТНАТА ПРОГРАМА НА НАУЧНАТА ГРУПА</a:t>
            </a:r>
          </a:p>
        </p:txBody>
      </p:sp>
      <p:sp>
        <p:nvSpPr>
          <p:cNvPr id="5" name="Content Placeholder 4">
            <a:extLst>
              <a:ext uri="{FF2B5EF4-FFF2-40B4-BE49-F238E27FC236}">
                <a16:creationId xmlns="" xmlns:a16="http://schemas.microsoft.com/office/drawing/2014/main" id="{CE6E2140-7C51-47BE-BD47-7E79AF2EFD5D}"/>
              </a:ext>
            </a:extLst>
          </p:cNvPr>
          <p:cNvSpPr>
            <a:spLocks noGrp="1"/>
          </p:cNvSpPr>
          <p:nvPr>
            <p:ph idx="1"/>
          </p:nvPr>
        </p:nvSpPr>
        <p:spPr>
          <a:xfrm>
            <a:off x="838200" y="1274857"/>
            <a:ext cx="10515600" cy="5081493"/>
          </a:xfrm>
        </p:spPr>
        <p:txBody>
          <a:bodyPr>
            <a:noAutofit/>
          </a:bodyPr>
          <a:lstStyle/>
          <a:p>
            <a:pPr marL="0" lvl="0" indent="0" algn="just">
              <a:lnSpc>
                <a:spcPct val="80000"/>
              </a:lnSpc>
              <a:buNone/>
            </a:pPr>
            <a:r>
              <a:rPr lang="ru-RU" sz="2400" b="1" dirty="0">
                <a:solidFill>
                  <a:prstClr val="black"/>
                </a:solidFill>
              </a:rPr>
              <a:t>Дейност 2.2. </a:t>
            </a:r>
            <a:r>
              <a:rPr lang="ru-RU" sz="2400" dirty="0">
                <a:solidFill>
                  <a:prstClr val="black"/>
                </a:solidFill>
              </a:rPr>
              <a:t>Изследване и моделиране на природни и антропогенни процеси с детерминистичен и стохастичен характер</a:t>
            </a:r>
          </a:p>
          <a:p>
            <a:pPr marL="0" lvl="0" indent="0" algn="just">
              <a:lnSpc>
                <a:spcPct val="80000"/>
              </a:lnSpc>
              <a:buNone/>
            </a:pPr>
            <a:r>
              <a:rPr lang="ru-RU" sz="2400" b="1" dirty="0">
                <a:solidFill>
                  <a:prstClr val="black"/>
                </a:solidFill>
              </a:rPr>
              <a:t>Очаквани резултати</a:t>
            </a:r>
            <a:r>
              <a:rPr lang="ru-RU" sz="2400" dirty="0">
                <a:solidFill>
                  <a:prstClr val="black"/>
                </a:solidFill>
              </a:rPr>
              <a:t>: Компютърни симулации, прогнози, подобрение на методите, нови приложения</a:t>
            </a:r>
          </a:p>
          <a:p>
            <a:pPr algn="just">
              <a:lnSpc>
                <a:spcPct val="100000"/>
              </a:lnSpc>
              <a:buFont typeface="Wingdings" panose="05000000000000000000" pitchFamily="2" charset="2"/>
              <a:buChar char="§"/>
            </a:pPr>
            <a:r>
              <a:rPr lang="ru-RU" sz="2000" dirty="0">
                <a:solidFill>
                  <a:prstClr val="black"/>
                </a:solidFill>
              </a:rPr>
              <a:t>Разработени са  Монте Карло методи за ефективно решаване на приложни математически модели;</a:t>
            </a:r>
          </a:p>
          <a:p>
            <a:pPr algn="just">
              <a:lnSpc>
                <a:spcPct val="100000"/>
              </a:lnSpc>
              <a:spcBef>
                <a:spcPts val="500"/>
              </a:spcBef>
              <a:buFont typeface="Wingdings" panose="05000000000000000000" pitchFamily="2" charset="2"/>
              <a:buChar char="§"/>
            </a:pPr>
            <a:r>
              <a:rPr lang="ru-RU" sz="2000" dirty="0">
                <a:solidFill>
                  <a:prstClr val="black"/>
                </a:solidFill>
              </a:rPr>
              <a:t>Разработен е подход за прогнозиране на мощността на фотоволтаична (PV) система чрез използване на алгоритъм, основан на ARIMA.</a:t>
            </a:r>
          </a:p>
          <a:p>
            <a:pPr algn="just">
              <a:lnSpc>
                <a:spcPct val="100000"/>
              </a:lnSpc>
              <a:spcBef>
                <a:spcPts val="500"/>
              </a:spcBef>
              <a:buFont typeface="Wingdings" panose="05000000000000000000" pitchFamily="2" charset="2"/>
              <a:buChar char="§"/>
            </a:pPr>
            <a:r>
              <a:rPr lang="ru-RU" sz="2000" dirty="0">
                <a:solidFill>
                  <a:prstClr val="black"/>
                </a:solidFill>
              </a:rPr>
              <a:t>Разработени са оптимизационн подходи за прогнозиране и оценка на показатели и параметри в математически модели от финансовата математика, биология,  електроинженерство и енергийни технологии, смарт технологии / интелигентни среди.</a:t>
            </a:r>
          </a:p>
          <a:p>
            <a:pPr marL="0" lvl="0" indent="0">
              <a:lnSpc>
                <a:spcPct val="80000"/>
              </a:lnSpc>
              <a:spcBef>
                <a:spcPts val="600"/>
              </a:spcBef>
              <a:buNone/>
            </a:pPr>
            <a:r>
              <a:rPr lang="ru-RU" sz="2000" b="1" dirty="0">
                <a:solidFill>
                  <a:prstClr val="black"/>
                </a:solidFill>
              </a:rPr>
              <a:t>Отчитан резултат:</a:t>
            </a:r>
          </a:p>
          <a:p>
            <a:pPr marL="0" lvl="0" indent="0">
              <a:lnSpc>
                <a:spcPct val="80000"/>
              </a:lnSpc>
              <a:spcBef>
                <a:spcPts val="600"/>
              </a:spcBef>
              <a:buNone/>
            </a:pPr>
            <a:r>
              <a:rPr lang="ru-RU" sz="2000" b="1" dirty="0">
                <a:solidFill>
                  <a:prstClr val="black"/>
                </a:solidFill>
              </a:rPr>
              <a:t>Бр. научни публикации, публикувани -  10 бр. </a:t>
            </a:r>
          </a:p>
          <a:p>
            <a:pPr marL="0" lvl="0" indent="0">
              <a:lnSpc>
                <a:spcPct val="80000"/>
              </a:lnSpc>
              <a:spcBef>
                <a:spcPts val="1200"/>
              </a:spcBef>
              <a:buNone/>
            </a:pPr>
            <a:r>
              <a:rPr lang="ru-RU" sz="2400" b="1" dirty="0">
                <a:solidFill>
                  <a:prstClr val="black"/>
                </a:solidFill>
              </a:rPr>
              <a:t>Процент на изпълнение на WP2: 161.90 % (спрямо планираните индикатори за целия срок на проекта)</a:t>
            </a:r>
          </a:p>
          <a:p>
            <a:pPr marL="0" indent="0" algn="just">
              <a:lnSpc>
                <a:spcPct val="100000"/>
              </a:lnSpc>
              <a:buNone/>
            </a:pPr>
            <a:endParaRPr lang="ru-RU" sz="2000" dirty="0">
              <a:solidFill>
                <a:prstClr val="black"/>
              </a:solidFill>
            </a:endParaRPr>
          </a:p>
        </p:txBody>
      </p:sp>
      <p:sp>
        <p:nvSpPr>
          <p:cNvPr id="9" name="Footer Placeholder 8">
            <a:extLst>
              <a:ext uri="{FF2B5EF4-FFF2-40B4-BE49-F238E27FC236}">
                <a16:creationId xmlns="" xmlns:a16="http://schemas.microsoft.com/office/drawing/2014/main" id="{149DAA4C-C2E2-4F73-B143-8E57885B3A14}"/>
              </a:ext>
            </a:extLst>
          </p:cNvPr>
          <p:cNvSpPr>
            <a:spLocks noGrp="1"/>
          </p:cNvSpPr>
          <p:nvPr>
            <p:ph type="ftr" sz="quarter" idx="11"/>
          </p:nvPr>
        </p:nvSpPr>
        <p:spPr/>
        <p:txBody>
          <a:bodyPr/>
          <a:lstStyle/>
          <a:p>
            <a:r>
              <a:rPr lang="ru-RU" sz="1000" i="1" dirty="0">
                <a:latin typeface="Times New Roman" panose="02020603050405020304" pitchFamily="18" charset="0"/>
                <a:cs typeface="Times New Roman" panose="02020603050405020304" pitchFamily="18" charset="0"/>
              </a:rPr>
              <a:t>Проект "Русенски изследователски университет", финансиран от Европейския съюз - NextGenerationEU, чрез Националния план за възстановяване и устойчивост на Република България,</a:t>
            </a:r>
            <a:r>
              <a:rPr lang="en-US" sz="1000" i="1" dirty="0">
                <a:latin typeface="Times New Roman" panose="02020603050405020304" pitchFamily="18" charset="0"/>
                <a:cs typeface="Times New Roman" panose="02020603050405020304" pitchFamily="18" charset="0"/>
              </a:rPr>
              <a:t> </a:t>
            </a:r>
            <a:endParaRPr lang="bg-BG" sz="1000" i="1" dirty="0">
              <a:latin typeface="Times New Roman" panose="02020603050405020304" pitchFamily="18" charset="0"/>
              <a:cs typeface="Times New Roman" panose="02020603050405020304" pitchFamily="18" charset="0"/>
            </a:endParaRPr>
          </a:p>
          <a:p>
            <a:r>
              <a:rPr lang="bg-BG" sz="1000" i="1" dirty="0">
                <a:latin typeface="Times New Roman" panose="02020603050405020304" pitchFamily="18" charset="0"/>
                <a:cs typeface="Times New Roman" panose="02020603050405020304" pitchFamily="18" charset="0"/>
              </a:rPr>
              <a:t>по договор </a:t>
            </a:r>
            <a:r>
              <a:rPr lang="ru-RU" sz="1000" i="1" dirty="0">
                <a:latin typeface="Times New Roman" panose="02020603050405020304" pitchFamily="18" charset="0"/>
                <a:cs typeface="Times New Roman" panose="02020603050405020304" pitchFamily="18" charset="0"/>
              </a:rPr>
              <a:t>BG-RRP-2.013-0001-C01</a:t>
            </a:r>
            <a:endParaRPr lang="bg-BG" sz="1000"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4CE0E426-3BD6-4506-9E51-420132C3F046}"/>
              </a:ext>
            </a:extLst>
          </p:cNvPr>
          <p:cNvPicPr>
            <a:picLocks noChangeAspect="1"/>
          </p:cNvPicPr>
          <p:nvPr/>
        </p:nvPicPr>
        <p:blipFill>
          <a:blip r:embed="rId2"/>
          <a:stretch>
            <a:fillRect/>
          </a:stretch>
        </p:blipFill>
        <p:spPr>
          <a:xfrm>
            <a:off x="412376" y="241666"/>
            <a:ext cx="11223812" cy="592052"/>
          </a:xfrm>
          <a:prstGeom prst="rect">
            <a:avLst/>
          </a:prstGeom>
        </p:spPr>
      </p:pic>
    </p:spTree>
    <p:extLst>
      <p:ext uri="{BB962C8B-B14F-4D97-AF65-F5344CB8AC3E}">
        <p14:creationId xmlns:p14="http://schemas.microsoft.com/office/powerpoint/2010/main" val="39305166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3955</TotalTime>
  <Words>8060</Words>
  <Application>Microsoft Office PowerPoint</Application>
  <PresentationFormat>Widescreen</PresentationFormat>
  <Paragraphs>516</Paragraphs>
  <Slides>41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41</vt:i4>
      </vt:variant>
    </vt:vector>
  </HeadingPairs>
  <TitlesOfParts>
    <vt:vector size="49" baseType="lpstr">
      <vt:lpstr>Arial</vt:lpstr>
      <vt:lpstr>Arial Black</vt:lpstr>
      <vt:lpstr>Calibri</vt:lpstr>
      <vt:lpstr>Calibri Light</vt:lpstr>
      <vt:lpstr>Symbol</vt:lpstr>
      <vt:lpstr>Times New Roman</vt:lpstr>
      <vt:lpstr>Wingdings</vt:lpstr>
      <vt:lpstr>Office Theme</vt:lpstr>
      <vt:lpstr>PowerPoint Presentation</vt:lpstr>
      <vt:lpstr>КРАТКО ПРЕДСТАВЯНЕ НА ЦЕЛИТЕ НА ИЗСЛЕДОВАТЕЛСКАТА ПРОГРАМА НА НАУЧНАТА ГРУПА</vt:lpstr>
      <vt:lpstr>КРАТКО ПРЕДСТАВЯНЕ НА ЦЕЛИТЕ НА ИЗСЛЕДОВАТЕЛСКАТА ПРОГРАМА НА НАУЧНАТА ГРУПА</vt:lpstr>
      <vt:lpstr>ПРЕДСТАВЯНЕ НА ЕКИПА НА НАУЧНАТА ГРУПА</vt:lpstr>
      <vt:lpstr>ПРЕДСТАВЯНЕ НА ЕКИПА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PowerPoint Presentation</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lpstr>ИЗПЪЛНЕНИЕ НА РАБОТНАТА ПРОГРАМА НА НАУЧНАТА ГРУПА</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Наталия Венелинова</dc:creator>
  <cp:lastModifiedBy>Свилен Кунев</cp:lastModifiedBy>
  <cp:revision>535</cp:revision>
  <dcterms:created xsi:type="dcterms:W3CDTF">2024-04-13T08:35:21Z</dcterms:created>
  <dcterms:modified xsi:type="dcterms:W3CDTF">2025-09-24T16:18:01Z</dcterms:modified>
</cp:coreProperties>
</file>