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9" r:id="rId5"/>
    <p:sldId id="268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64" r:id="rId14"/>
    <p:sldId id="276" r:id="rId15"/>
    <p:sldId id="277" r:id="rId16"/>
    <p:sldId id="278" r:id="rId17"/>
    <p:sldId id="267" r:id="rId18"/>
    <p:sldId id="263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-32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FAE4DA-58B2-491D-8076-9C67ACDE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E566C-631D-400E-86EE-0DE55A63B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7591-0248-48E6-87B1-51E49EF9A822}" type="datetimeFigureOut">
              <a:rPr lang="bg-BG" smtClean="0"/>
              <a:t>03.07.2025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36043-6D42-4999-B76A-AB37CE6E6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Проект "Русенски изследователски университет", финанасиран от Европейския съюз= NextGenerationEU, чрез Националния план за възстановяване и устойчивост на Република България, по договор № BG-RRP-2.013-0001-C01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D6041-1F85-421C-80E9-439060E84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B2CC0-1BB0-4F80-80DC-CB4B553073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2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A961-E825-41B9-AC5F-7260F0B20A67}" type="datetimeFigureOut">
              <a:rPr lang="bg-BG" smtClean="0"/>
              <a:t>03.07.2025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Проект "Русенски изследователски университет", финанасиран от Европейския съюз= NextGenerationEU, чрез Националния план за възстановяване и устойчивост на Република България, по договор № BG-RRP-2.013-0001-C01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A0ECC-4701-4658-A364-8D67262D91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91567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E2F7-9042-45BE-B6E9-49BAD4B3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75946-8B40-44CD-AD60-289BAC500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A131A-ABD7-4CA1-825A-A1413362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A9-A906-42F6-9B53-1FB615742003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1160-4C79-4081-8369-FF3DD34C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DA1D-D344-43ED-A990-D98E6049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45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3987-1AF3-4C8B-9137-723C5A9D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5FEF8-0FA9-47A4-879A-44935630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5F97-F025-439A-B5F2-A708628C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C0F-88EA-4D2D-8D20-7652B29F1D4E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8CBEB-955D-4043-9D1D-FB2F4FF4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9AB0-AC8C-434B-AF1B-9191B0DB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447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7C714-D7CA-40AC-985D-54F30FB56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E318F-F98F-4D3D-BBEA-A5819DD88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86E0F-5C34-49F7-A23C-C055E590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24FC-90DD-4D4B-8CA5-2C79BC1E4692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9083-260B-4899-AF96-89C63197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8F3A-1A6D-4422-9BEC-77CDC139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536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45F-CA34-4BCB-BBE3-AD3A449B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FD40-1A32-4FEB-8690-F6B08E94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49E79-F0A9-4BC6-B5D5-1E3EDD5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0C58-A3CB-43FB-BAE4-1FE0B5C7C04A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EEE2-223C-40D0-B6E2-0E051524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309F2-BF62-49D7-AB8A-4D799579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3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4CE9-CDAB-4DA2-BAE3-5F1A2E6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DA3-7855-4A7E-B3E0-C26219EF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32FD-FDFB-43D4-9C2F-42AA62AF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2175-3629-4CE2-9958-199D788B30CA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EE26E-1FBE-40F2-8B4C-E38389E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EAFC-B3C9-4EAB-82EA-D8ED0027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906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A9D4-AB97-4EED-8C27-5E67EEAE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161E-68A3-4A60-BD68-2659F4D44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7097-E98D-4775-9347-6B09FD0D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40E5-35C6-43CC-9A07-5D06E650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0D43-F0F0-4CEB-870B-B6F1843D9BA3}" type="datetime1">
              <a:rPr lang="bg-BG" smtClean="0"/>
              <a:t>03.07.2025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F41AE-97FE-4D70-81B9-0F7DD9B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A8D5-5FE9-4F61-81D5-800B3454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47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1519-BAFC-42BC-9140-091914EF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FD0B-6D75-4FC5-B32C-81B8B5255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E0DD9-959C-4FB1-A288-EB98FF73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E88C2-EBE8-457C-ABD6-96D4473DE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A7963-457A-4D33-9560-C01BBE235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C32B9-7212-4A7B-9AA8-8F9B3A6C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82DE-07B8-4E81-9FAB-EB5F056D2AEF}" type="datetime1">
              <a:rPr lang="bg-BG" smtClean="0"/>
              <a:t>03.07.2025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6651A-ED14-4095-AFC5-F9373A68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6741B-B186-41CD-B6D6-5717CC29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525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33DC-7165-47DC-951C-DC96654F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84DFB-2783-4A44-846F-5D605F4C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FC48-4E6E-4732-95A2-7D174A1B3F0F}" type="datetime1">
              <a:rPr lang="bg-BG" smtClean="0"/>
              <a:t>03.07.2025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4707-D111-4A43-9A3B-1FA27FC0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7269F-4DAF-4BB4-A044-06946B7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27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8B1CA-7538-4A8A-9DF0-48D16EAE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31D6-5590-4F99-9DAB-5ECA1F9080C0}" type="datetime1">
              <a:rPr lang="bg-BG" smtClean="0"/>
              <a:t>03.07.2025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E9204-D7D9-40E4-B07B-9B9E32C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4FDA-B653-47D2-9C46-9417FF86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6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070B-FC05-43BF-A05C-43052EC0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6886-165F-49D2-A451-2D1B1882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4977-CE6D-4F5E-AF78-52FFF2814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7AA61-E5C5-4DBC-9C5B-8DE59FB5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7139-B75C-447B-A9F9-645ADA11DA4A}" type="datetime1">
              <a:rPr lang="bg-BG" smtClean="0"/>
              <a:t>03.07.2025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EBB9-E071-4FAB-A998-2C78C955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4A405-A4AC-4EBA-8D42-3A1B6743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38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3335-CAE1-4CE9-AC5E-A3DC1A1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D8C41-B133-4584-B0FD-1EDD57EBB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28AF9-9B5B-4912-B135-E8D09D7A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181DC-8511-4B87-876B-E23D33CD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413-199C-4A8E-B0DD-92D21B2826FC}" type="datetime1">
              <a:rPr lang="bg-BG" smtClean="0"/>
              <a:t>03.07.2025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A93C4-3D3E-4631-8484-5C6B432C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1CE06-9BB6-4A76-9612-12CF0DB0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52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FD1F-AFE1-46F8-918B-49EDEFB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910E9-D5DB-4432-B5EB-AD41B28C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FA6E-1D4F-4D07-A1A4-BD3E8AF35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1771-13AF-4725-AA59-36FEE0AB798D}" type="datetime1">
              <a:rPr lang="bg-BG" smtClean="0"/>
              <a:t>03.07.2025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CC8B-EF03-4FAA-9B8A-6E3D5439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Проект "Русенски изследователски университет", финансиран от Европейския съюз - NextGenerationEU,BG-RRP-2.013-0001-C01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E12E-842F-4195-923D-F62F0A4BC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F2DC-B54E-4BB4-89E9-BC4AEF2DF3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77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ournal-imab-bg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00DA-4D9A-4E50-A147-8D552DE351E5}"/>
              </a:ext>
            </a:extLst>
          </p:cNvPr>
          <p:cNvSpPr txBox="1"/>
          <p:nvPr/>
        </p:nvSpPr>
        <p:spPr>
          <a:xfrm>
            <a:off x="2321859" y="2232212"/>
            <a:ext cx="8238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НАПРЕДЪК ПО ИЗПЪЛНЕНИЕ НА НАУЧНАТА ПРОГРАМА </a:t>
            </a: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</a:p>
          <a:p>
            <a:pPr algn="ctr"/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Научна група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3.2.1.Интегрирани интелигентни управленски системи за сигурност</a:t>
            </a: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За периода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.2025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Ръководител: проф. Антониос 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Гастератос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0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Никола Емилов Събев </a:t>
            </a:r>
            <a:r>
              <a:rPr lang="en-US" b="1" dirty="0"/>
              <a:t>R3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2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1/7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2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1/7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 2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1/7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1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0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Румяна Михайлова Братанова </a:t>
            </a:r>
            <a:r>
              <a:rPr lang="en-US" b="1" dirty="0"/>
              <a:t>R2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2 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½ I 1/7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1</a:t>
            </a:r>
            <a:r>
              <a:rPr lang="en-US" dirty="0"/>
              <a:t> 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1/7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1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1/7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2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1,14 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Силвия Иванова </a:t>
            </a:r>
            <a:r>
              <a:rPr lang="bg-BG" b="1" dirty="0" err="1"/>
              <a:t>Белоева</a:t>
            </a:r>
            <a:r>
              <a:rPr lang="en-US" b="1" dirty="0"/>
              <a:t> R2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4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1/7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2 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1/7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 2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1/7 </a:t>
            </a:r>
            <a:r>
              <a:rPr lang="ru-RU" b="1" dirty="0"/>
              <a:t>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1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0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МЕЖДУНАРОДНИ КОНФЕРЕНЦИИ</a:t>
            </a: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ДРУГИ НАУЧНИ ФОРУМИ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 ЧЛЕНОВЕ НА НГ3.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ПРЕЗ ОТЧЕТНИЯ ПЕРИОД</a:t>
            </a:r>
            <a:endParaRPr lang="bg-BG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Антониос Гастератос: </a:t>
            </a:r>
            <a:endParaRPr lang="en-US" dirty="0"/>
          </a:p>
          <a:p>
            <a:pPr algn="just"/>
            <a:r>
              <a:rPr lang="en-US" dirty="0"/>
              <a:t>Representing Group 3.2.1. in the International Scientific Conference, organized by the Department of Physics of the Democritus University of Thrace in collaboration with the University of Ruse "Angel </a:t>
            </a:r>
            <a:r>
              <a:rPr lang="en-US" dirty="0" err="1"/>
              <a:t>Kanchev</a:t>
            </a:r>
            <a:r>
              <a:rPr lang="en-US" dirty="0"/>
              <a:t>" and the University of Telecommunications and Post of Sofia, which took place on Wednesday, 18-06-2025 at 17:30 at the </a:t>
            </a:r>
            <a:r>
              <a:rPr lang="en-US" dirty="0" err="1"/>
              <a:t>Nefeli</a:t>
            </a:r>
            <a:r>
              <a:rPr lang="en-US" dirty="0"/>
              <a:t> Hotel in </a:t>
            </a:r>
            <a:r>
              <a:rPr lang="en-US" dirty="0" err="1"/>
              <a:t>Alexandroupoli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ПОПУЛЯРИЗИРАНЕ НА НАУЧНАТА ГРУПА И НЕЙНИТЕ РЕЗУЛТАТИ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379860"/>
            <a:ext cx="10515600" cy="4351338"/>
          </a:xfrm>
        </p:spPr>
        <p:txBody>
          <a:bodyPr>
            <a:normAutofit/>
          </a:bodyPr>
          <a:lstStyle/>
          <a:p>
            <a:pPr algn="l"/>
            <a:endParaRPr lang="bg-BG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0F144D6-77B6-4E2B-94E7-8B752B00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07" y="3722986"/>
            <a:ext cx="33464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733418BC-12C7-4E74-BDC4-B1FB6C02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82" y="6765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bg-BG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59F93046-AA02-4D3C-9C2D-824C393E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01" y="3731720"/>
            <a:ext cx="33543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1">
            <a:extLst>
              <a:ext uri="{FF2B5EF4-FFF2-40B4-BE49-F238E27FC236}">
                <a16:creationId xmlns:a16="http://schemas.microsoft.com/office/drawing/2014/main" id="{79F6CA05-EE57-49E9-8490-B1637DC8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57" y="1906295"/>
            <a:ext cx="2466689" cy="18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077D29A7-2086-4247-9C7B-228317CE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07" y="3734099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E1E92BD-882F-470B-AC41-57535901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6765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3E80E4F-842B-43A4-89B9-15AB08F5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1834112"/>
            <a:ext cx="768032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20.06.25 в зала 1.322 на Русенски университет се проведе среща семинар между представители на  Група 3.2.1 и Русенски изследователски университет и представители на различните подразделения служби от законодателната и изпълнителна власт в Русенска област на която бе представен напредъка на Група 3.2.1.</a:t>
            </a:r>
            <a:endParaRPr kumimoji="0" lang="bg-BG" altLang="bg-BG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FFA115-B345-4B04-A812-87BA7A5D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1133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75B1C5C-8620-4FA4-AD55-2FB6BB19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3642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D51D7C-43C3-4748-820C-1D07B055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4404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962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ПОПУЛЯРИЗИРАНЕ НА НАУЧНАТА ГРУПА И НЕЙНИТЕ РЕЗУЛТАТИ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379860"/>
            <a:ext cx="10515600" cy="4351338"/>
          </a:xfrm>
        </p:spPr>
        <p:txBody>
          <a:bodyPr>
            <a:normAutofit/>
          </a:bodyPr>
          <a:lstStyle/>
          <a:p>
            <a:pPr algn="l"/>
            <a:endParaRPr lang="bg-BG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733418BC-12C7-4E74-BDC4-B1FB6C02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82" y="6765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E92BD-882F-470B-AC41-57535901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6765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FFA115-B345-4B04-A812-87BA7A5D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1133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75B1C5C-8620-4FA4-AD55-2FB6BB19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3642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D51D7C-43C3-4748-820C-1D07B055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4404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E797FF73-2101-4186-8360-9375731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26" y="2006826"/>
            <a:ext cx="40608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6">
            <a:extLst>
              <a:ext uri="{FF2B5EF4-FFF2-40B4-BE49-F238E27FC236}">
                <a16:creationId xmlns:a16="http://schemas.microsoft.com/office/drawing/2014/main" id="{D125332A-18B3-4296-8DEA-C194200D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13" y="2010096"/>
            <a:ext cx="2495701" cy="44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7">
            <a:extLst>
              <a:ext uri="{FF2B5EF4-FFF2-40B4-BE49-F238E27FC236}">
                <a16:creationId xmlns:a16="http://schemas.microsoft.com/office/drawing/2014/main" id="{01ACED90-856D-4E9E-9CB7-858F7AA7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57" y="4227856"/>
            <a:ext cx="273526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02C1639-4367-4184-B7A3-E9B15311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699" y="1623338"/>
            <a:ext cx="435416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09.06.2025 Участие в семинар по Киберсигурност, Кораб СОФИЯ </a:t>
            </a:r>
            <a:endParaRPr kumimoji="0" lang="bg-BG" altLang="bg-BG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6168E8-3791-41B6-A2C2-76BD72088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101" y="13068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988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ПОПУЛЯРИЗИРАНЕ НА НАУЧНАТА ГРУПА И НЕЙНИТЕ РЕЗУЛТАТИ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379860"/>
            <a:ext cx="10515600" cy="4351338"/>
          </a:xfrm>
        </p:spPr>
        <p:txBody>
          <a:bodyPr>
            <a:normAutofit/>
          </a:bodyPr>
          <a:lstStyle/>
          <a:p>
            <a:pPr algn="l"/>
            <a:endParaRPr lang="bg-BG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733418BC-12C7-4E74-BDC4-B1FB6C02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82" y="67657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1E92BD-882F-470B-AC41-57535901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6765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FFA115-B345-4B04-A812-87BA7A5D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1133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75B1C5C-8620-4FA4-AD55-2FB6BB19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3642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D51D7C-43C3-4748-820C-1D07B055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2" y="4404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4098" name="Picture 8">
            <a:extLst>
              <a:ext uri="{FF2B5EF4-FFF2-40B4-BE49-F238E27FC236}">
                <a16:creationId xmlns:a16="http://schemas.microsoft.com/office/drawing/2014/main" id="{7A1C529E-3FAB-41F4-B01A-D82EA761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32" y="3003849"/>
            <a:ext cx="37274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0">
            <a:extLst>
              <a:ext uri="{FF2B5EF4-FFF2-40B4-BE49-F238E27FC236}">
                <a16:creationId xmlns:a16="http://schemas.microsoft.com/office/drawing/2014/main" id="{40846B1A-2AF5-4258-A78F-F83EDC58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33" y="3066296"/>
            <a:ext cx="372745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1196730-0228-4EEE-B771-EBF2AAD1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079" y="21424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15.05.25 Представяне напредъка на група 3.2.1 по време на конференцията </a:t>
            </a:r>
            <a:r>
              <a:rPr kumimoji="0" lang="en-US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Cristal Prize </a:t>
            </a:r>
            <a:r>
              <a:rPr kumimoji="0" lang="bg-BG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9 Иновативно младежко ЕКСПО – Русенски университет, Зала 1 на Канев Център.</a:t>
            </a:r>
            <a:r>
              <a:rPr kumimoji="0" lang="en-US" altLang="bg-BG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3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ДЕЙНОСТИ ПО ТТИС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по подготовка на патенти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Други дейности по ТТИС </a:t>
            </a:r>
          </a:p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Подготвен и представен План за трансфер на технологии, иновации и защита на интелектуалната собственост на научна група 3.2.1. Интегрирани интелигентни управленски системи за сигурност на Русенски изследователски университет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КЛЮЧОВИ ПРОБЛЕМИ, РИСКОВЕ И ПРЕДИЗВИКАТЕЛСТВА ЗА ИЗПЪЛНЕНИЕТО НА ПРОГРАМА НА НАУЧНАТА ГРУПА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797988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1BC0D-963A-4395-A829-15056588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02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КРАТКО ПРЕДСТАВЯНЕ НА ЦЕЛИТЕ НА ИЗСЛЕДОВАТЕЛСКАТА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Дейността на изследователската група е фокусирана върху анализа и разработването на интелигентни изследователски инструменти за моделиране на поведението на населението и службите за реакция при възникване на  предизвикани от човешка дейност или природни фактори, заплахи, които застрашават живота, имуществото или околната среда и изискват значителна и координирана реакция: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се разработи модел на интерфейсен инструмент между системата за наблюдение и съветване при управление на риска при извънредни ситуации и съществуващите системи от бази данни за мониторинг и управление на риска при извънредни ситуации;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Чрез система за мониторинг и съветване при управление на риска при извънредни ситуации да се разработят алгоритми за подобряване на управлението на риска от бедствия и аварии и намали риска за човешкия фактор при спасителни операции;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прилага и комбинира усъвършенствани и интелигентни сензорни техники за откриване на заплахи, химически, биологични и радиоактивни материали и човешка активност;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се разработят усъвършенствани методи в подкрепа на планирането и реализацията на превантивни действия, спасителни/възстановителни сценарии и операции и техники за интерфейс „човек-машина“ за сигурни спасителни операции;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изследва, моделира и тества интелигентна аналитична система за превенция, мониторинг и управление на риска при извънредни ситуации и спасителни операции;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насърчи приемането на резултатите от научната разработка за подобрено управление на риска при бедствени и спасителни операции сред ангажираните институции и организации на различни нива.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 се повиши обема и качеството на научната продукция на изследователската група и да се развие нейния капацитет чрез специализирани обучения, обмен на опит, трансфер на знание, привличане на изявени външни учени и практици и развитие на млади учени.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599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ПРЕДСТАВЯНЕ НА ЕКИПА НА НАУЧНАТА ГРУПА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66C1C5F-4C5D-4C64-9D9F-6DD77A2A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8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Антониос </a:t>
            </a:r>
            <a:r>
              <a:rPr lang="bg-BG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Гастератос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R4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   № 1 от 13.05.2024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Бояна Недкова Иванова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R2 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62/13.05.2024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Христомир Йорданов Христов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R4 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00114/15.04.2025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Даниел Михайлов Братанов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R4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59/13.05.2024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Кирил Петров Стойчев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R3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60/13.05.2024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 Емилов Събев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R3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61/13.05.2024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Румяна Михайлова Братанова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R2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87/17.06.2024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Силвия Иванова </a:t>
            </a:r>
            <a:r>
              <a:rPr lang="bg-BG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Белоева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R2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 № 69/03.06.2024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Катя Ангелова Дойкова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R2 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доброволен труд Заповед 31/29.07.24</a:t>
            </a:r>
          </a:p>
          <a:p>
            <a:pPr>
              <a:lnSpc>
                <a:spcPct val="120000"/>
              </a:lnSpc>
            </a:pP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Михаил </a:t>
            </a:r>
            <a:r>
              <a:rPr lang="bg-BG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Даниелов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Братанов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R1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доброволен труд Заповед 38/02.0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bg-BG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Алисе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Кямилова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Муртезова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R1 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доброволен труд </a:t>
            </a:r>
            <a:r>
              <a:rPr lang="bg-BG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Заповед 45/</a:t>
            </a:r>
            <a:r>
              <a:rPr lang="bg-BG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01.10.24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dirty="0"/>
          </a:p>
          <a:p>
            <a:r>
              <a:rPr lang="bg-BG" dirty="0"/>
              <a:t>Общ брой изследователи в научната група - 11</a:t>
            </a:r>
          </a:p>
          <a:p>
            <a:r>
              <a:rPr lang="bg-BG" dirty="0"/>
              <a:t>Брой привлечени изследователи извън одобрения със СНИИПР обхват на научната група, чрез допълнителен подбор – 4</a:t>
            </a:r>
          </a:p>
          <a:p>
            <a:r>
              <a:rPr lang="bg-BG" dirty="0"/>
              <a:t>Брой привлечени изследователи извън одобрения със СНИИПР обхват на научната с доброволен труд – 3</a:t>
            </a:r>
          </a:p>
          <a:p>
            <a:r>
              <a:rPr lang="bg-BG" dirty="0"/>
              <a:t>Брой привлечени водещи изследователи извън одобрения със СНИИПР - 1</a:t>
            </a:r>
          </a:p>
        </p:txBody>
      </p:sp>
    </p:spTree>
    <p:extLst>
      <p:ext uri="{BB962C8B-B14F-4D97-AF65-F5344CB8AC3E}">
        <p14:creationId xmlns:p14="http://schemas.microsoft.com/office/powerpoint/2010/main" val="191096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1143880"/>
            <a:ext cx="10515600" cy="59205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ИЗПЪЛНЕНИЕ НА РАБОТНАТА ПРОГРАМА НА НАУЧНАТА ГРУПА</a:t>
            </a:r>
            <a:endParaRPr lang="bg-BG" sz="1400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825624"/>
            <a:ext cx="11465856" cy="4607979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РП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№2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Изследване за разработване на концептуален модел за система за наблюдение и съветване при управление на риска при извънредни ситуации – алгоритъм: Разработена на интерфейсна методика за интегриране на поведенчески модели към системи за управленски решения в случаи на кризи; Разработен концептуален модел и методика за защитена уеб базирана съветническа система за противодействие на  природни и предизвикани от човешка дейност бедствия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30 % напредък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 2.1 .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Разработване на интерфейсна методика за интегриране на поведенчески модели към системи за управленски решения в случаи на кризи.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Очакван резултат: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Разработена на интерфейсна методика за интегриране на поведенчески модели към системи за управленски решения в случаи на кризи;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Дейност № 2.2 Моделиране на система за наблюдение и съветване при управление на риска при извънредни ситуации.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Отчитан резултат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Аналитични доклади за модела Данни от лабораторни експерименти; Отчет(и) за изпълнение.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Публикационна активност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бр. научни публикации и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библиографските им данни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публикувани в издания, индексирани в WoS, през отчетния период – </a:t>
            </a: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BIONIC PROSTHESES - FEATURES, KINDS AND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Nikola Sabev1, Ivan Ralev2Journal of IMAB Journal of IMAB. 2025 Apr-Jun;31(2) ISSN: 1312-773X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https://www.journal-imab-bg.org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BUILDING COMPETENCIES FOR MANAGING VIRTUAL TEAMS IN LOCAL PUBLIC ADMINISTRATIONS: EDUCATIONAL NEEDS AND CHALLENGES IN THE AGE OF GLOBAL DIGITALIZATION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assit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prof.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Silvi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Beloeva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PhD, University of Ruse “Angel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Kanchev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assoc. prof. Nataliya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Venelinova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PhD, University of Ruse “Angel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Kanchev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Interdisciplinary approach for designing Emergency Risk Management Monitoring and Advising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SystemAssistant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prof.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Boyana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Ivanova, PhD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Asoc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prof. Natalia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Venelinova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PhD Head Assistant professor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Silviya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Beloeva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PhDRumyana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Bratanova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PhDProf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Kiril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Stoychev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DScProf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Nikola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Sabev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DScProf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Daniel Bratanov,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PhDProf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Antonios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Gasteratos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just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InTechOpen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Book Chapter BUSINESS IMPACT ANALYSIS A KEY FACTOR FOR ENHANCEMENT OF CRITICAL ENTITIES RESILIENCE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Kiril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Stoichev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Daniel Bratanov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InTechOpen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Book Chapter PREVENTION IS A DEFINITIVE CATEGORY FOR THE RESILIENCE OF CRITICAL ENTITIES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Kiril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Stoichev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Daniel Bratanov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arenR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Друга публикационна активност: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ако е приложимо – бр. и библиографски данни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Процент на изпълнение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 дейността към края на отчетния период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i="1" dirty="0">
                <a:latin typeface="Arial" panose="020B0604020202020204" pitchFamily="34" charset="0"/>
                <a:cs typeface="Arial" panose="020B0604020202020204" pitchFamily="34" charset="0"/>
              </a:rPr>
              <a:t>отчита се с натрупване от началото на проекта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60 %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0"/>
            <a:ext cx="11040034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</a:t>
            </a:r>
          </a:p>
          <a:p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04D5-A339-41D8-9FCE-47650030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806113"/>
            <a:ext cx="10515600" cy="369981"/>
          </a:xfrm>
        </p:spPr>
        <p:txBody>
          <a:bodyPr>
            <a:norm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ИЗПЪЛНЕНИЕ НА ИНДИКАТОРИТЕ НА НГ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F4536-5BB2-432E-84C9-7B2B9EE7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9" y="6356350"/>
            <a:ext cx="11761693" cy="365125"/>
          </a:xfrm>
        </p:spPr>
        <p:txBody>
          <a:bodyPr/>
          <a:lstStyle/>
          <a:p>
            <a:r>
              <a:rPr lang="ru-RU" i="1" dirty="0"/>
              <a:t>Проект "Русенски изследователски университет", финансиран от Европейския съюз - NextGenerationEU,BG-RRP-2.013-0001</a:t>
            </a:r>
            <a:endParaRPr lang="bg-BG" i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9A7729E-B1F0-4891-AFFD-9B4E60CBC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05288"/>
              </p:ext>
            </p:extLst>
          </p:nvPr>
        </p:nvGraphicFramePr>
        <p:xfrm>
          <a:off x="94129" y="1282102"/>
          <a:ext cx="1200374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212">
                  <a:extLst>
                    <a:ext uri="{9D8B030D-6E8A-4147-A177-3AD203B41FA5}">
                      <a16:colId xmlns:a16="http://schemas.microsoft.com/office/drawing/2014/main" val="1589740188"/>
                    </a:ext>
                  </a:extLst>
                </a:gridCol>
                <a:gridCol w="1147483">
                  <a:extLst>
                    <a:ext uri="{9D8B030D-6E8A-4147-A177-3AD203B41FA5}">
                      <a16:colId xmlns:a16="http://schemas.microsoft.com/office/drawing/2014/main" val="4213018297"/>
                    </a:ext>
                  </a:extLst>
                </a:gridCol>
                <a:gridCol w="1039905">
                  <a:extLst>
                    <a:ext uri="{9D8B030D-6E8A-4147-A177-3AD203B41FA5}">
                      <a16:colId xmlns:a16="http://schemas.microsoft.com/office/drawing/2014/main" val="2615600550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4071089469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85479363"/>
                    </a:ext>
                  </a:extLst>
                </a:gridCol>
                <a:gridCol w="1223682">
                  <a:extLst>
                    <a:ext uri="{9D8B030D-6E8A-4147-A177-3AD203B41FA5}">
                      <a16:colId xmlns:a16="http://schemas.microsoft.com/office/drawing/2014/main" val="60962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към 2020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2024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 стойност </a:t>
                      </a:r>
                    </a:p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юни 2026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Стойност за отчетния период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Стойност с натрупване от началото на проекта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6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научни публикации (индексирани в WoS)Качество на научните изследвания в предложената секторна специализация (Web of Science, Потвърждение за приети за публикуване материали в издания,реферирани в Web of Science)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4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Патентни заявки (Патентна активност и приложни разработки)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6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водещи изследователи (Висока квалификация на кадрите в областите на секторната специализация)</a:t>
                      </a:r>
                    </a:p>
                    <a:p>
                      <a:endParaRPr lang="bg-BG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bg-BG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0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 млади учени/постдокторанти, участващи в изследваниятаПривличане на млади учени и повишаване на квалификацията им запровеждане на приложни научни изследвания (Отчет на Програмата, сключени договори с млади учени/постдокторанти,участващи в изследванията на научните групи.) учени/постдокторанти,участващи в изследванията на научните групи.)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8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Споразумения/проекти с индустрията (Привлечено външно финансиране и индустриална подкрепа (Подписани нови споразумения и/или инициирани съвместни проекти с представители на заинтересованите страни от индустриите.)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0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международни мрежи или проекти (Международна активност и участие в мрежи (Подписани международни споразумения с цел реализиране на участие в международни мрежи и/или проекти.)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474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3CAD96C-CACE-42A0-BE5B-83D1DAC7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9" y="108742"/>
            <a:ext cx="1122370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1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 Антониос </a:t>
            </a:r>
            <a:r>
              <a:rPr lang="bg-BG" b="1" dirty="0" err="1"/>
              <a:t>Гастератос</a:t>
            </a:r>
            <a:r>
              <a:rPr lang="bg-BG" b="1" dirty="0"/>
              <a:t> </a:t>
            </a:r>
            <a:r>
              <a:rPr lang="en-US" b="1" dirty="0"/>
              <a:t>R4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bg-BG" dirty="0"/>
              <a:t>3 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 </a:t>
            </a:r>
            <a:r>
              <a:rPr lang="en-US" b="1" i="1" dirty="0"/>
              <a:t>0,5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1 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 </a:t>
            </a:r>
            <a:r>
              <a:rPr lang="en-US" b="1" i="1" dirty="0"/>
              <a:t>0,5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 </a:t>
            </a:r>
            <a:r>
              <a:rPr lang="bg-BG" b="1" dirty="0"/>
              <a:t>0</a:t>
            </a:r>
            <a:r>
              <a:rPr lang="ru-RU" b="1" dirty="0"/>
              <a:t> 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0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</a:t>
            </a:r>
            <a:r>
              <a:rPr lang="bg-BG" b="1" dirty="0"/>
              <a:t>1 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</a:t>
            </a:r>
            <a:r>
              <a:rPr lang="ru-RU" b="1" dirty="0"/>
              <a:t>1/7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Бояна Недкова Иванова </a:t>
            </a:r>
            <a:r>
              <a:rPr lang="en-US" b="1" dirty="0"/>
              <a:t>R2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</a:t>
            </a:r>
            <a:r>
              <a:rPr lang="en-US" i="1" dirty="0"/>
              <a:t> 2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½ = 1/7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2 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½  +1/7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 1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1/7 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0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0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Даниел Михайлов Братанов </a:t>
            </a:r>
            <a:r>
              <a:rPr lang="en-US" b="1" dirty="0"/>
              <a:t>R4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4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1 1/7 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3 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1 1/7 </a:t>
            </a:r>
            <a:r>
              <a:rPr lang="bg-BG" dirty="0"/>
              <a:t>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 3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1/17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 2</a:t>
            </a:r>
            <a:r>
              <a:rPr lang="en-US" b="1" dirty="0"/>
              <a:t>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1.14  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8A6F1-09A1-47EE-9FA1-894F3EC4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834"/>
            <a:ext cx="10515600" cy="592052"/>
          </a:xfrm>
        </p:spPr>
        <p:txBody>
          <a:bodyPr>
            <a:normAutofit/>
          </a:bodyPr>
          <a:lstStyle/>
          <a:p>
            <a:r>
              <a:rPr lang="bg-BG" sz="1400" b="1" dirty="0">
                <a:latin typeface="Arial Black" panose="020B0A04020102020204" pitchFamily="34" charset="0"/>
              </a:rPr>
              <a:t>ИНДИВИДУАЛЕН ПРИНОС В ИЗПЪЛНЕНИЕ НА РАБОТНАТА ПРОГРАМА НА НАУЧНАТА ГРУПА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E2140-7C51-47BE-BD47-7E79AF2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Име  и категория на изследователя:</a:t>
            </a:r>
            <a:r>
              <a:rPr lang="en-US" b="1" dirty="0"/>
              <a:t> </a:t>
            </a:r>
            <a:r>
              <a:rPr lang="bg-BG" b="1" dirty="0"/>
              <a:t>Кирил Петров Стойчев </a:t>
            </a:r>
            <a:r>
              <a:rPr lang="en-US" b="1" dirty="0"/>
              <a:t>R3</a:t>
            </a:r>
            <a:endParaRPr lang="bg-BG" b="1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общ брой публикации приети за публикуване или вече публикувани в издания индексирани във </a:t>
            </a:r>
            <a:r>
              <a:rPr lang="en-US" b="1" dirty="0" err="1"/>
              <a:t>WoS</a:t>
            </a:r>
            <a:r>
              <a:rPr lang="bg-BG" b="1" dirty="0"/>
              <a:t> </a:t>
            </a:r>
            <a:r>
              <a:rPr lang="bg-BG" i="1" dirty="0"/>
              <a:t>(с натрупване от началото на проекта)= </a:t>
            </a:r>
            <a:r>
              <a:rPr lang="en-US" dirty="0"/>
              <a:t>1 </a:t>
            </a:r>
            <a:r>
              <a:rPr lang="bg-BG" dirty="0"/>
              <a:t>бр.;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i="1" dirty="0"/>
              <a:t>от тях в съавторство =</a:t>
            </a:r>
            <a:r>
              <a:rPr lang="en-US" b="1" i="1" dirty="0"/>
              <a:t> 0</a:t>
            </a:r>
            <a:r>
              <a:rPr lang="ru-RU" dirty="0"/>
              <a:t> бр.; </a:t>
            </a:r>
          </a:p>
          <a:p>
            <a:r>
              <a:rPr lang="bg-BG" b="1" dirty="0"/>
              <a:t>Общ брой публикации, приети за публикувани и/или вече публикувани в издания, индексирани в 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bg-BG" b="1" u="sng" dirty="0"/>
              <a:t>през отчетния периода </a:t>
            </a:r>
            <a:r>
              <a:rPr lang="bg-BG" dirty="0"/>
              <a:t>= </a:t>
            </a:r>
            <a:r>
              <a:rPr lang="en-US" dirty="0"/>
              <a:t>1 </a:t>
            </a:r>
            <a:r>
              <a:rPr lang="bg-BG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b="1" i="1" dirty="0"/>
              <a:t>от тях в съавторство =</a:t>
            </a:r>
            <a:r>
              <a:rPr lang="en-US" b="1" i="1" dirty="0"/>
              <a:t> 0</a:t>
            </a:r>
            <a:r>
              <a:rPr lang="bg-BG" dirty="0"/>
              <a:t> бр.; </a:t>
            </a:r>
          </a:p>
          <a:p>
            <a:r>
              <a:rPr lang="ru-RU" b="1" dirty="0"/>
              <a:t>Бр. подадени за публикуване в издания, индексирани в  WoS </a:t>
            </a:r>
            <a:r>
              <a:rPr lang="ru-RU" b="1" u="sng" dirty="0"/>
              <a:t>през отчетния период </a:t>
            </a:r>
            <a:r>
              <a:rPr lang="ru-RU" b="1" dirty="0"/>
              <a:t>=</a:t>
            </a:r>
            <a:r>
              <a:rPr lang="en-US" b="1" dirty="0"/>
              <a:t> 1 </a:t>
            </a:r>
            <a:r>
              <a:rPr lang="ru-RU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0</a:t>
            </a:r>
            <a:r>
              <a:rPr lang="ru-RU" b="1" dirty="0"/>
              <a:t> бр.; </a:t>
            </a:r>
            <a:endParaRPr lang="bg-BG" b="1" dirty="0"/>
          </a:p>
          <a:p>
            <a:r>
              <a:rPr lang="bg-BG" b="1" dirty="0"/>
              <a:t>Бр. в процес на разработка </a:t>
            </a:r>
            <a:r>
              <a:rPr lang="bg-BG" b="1" u="sng" dirty="0"/>
              <a:t>през отчетния период </a:t>
            </a:r>
            <a:r>
              <a:rPr lang="bg-BG" b="1" dirty="0"/>
              <a:t>=</a:t>
            </a:r>
            <a:r>
              <a:rPr lang="en-US" b="1" dirty="0"/>
              <a:t> </a:t>
            </a:r>
            <a:r>
              <a:rPr lang="bg-BG" b="1" dirty="0"/>
              <a:t>2</a:t>
            </a:r>
            <a:r>
              <a:rPr lang="en-US" b="1" dirty="0"/>
              <a:t> </a:t>
            </a:r>
            <a:r>
              <a:rPr lang="bg-BG" b="1" dirty="0"/>
              <a:t>бр.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b="1" dirty="0"/>
              <a:t>от тях в съавторство =</a:t>
            </a:r>
            <a:r>
              <a:rPr lang="en-US" b="1" dirty="0"/>
              <a:t> 1/7</a:t>
            </a:r>
            <a:r>
              <a:rPr lang="ru-RU" b="1" dirty="0"/>
              <a:t> бр.; </a:t>
            </a:r>
            <a:endParaRPr lang="bg-BG" b="1" dirty="0"/>
          </a:p>
          <a:p>
            <a:pPr marL="457200" lvl="1" indent="0">
              <a:buNone/>
            </a:pPr>
            <a:endParaRPr lang="bg-BG" b="1" dirty="0"/>
          </a:p>
          <a:p>
            <a:pPr lvl="1"/>
            <a:endParaRPr lang="bg-BG" dirty="0"/>
          </a:p>
          <a:p>
            <a:pPr marL="0" indent="0" algn="just">
              <a:buNone/>
            </a:pPr>
            <a:r>
              <a:rPr lang="bg-BG" dirty="0"/>
              <a:t>*</a:t>
            </a:r>
            <a:r>
              <a:rPr lang="bg-BG" i="1" dirty="0">
                <a:solidFill>
                  <a:srgbClr val="FF0000"/>
                </a:solidFill>
              </a:rPr>
              <a:t>Публикации в съавторство с членове от научни групи се разделят съгласно броя на членовете като не се включват чуждестранни съавтори, които не са част от НГ или членове на УК</a:t>
            </a:r>
          </a:p>
          <a:p>
            <a:pPr marL="0" indent="0" algn="just">
              <a:buNone/>
            </a:pPr>
            <a:r>
              <a:rPr lang="bg-BG" i="1" dirty="0">
                <a:solidFill>
                  <a:srgbClr val="FF0000"/>
                </a:solidFill>
              </a:rPr>
              <a:t>*Публикации, които са в съавторство между членове на различни НГ се отчитат в предходната таблица само към изпълнението на индикатора на научната група, от чийто бюджет е платена публикацията</a:t>
            </a:r>
          </a:p>
          <a:p>
            <a:pPr marL="0" indent="0">
              <a:buNone/>
            </a:pPr>
            <a:endParaRPr lang="bg-BG" i="1" dirty="0">
              <a:solidFill>
                <a:srgbClr val="FF0000"/>
              </a:solidFill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9DAA4C-C2E2-4F73-B143-8E57885B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"Русенски изследователски университет", финансиран от Европейския съюз - NextGenerationEU, чрез Националния план за възстановяване и устойчивост на Република България,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BG-RRP-2.013-0001-C0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g-BG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0E426-3BD6-4506-9E51-420132C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41666"/>
            <a:ext cx="11223812" cy="5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3212</Words>
  <Application>Microsoft Office PowerPoint</Application>
  <PresentationFormat>Widescreen</PresentationFormat>
  <Paragraphs>259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КРАТКО ПРЕДСТАВЯНЕ НА ЦЕЛИТЕ НА ИЗСЛЕДОВАТЕЛСКАТА ПРОГРАМА НА НАУЧНАТА ГРУПА</vt:lpstr>
      <vt:lpstr>ПРЕДСТАВЯНЕ НА ЕКИПА НА НАУЧНАТА ГРУПА</vt:lpstr>
      <vt:lpstr>ИЗПЪЛНЕНИЕ НА РАБОТНАТА ПРОГРАМА НА НАУЧНАТА ГРУПА</vt:lpstr>
      <vt:lpstr>ИЗПЪЛНЕНИЕ НА ИНДИКАТОРИТЕ НА НГ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ИНДИВИДУАЛЕН ПРИНОС В ИЗПЪЛНЕНИЕ НА РАБОТНАТА ПРОГРАМА НА НАУЧНАТА ГРУПА</vt:lpstr>
      <vt:lpstr>УЧАСТИЯ В МЕЖДУНАРОДНИ КОНФЕРЕНЦИИ ИЛИ ДРУГИ НАУЧНИ ФОРУМИ НА ЧЛЕНОВЕ НА НГ3.2.1 ПРЕЗ ОТЧЕТНИЯ ПЕРИОД</vt:lpstr>
      <vt:lpstr>ДЕЙНОСТИ ПО ПОПУЛЯРИЗИРАНЕ НА НАУЧНАТА ГРУПА И НЕЙНИТЕ РЕЗУЛТАТИ </vt:lpstr>
      <vt:lpstr>ДЕЙНОСТИ ПО ПОПУЛЯРИЗИРАНЕ НА НАУЧНАТА ГРУПА И НЕЙНИТЕ РЕЗУЛТАТИ </vt:lpstr>
      <vt:lpstr>ДЕЙНОСТИ ПО ПОПУЛЯРИЗИРАНЕ НА НАУЧНАТА ГРУПА И НЕЙНИТЕ РЕЗУЛТАТИ </vt:lpstr>
      <vt:lpstr>ДЕЙНОСТИ ПО ТТИС</vt:lpstr>
      <vt:lpstr>КЛЮЧОВИ ПРОБЛЕМИ, РИСКОВЕ И ПРЕДИЗВИКАТЕЛСТВА ЗА ИЗПЪЛНЕНИЕТО НА ПРОГРАМА НА НАУЧНАТА ГРУПА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Наталия Венелинова</dc:creator>
  <cp:lastModifiedBy>Daniel Bratanov</cp:lastModifiedBy>
  <cp:revision>70</cp:revision>
  <dcterms:created xsi:type="dcterms:W3CDTF">2024-04-13T08:35:21Z</dcterms:created>
  <dcterms:modified xsi:type="dcterms:W3CDTF">2025-07-03T07:58:04Z</dcterms:modified>
</cp:coreProperties>
</file>